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8" r:id="rId2"/>
    <p:sldId id="259" r:id="rId3"/>
    <p:sldId id="260" r:id="rId4"/>
    <p:sldId id="261" r:id="rId5"/>
    <p:sldId id="262" r:id="rId6"/>
    <p:sldId id="266" r:id="rId7"/>
    <p:sldId id="263" r:id="rId8"/>
    <p:sldId id="264" r:id="rId9"/>
    <p:sldId id="265" r:id="rId10"/>
    <p:sldId id="267" r:id="rId11"/>
    <p:sldId id="268" r:id="rId12"/>
    <p:sldId id="269" r:id="rId13"/>
    <p:sldId id="270" r:id="rId14"/>
    <p:sldId id="271"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7D17B59-41C0-46B2-9658-82977E9D2A80}" type="datetimeFigureOut">
              <a:rPr lang="en-US" smtClean="0"/>
              <a:t>8/23/2023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893E4D4-87EC-4CCC-9E0D-2570825D2B3E}" type="slidenum">
              <a:rPr lang="en-US" smtClean="0"/>
              <a:t>‹#›</a:t>
            </a:fld>
            <a:endParaRPr lang="en-US"/>
          </a:p>
        </p:txBody>
      </p:sp>
    </p:spTree>
    <p:extLst>
      <p:ext uri="{BB962C8B-B14F-4D97-AF65-F5344CB8AC3E}">
        <p14:creationId xmlns:p14="http://schemas.microsoft.com/office/powerpoint/2010/main" val="2552058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8122694-2838-4F55-9402-610BF4DF2EBC}" type="datetimeFigureOut">
              <a:rPr lang="en-US" smtClean="0"/>
              <a:t>8/23/2023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16F970A-B8AB-44A4-8EEA-4B980E67BA12}" type="slidenum">
              <a:rPr lang="en-US" smtClean="0"/>
              <a:t>‹#›</a:t>
            </a:fld>
            <a:endParaRPr lang="en-US"/>
          </a:p>
        </p:txBody>
      </p:sp>
    </p:spTree>
    <p:extLst>
      <p:ext uri="{BB962C8B-B14F-4D97-AF65-F5344CB8AC3E}">
        <p14:creationId xmlns:p14="http://schemas.microsoft.com/office/powerpoint/2010/main" val="986406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21F71D-AB75-4FF0-9E9D-0A880A039931}" type="datetime1">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80745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2074F5-83E8-41FE-9C5B-61D7266EBBD4}" type="datetime1">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79676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691EC5-A818-44B3-9888-3E60B8ACA02F}" type="datetime1">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146358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CA547BA-D295-436D-A44A-4918E4A23545}" type="datetime1">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113258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6571C2-A4B5-4956-B209-F53093075B37}" type="datetime1">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30386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F7C6F2-3F26-4746-8FF1-000CE2872B3A}" type="datetime1">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73593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03BBE4-1680-413C-A9EB-6FF7D18131B8}" type="datetime1">
              <a:rPr lang="en-US" smtClean="0"/>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42053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D81592-ED7E-4833-93E3-9DC4F12581CF}" type="datetime1">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78692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DEC79-230F-42FF-9004-250CEA408DAA}" type="datetime1">
              <a:rPr lang="en-US" smtClean="0"/>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27670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9C9568-E821-4264-A242-DCD9B331C3AE}" type="datetime1">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28955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B6849C-089C-42E7-95F6-F0794C2D788F}" type="datetime1">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54333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990600"/>
            <a:ext cx="8229600" cy="5334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0CC7D-A6C3-4EE6-84CD-41A72ABE2575}" type="datetime1">
              <a:rPr lang="en-US" smtClean="0"/>
              <a:t>8/23/2023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7C862-7F3A-4B06-AE9B-CD6F23A9D226}" type="slidenum">
              <a:rPr lang="en-US" smtClean="0"/>
              <a:t>‹#›</a:t>
            </a:fld>
            <a:endParaRPr lang="en-US"/>
          </a:p>
        </p:txBody>
      </p:sp>
      <p:cxnSp>
        <p:nvCxnSpPr>
          <p:cNvPr id="8" name="Straight Connector 7"/>
          <p:cNvCxnSpPr/>
          <p:nvPr userDrawn="1"/>
        </p:nvCxnSpPr>
        <p:spPr>
          <a:xfrm>
            <a:off x="304800" y="914400"/>
            <a:ext cx="86106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2203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viterbi-web.usc.edu/~adamchik/15-121/lectures/Algorithmic%20Complexity/complexity.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Metaheuristics</a:t>
            </a:r>
          </a:p>
        </p:txBody>
      </p:sp>
      <p:sp>
        <p:nvSpPr>
          <p:cNvPr id="3" name="Content Placeholder 2"/>
          <p:cNvSpPr>
            <a:spLocks noGrp="1"/>
          </p:cNvSpPr>
          <p:nvPr>
            <p:ph idx="1"/>
          </p:nvPr>
        </p:nvSpPr>
        <p:spPr/>
        <p:txBody>
          <a:bodyPr>
            <a:normAutofit fontScale="92500" lnSpcReduction="10000"/>
          </a:bodyPr>
          <a:lstStyle/>
          <a:p>
            <a:r>
              <a:rPr lang="en-US" dirty="0"/>
              <a:t>Meta- Greek word for upper level methods</a:t>
            </a:r>
          </a:p>
          <a:p>
            <a:r>
              <a:rPr lang="en-US" dirty="0"/>
              <a:t>Heuristics – Greek word </a:t>
            </a:r>
            <a:r>
              <a:rPr lang="en-US" dirty="0" err="1"/>
              <a:t>heuriskein</a:t>
            </a:r>
            <a:r>
              <a:rPr lang="en-US" dirty="0"/>
              <a:t> – art of discovering new strategies to solve problems.</a:t>
            </a:r>
          </a:p>
          <a:p>
            <a:r>
              <a:rPr lang="en-US" dirty="0"/>
              <a:t>Exact and Approximate methods</a:t>
            </a:r>
          </a:p>
          <a:p>
            <a:r>
              <a:rPr lang="en-US" dirty="0"/>
              <a:t>Exact</a:t>
            </a:r>
          </a:p>
          <a:p>
            <a:pPr lvl="1"/>
            <a:r>
              <a:rPr lang="en-US" dirty="0"/>
              <a:t>Math programming LP, IP, NLP, DP</a:t>
            </a:r>
          </a:p>
          <a:p>
            <a:r>
              <a:rPr lang="en-US" dirty="0"/>
              <a:t>Approximate</a:t>
            </a:r>
          </a:p>
          <a:p>
            <a:pPr lvl="1"/>
            <a:r>
              <a:rPr lang="en-US" dirty="0"/>
              <a:t>Heuristics</a:t>
            </a:r>
          </a:p>
          <a:p>
            <a:r>
              <a:rPr lang="en-US" dirty="0"/>
              <a:t>Metaheuristics used for</a:t>
            </a:r>
          </a:p>
          <a:p>
            <a:pPr lvl="1"/>
            <a:r>
              <a:rPr lang="en-US" dirty="0"/>
              <a:t>Combinatorial Optimization problems – a general class of IP problems with discrete decision variables and </a:t>
            </a:r>
            <a:r>
              <a:rPr lang="en-US" u="sng" dirty="0"/>
              <a:t>finite solution space. </a:t>
            </a:r>
            <a:r>
              <a:rPr lang="en-US" dirty="0"/>
              <a:t>Objective function and constraints could be non-linear too. Uses relaxation techniques to prune the search space.</a:t>
            </a:r>
            <a:endParaRPr lang="en-US" u="sng" dirty="0"/>
          </a:p>
          <a:p>
            <a:pPr lvl="1"/>
            <a:r>
              <a:rPr lang="en-US" dirty="0"/>
              <a:t>Constraint Programming problems – used for timetabling and scheduling problems. Uses constraint propagation techniques that reduces the variable domain. </a:t>
            </a:r>
            <a:r>
              <a:rPr lang="en-US" u="sng" dirty="0"/>
              <a:t>Declaration of variables is a lot more compact</a:t>
            </a:r>
          </a:p>
        </p:txBody>
      </p:sp>
      <p:sp>
        <p:nvSpPr>
          <p:cNvPr id="4" name="Slide Number Placeholder 3"/>
          <p:cNvSpPr>
            <a:spLocks noGrp="1"/>
          </p:cNvSpPr>
          <p:nvPr>
            <p:ph type="sldNum" sz="quarter" idx="12"/>
          </p:nvPr>
        </p:nvSpPr>
        <p:spPr/>
        <p:txBody>
          <a:bodyPr/>
          <a:lstStyle/>
          <a:p>
            <a:fld id="{4E77C862-7F3A-4B06-AE9B-CD6F23A9D226}" type="slidenum">
              <a:rPr lang="en-US" smtClean="0"/>
              <a:t>1</a:t>
            </a:fld>
            <a:endParaRPr lang="en-US"/>
          </a:p>
        </p:txBody>
      </p:sp>
    </p:spTree>
    <p:extLst>
      <p:ext uri="{BB962C8B-B14F-4D97-AF65-F5344CB8AC3E}">
        <p14:creationId xmlns:p14="http://schemas.microsoft.com/office/powerpoint/2010/main" val="1421116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Results</a:t>
            </a:r>
          </a:p>
        </p:txBody>
      </p:sp>
      <p:sp>
        <p:nvSpPr>
          <p:cNvPr id="3" name="Content Placeholder 2"/>
          <p:cNvSpPr>
            <a:spLocks noGrp="1"/>
          </p:cNvSpPr>
          <p:nvPr>
            <p:ph idx="1"/>
          </p:nvPr>
        </p:nvSpPr>
        <p:spPr/>
        <p:txBody>
          <a:bodyPr/>
          <a:lstStyle/>
          <a:p>
            <a:r>
              <a:rPr lang="en-US" dirty="0"/>
              <a:t>Best Metaheuristic approach- does not exist for any problem. No proof of optimality exists and you don’t care for one either.</a:t>
            </a:r>
          </a:p>
          <a:p>
            <a:r>
              <a:rPr lang="en-US" dirty="0"/>
              <a:t>A heuristic approach designed for problem A does not always apply to problem B. It is context-dependent.</a:t>
            </a:r>
          </a:p>
          <a:p>
            <a:r>
              <a:rPr lang="en-US" dirty="0"/>
              <a:t>Questions: Is the metaheuristic algorithm well designed and does it behave well? No common agreement exist in the literature. </a:t>
            </a:r>
          </a:p>
          <a:p>
            <a:r>
              <a:rPr lang="en-US" dirty="0"/>
              <a:t>What do we look for during implementation</a:t>
            </a:r>
          </a:p>
          <a:p>
            <a:pPr lvl="1"/>
            <a:r>
              <a:rPr lang="en-US" dirty="0"/>
              <a:t>Easy to apply for hard problems</a:t>
            </a:r>
          </a:p>
          <a:p>
            <a:pPr lvl="1"/>
            <a:r>
              <a:rPr lang="en-US" dirty="0"/>
              <a:t>Intensify: should be able to find a local optima</a:t>
            </a:r>
          </a:p>
          <a:p>
            <a:pPr lvl="1"/>
            <a:r>
              <a:rPr lang="en-US" dirty="0"/>
              <a:t>Diversify: should be able to widely explore the solution space</a:t>
            </a:r>
          </a:p>
          <a:p>
            <a:pPr lvl="1"/>
            <a:r>
              <a:rPr lang="en-US" dirty="0"/>
              <a:t>A greedy solution is a good starting point for an iterative search</a:t>
            </a:r>
          </a:p>
        </p:txBody>
      </p:sp>
      <p:sp>
        <p:nvSpPr>
          <p:cNvPr id="4" name="Slide Number Placeholder 3"/>
          <p:cNvSpPr>
            <a:spLocks noGrp="1"/>
          </p:cNvSpPr>
          <p:nvPr>
            <p:ph type="sldNum" sz="quarter" idx="12"/>
          </p:nvPr>
        </p:nvSpPr>
        <p:spPr/>
        <p:txBody>
          <a:bodyPr/>
          <a:lstStyle/>
          <a:p>
            <a:fld id="{4E77C862-7F3A-4B06-AE9B-CD6F23A9D226}" type="slidenum">
              <a:rPr lang="en-US" smtClean="0"/>
              <a:t>10</a:t>
            </a:fld>
            <a:endParaRPr lang="en-US"/>
          </a:p>
        </p:txBody>
      </p:sp>
    </p:spTree>
    <p:extLst>
      <p:ext uri="{BB962C8B-B14F-4D97-AF65-F5344CB8AC3E}">
        <p14:creationId xmlns:p14="http://schemas.microsoft.com/office/powerpoint/2010/main" val="2630413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of Results</a:t>
            </a:r>
          </a:p>
        </p:txBody>
      </p:sp>
      <p:sp>
        <p:nvSpPr>
          <p:cNvPr id="3" name="Content Placeholder 2"/>
          <p:cNvSpPr>
            <a:spLocks noGrp="1"/>
          </p:cNvSpPr>
          <p:nvPr>
            <p:ph idx="1"/>
          </p:nvPr>
        </p:nvSpPr>
        <p:spPr/>
        <p:txBody>
          <a:bodyPr/>
          <a:lstStyle/>
          <a:p>
            <a:r>
              <a:rPr lang="en-US" dirty="0"/>
              <a:t>Evaluation criteria include:</a:t>
            </a:r>
          </a:p>
          <a:p>
            <a:pPr lvl="1"/>
            <a:r>
              <a:rPr lang="en-US" dirty="0"/>
              <a:t>Ability to find good/optimal solutions. No way to prove optimality unless all solutions are exhaustively enumerated, which is infeasible. </a:t>
            </a:r>
          </a:p>
          <a:p>
            <a:pPr lvl="1"/>
            <a:r>
              <a:rPr lang="en-US" dirty="0"/>
              <a:t>Comparison with optimal solutions (if available). Test the heuristics on small problems before scaling it up.</a:t>
            </a:r>
          </a:p>
          <a:p>
            <a:pPr lvl="1"/>
            <a:r>
              <a:rPr lang="en-US" dirty="0"/>
              <a:t>Comparison with Lower/Upper  bounds if already known (may be a target was already set)</a:t>
            </a:r>
          </a:p>
          <a:p>
            <a:pPr lvl="1"/>
            <a:r>
              <a:rPr lang="en-US" dirty="0"/>
              <a:t>Comparison with other metaheuristics methods</a:t>
            </a:r>
          </a:p>
          <a:p>
            <a:r>
              <a:rPr lang="en-US" dirty="0"/>
              <a:t>Reliability and stability over several runs</a:t>
            </a:r>
          </a:p>
          <a:p>
            <a:pPr lvl="1"/>
            <a:r>
              <a:rPr lang="en-US" dirty="0"/>
              <a:t>Average gap between solution while approaching the (local) optimum</a:t>
            </a:r>
          </a:p>
          <a:p>
            <a:pPr lvl="1"/>
            <a:r>
              <a:rPr lang="en-US" dirty="0"/>
              <a:t>statistical tools (standard deviation of solutions, Confidence intervals, ANOVA )</a:t>
            </a:r>
          </a:p>
          <a:p>
            <a:r>
              <a:rPr lang="en-US" dirty="0"/>
              <a:t>Reasonable computational  time Usually: between a few seconds </a:t>
            </a:r>
            <a:r>
              <a:rPr lang="en-US" dirty="0" err="1"/>
              <a:t>upto</a:t>
            </a:r>
            <a:r>
              <a:rPr lang="en-US" dirty="0"/>
              <a:t> a few hours</a:t>
            </a:r>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11</a:t>
            </a:fld>
            <a:endParaRPr lang="en-US"/>
          </a:p>
        </p:txBody>
      </p:sp>
    </p:spTree>
    <p:extLst>
      <p:ext uri="{BB962C8B-B14F-4D97-AF65-F5344CB8AC3E}">
        <p14:creationId xmlns:p14="http://schemas.microsoft.com/office/powerpoint/2010/main" val="2252564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Neighborhood of solution s is denoted a N(s).</a:t>
            </a:r>
          </a:p>
          <a:p>
            <a:r>
              <a:rPr lang="en-US" dirty="0"/>
              <a:t>Local minima: solution s’ is  local minima if </a:t>
            </a:r>
            <a:r>
              <a:rPr lang="en-US" dirty="0" err="1"/>
              <a:t>forall</a:t>
            </a:r>
            <a:r>
              <a:rPr lang="en-US" dirty="0"/>
              <a:t> s in N(s’), f(s’)&lt;=f(s). Strictly local minima if f(s’)&lt; f(s).</a:t>
            </a:r>
          </a:p>
          <a:p>
            <a:pPr lvl="1"/>
            <a:r>
              <a:rPr lang="en-US" dirty="0"/>
              <a:t>Similarly local maxima and strictly local maxima</a:t>
            </a:r>
          </a:p>
        </p:txBody>
      </p:sp>
      <p:sp>
        <p:nvSpPr>
          <p:cNvPr id="4" name="Slide Number Placeholder 3"/>
          <p:cNvSpPr>
            <a:spLocks noGrp="1"/>
          </p:cNvSpPr>
          <p:nvPr>
            <p:ph type="sldNum" sz="quarter" idx="12"/>
          </p:nvPr>
        </p:nvSpPr>
        <p:spPr/>
        <p:txBody>
          <a:bodyPr/>
          <a:lstStyle/>
          <a:p>
            <a:fld id="{4E77C862-7F3A-4B06-AE9B-CD6F23A9D226}" type="slidenum">
              <a:rPr lang="en-US" smtClean="0"/>
              <a:t>12</a:t>
            </a:fld>
            <a:endParaRPr lang="en-US"/>
          </a:p>
        </p:txBody>
      </p:sp>
    </p:spTree>
    <p:extLst>
      <p:ext uri="{BB962C8B-B14F-4D97-AF65-F5344CB8AC3E}">
        <p14:creationId xmlns:p14="http://schemas.microsoft.com/office/powerpoint/2010/main" val="1010764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concepts to implement a Metaheuristic algorithm</a:t>
            </a:r>
          </a:p>
        </p:txBody>
      </p:sp>
      <p:sp>
        <p:nvSpPr>
          <p:cNvPr id="3" name="Content Placeholder 2"/>
          <p:cNvSpPr>
            <a:spLocks noGrp="1"/>
          </p:cNvSpPr>
          <p:nvPr>
            <p:ph idx="1"/>
          </p:nvPr>
        </p:nvSpPr>
        <p:spPr/>
        <p:txBody>
          <a:bodyPr>
            <a:normAutofit lnSpcReduction="10000"/>
          </a:bodyPr>
          <a:lstStyle/>
          <a:p>
            <a:r>
              <a:rPr lang="en-US" dirty="0"/>
              <a:t>Representation of solutions</a:t>
            </a:r>
          </a:p>
          <a:p>
            <a:pPr lvl="1"/>
            <a:r>
              <a:rPr lang="en-US" dirty="0"/>
              <a:t>Vector of Binary values – 0/1 Knapsack, 0/1 IP problems</a:t>
            </a:r>
          </a:p>
          <a:p>
            <a:pPr lvl="1"/>
            <a:r>
              <a:rPr lang="en-US" dirty="0"/>
              <a:t>Vector of discrete values- Location , and assignment problems</a:t>
            </a:r>
          </a:p>
          <a:p>
            <a:pPr lvl="1"/>
            <a:r>
              <a:rPr lang="en-US" dirty="0"/>
              <a:t>Vector of continuous values on a real line – continuous, parameter optimization </a:t>
            </a:r>
          </a:p>
          <a:p>
            <a:pPr lvl="1"/>
            <a:r>
              <a:rPr lang="en-US" dirty="0"/>
              <a:t>Permutation – sequencing, scheduling, TSP</a:t>
            </a:r>
          </a:p>
          <a:p>
            <a:r>
              <a:rPr lang="en-US" dirty="0"/>
              <a:t>Objective function</a:t>
            </a:r>
          </a:p>
          <a:p>
            <a:r>
              <a:rPr lang="en-US" dirty="0"/>
              <a:t>Constraint handling</a:t>
            </a:r>
          </a:p>
          <a:p>
            <a:pPr lvl="1"/>
            <a:r>
              <a:rPr lang="en-US" dirty="0"/>
              <a:t>Reject strategies- keep only feasible solution and reject infeasible ones automatically.</a:t>
            </a:r>
          </a:p>
          <a:p>
            <a:pPr lvl="1"/>
            <a:r>
              <a:rPr lang="en-US" dirty="0"/>
              <a:t>Penalizing strategy - infeasible solutions are considered and a penalty function is added to the objective function for including a infeasible solution during the search. </a:t>
            </a:r>
            <a:r>
              <a:rPr lang="en-US" dirty="0" err="1"/>
              <a:t>s</a:t>
            </a:r>
            <a:r>
              <a:rPr lang="en-US" baseline="-25000" dirty="0" err="1"/>
              <a:t>t</a:t>
            </a:r>
            <a:r>
              <a:rPr lang="en-US" dirty="0"/>
              <a:t>, s</a:t>
            </a:r>
            <a:r>
              <a:rPr lang="en-US" baseline="-25000" dirty="0"/>
              <a:t>t+1</a:t>
            </a:r>
            <a:r>
              <a:rPr lang="en-US" dirty="0"/>
              <a:t>, s</a:t>
            </a:r>
            <a:r>
              <a:rPr lang="en-US" baseline="-25000" dirty="0"/>
              <a:t>t+2</a:t>
            </a:r>
            <a:r>
              <a:rPr lang="en-US" dirty="0"/>
              <a:t> are the search sequence where s</a:t>
            </a:r>
            <a:r>
              <a:rPr lang="en-US" baseline="-25000" dirty="0"/>
              <a:t>t+2</a:t>
            </a:r>
            <a:r>
              <a:rPr lang="en-US" dirty="0"/>
              <a:t> and </a:t>
            </a:r>
            <a:r>
              <a:rPr lang="en-US" dirty="0" err="1"/>
              <a:t>s</a:t>
            </a:r>
            <a:r>
              <a:rPr lang="en-US" baseline="-25000" dirty="0" err="1"/>
              <a:t>t</a:t>
            </a:r>
            <a:r>
              <a:rPr lang="en-US" dirty="0"/>
              <a:t> are feasible but s</a:t>
            </a:r>
            <a:r>
              <a:rPr lang="en-US" baseline="-25000" dirty="0"/>
              <a:t>t+1 </a:t>
            </a:r>
            <a:r>
              <a:rPr lang="en-US" dirty="0"/>
              <a:t>is infeasible and f(s</a:t>
            </a:r>
            <a:r>
              <a:rPr lang="en-US" baseline="-25000" dirty="0"/>
              <a:t>t+2</a:t>
            </a:r>
            <a:r>
              <a:rPr lang="en-US" dirty="0"/>
              <a:t>) is better than f(</a:t>
            </a:r>
            <a:r>
              <a:rPr lang="en-US" dirty="0" err="1"/>
              <a:t>s</a:t>
            </a:r>
            <a:r>
              <a:rPr lang="en-US" baseline="-25000" dirty="0" err="1"/>
              <a:t>t</a:t>
            </a:r>
            <a:r>
              <a:rPr lang="en-US" dirty="0"/>
              <a:t>). The penalized </a:t>
            </a:r>
            <a:r>
              <a:rPr lang="en-US" dirty="0" err="1"/>
              <a:t>obj</a:t>
            </a:r>
            <a:r>
              <a:rPr lang="en-US" dirty="0"/>
              <a:t> function is f’(s) = f(s)+ </a:t>
            </a:r>
            <a:r>
              <a:rPr lang="en-US" dirty="0">
                <a:latin typeface="Symbol" pitchFamily="18" charset="2"/>
              </a:rPr>
              <a:t>l</a:t>
            </a:r>
            <a:r>
              <a:rPr lang="en-US" dirty="0"/>
              <a:t> c(s) where c(s) is the cost of infeasible s and </a:t>
            </a:r>
            <a:r>
              <a:rPr lang="en-US" dirty="0">
                <a:latin typeface="Symbol" pitchFamily="18" charset="2"/>
              </a:rPr>
              <a:t>l </a:t>
            </a:r>
            <a:r>
              <a:rPr lang="en-US" dirty="0"/>
              <a:t>is a weight.</a:t>
            </a:r>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13</a:t>
            </a:fld>
            <a:endParaRPr lang="en-US"/>
          </a:p>
        </p:txBody>
      </p:sp>
    </p:spTree>
    <p:extLst>
      <p:ext uri="{BB962C8B-B14F-4D97-AF65-F5344CB8AC3E}">
        <p14:creationId xmlns:p14="http://schemas.microsoft.com/office/powerpoint/2010/main" val="1671628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Metaheuristics</a:t>
            </a:r>
          </a:p>
        </p:txBody>
      </p:sp>
      <p:sp>
        <p:nvSpPr>
          <p:cNvPr id="3" name="Content Placeholder 2"/>
          <p:cNvSpPr>
            <a:spLocks noGrp="1"/>
          </p:cNvSpPr>
          <p:nvPr>
            <p:ph idx="1"/>
          </p:nvPr>
        </p:nvSpPr>
        <p:spPr/>
        <p:txBody>
          <a:bodyPr/>
          <a:lstStyle/>
          <a:p>
            <a:r>
              <a:rPr lang="en-US" dirty="0"/>
              <a:t>Next class </a:t>
            </a:r>
          </a:p>
          <a:p>
            <a:pPr lvl="1"/>
            <a:r>
              <a:rPr lang="en-US" dirty="0"/>
              <a:t>Single-solution metaheuristics</a:t>
            </a:r>
          </a:p>
          <a:p>
            <a:pPr marL="457200" lvl="1" indent="0">
              <a:buNone/>
            </a:pP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14</a:t>
            </a:fld>
            <a:endParaRPr lang="en-US"/>
          </a:p>
        </p:txBody>
      </p:sp>
    </p:spTree>
    <p:extLst>
      <p:ext uri="{BB962C8B-B14F-4D97-AF65-F5344CB8AC3E}">
        <p14:creationId xmlns:p14="http://schemas.microsoft.com/office/powerpoint/2010/main" val="278454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for Metaheuristics</a:t>
            </a:r>
          </a:p>
        </p:txBody>
      </p:sp>
      <p:sp>
        <p:nvSpPr>
          <p:cNvPr id="3" name="Content Placeholder 2"/>
          <p:cNvSpPr>
            <a:spLocks noGrp="1"/>
          </p:cNvSpPr>
          <p:nvPr>
            <p:ph idx="1"/>
          </p:nvPr>
        </p:nvSpPr>
        <p:spPr/>
        <p:txBody>
          <a:bodyPr>
            <a:normAutofit lnSpcReduction="10000"/>
          </a:bodyPr>
          <a:lstStyle/>
          <a:p>
            <a:r>
              <a:rPr lang="en-US" dirty="0"/>
              <a:t>What if the objective function can only be simulated and there is no (or an inaccurate) mathematical model that connect the variables</a:t>
            </a:r>
          </a:p>
          <a:p>
            <a:pPr lvl="1"/>
            <a:r>
              <a:rPr lang="en-US" dirty="0"/>
              <a:t>Math and constraint programming need exact math formulations, therefore cannot be applied to the above</a:t>
            </a:r>
          </a:p>
          <a:p>
            <a:r>
              <a:rPr lang="en-US" dirty="0"/>
              <a:t>Large solution space- Ex: TSP, 5 cities have 120 solutions (5!), 10 cities have 10! ~ 3.6 million, 75 cities have 2.5X10</a:t>
            </a:r>
            <a:r>
              <a:rPr lang="en-US" baseline="30000" dirty="0"/>
              <a:t>109 </a:t>
            </a:r>
            <a:r>
              <a:rPr lang="en-US" dirty="0"/>
              <a:t>solutions</a:t>
            </a:r>
          </a:p>
          <a:p>
            <a:r>
              <a:rPr lang="en-US" dirty="0"/>
              <a:t>Ex: Parallel machine job scheduling: process n jobs on m identical machines. There are </a:t>
            </a:r>
            <a:r>
              <a:rPr lang="en-US" dirty="0" err="1"/>
              <a:t>m</a:t>
            </a:r>
            <a:r>
              <a:rPr lang="en-US" baseline="30000" dirty="0" err="1"/>
              <a:t>n</a:t>
            </a:r>
            <a:r>
              <a:rPr lang="en-US" dirty="0"/>
              <a:t> solutions</a:t>
            </a:r>
          </a:p>
          <a:p>
            <a:pPr lvl="1"/>
            <a:r>
              <a:rPr lang="en-US" dirty="0"/>
              <a:t>Complexity - time and space complexity</a:t>
            </a:r>
          </a:p>
          <a:p>
            <a:pPr lvl="1"/>
            <a:r>
              <a:rPr lang="en-US" dirty="0"/>
              <a:t>Time is the number of steps required to solve a problem of size n. We are looking for the worst-case asymptotic bound on the step count (not an exact count). Asymptotic behavior is the limiting behavior as n tends to a large number.</a:t>
            </a:r>
          </a:p>
        </p:txBody>
      </p:sp>
      <p:sp>
        <p:nvSpPr>
          <p:cNvPr id="4" name="Slide Number Placeholder 3"/>
          <p:cNvSpPr>
            <a:spLocks noGrp="1"/>
          </p:cNvSpPr>
          <p:nvPr>
            <p:ph type="sldNum" sz="quarter" idx="12"/>
          </p:nvPr>
        </p:nvSpPr>
        <p:spPr/>
        <p:txBody>
          <a:bodyPr/>
          <a:lstStyle/>
          <a:p>
            <a:fld id="{4E77C862-7F3A-4B06-AE9B-CD6F23A9D226}" type="slidenum">
              <a:rPr lang="en-US" smtClean="0"/>
              <a:t>2</a:t>
            </a:fld>
            <a:endParaRPr lang="en-US"/>
          </a:p>
        </p:txBody>
      </p:sp>
    </p:spTree>
    <p:extLst>
      <p:ext uri="{BB962C8B-B14F-4D97-AF65-F5344CB8AC3E}">
        <p14:creationId xmlns:p14="http://schemas.microsoft.com/office/powerpoint/2010/main" val="162768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of Algorithms</a:t>
            </a:r>
          </a:p>
        </p:txBody>
      </p:sp>
      <p:sp>
        <p:nvSpPr>
          <p:cNvPr id="3" name="Content Placeholder 2"/>
          <p:cNvSpPr>
            <a:spLocks noGrp="1"/>
          </p:cNvSpPr>
          <p:nvPr>
            <p:ph idx="1"/>
          </p:nvPr>
        </p:nvSpPr>
        <p:spPr/>
        <p:txBody>
          <a:bodyPr>
            <a:normAutofit/>
          </a:bodyPr>
          <a:lstStyle/>
          <a:p>
            <a:r>
              <a:rPr lang="en-US" dirty="0"/>
              <a:t>An algorithm has a complexity f(n)= O(g(n)) if there exist positive constants n</a:t>
            </a:r>
            <a:r>
              <a:rPr lang="en-US" baseline="-25000" dirty="0"/>
              <a:t>0</a:t>
            </a:r>
            <a:r>
              <a:rPr lang="en-US" dirty="0"/>
              <a:t> &gt;0 and c&gt;0 such that </a:t>
            </a:r>
            <a:r>
              <a:rPr lang="en-US" dirty="0" err="1"/>
              <a:t>forall</a:t>
            </a:r>
            <a:r>
              <a:rPr lang="en-US" dirty="0"/>
              <a:t> n&gt;=n</a:t>
            </a:r>
            <a:r>
              <a:rPr lang="en-US" baseline="-25000" dirty="0"/>
              <a:t>0</a:t>
            </a:r>
            <a:r>
              <a:rPr lang="en-US" dirty="0"/>
              <a:t>, f(n)&lt;=</a:t>
            </a:r>
            <a:r>
              <a:rPr lang="en-US" dirty="0" err="1"/>
              <a:t>c.g</a:t>
            </a:r>
            <a:r>
              <a:rPr lang="en-US" dirty="0"/>
              <a:t>(n). In this case f(n) is upper bounded by g(n).</a:t>
            </a:r>
          </a:p>
          <a:p>
            <a:r>
              <a:rPr lang="en-US" dirty="0">
                <a:hlinkClick r:id="rId2"/>
              </a:rPr>
              <a:t>https://viterbi-web.usc.edu/~adamchik/15-121/lectures/Algorithmic%20Complexity/complexity.html</a:t>
            </a:r>
            <a:endParaRPr lang="en-US" dirty="0"/>
          </a:p>
          <a:p>
            <a:pPr lvl="1"/>
            <a:r>
              <a:rPr lang="en-US" dirty="0"/>
              <a:t>P class – polynomial time</a:t>
            </a:r>
          </a:p>
          <a:p>
            <a:pPr lvl="1"/>
            <a:r>
              <a:rPr lang="en-US" dirty="0"/>
              <a:t>If g(n) is a polynomial</a:t>
            </a:r>
          </a:p>
          <a:p>
            <a:pPr marL="914400" lvl="2" indent="0">
              <a:buNone/>
            </a:pPr>
            <a:r>
              <a:rPr lang="en-US" dirty="0"/>
              <a:t>g(n) = </a:t>
            </a:r>
            <a:r>
              <a:rPr lang="en-US" dirty="0" err="1"/>
              <a:t>a</a:t>
            </a:r>
            <a:r>
              <a:rPr lang="en-US" baseline="-25000" dirty="0" err="1"/>
              <a:t>k</a:t>
            </a:r>
            <a:r>
              <a:rPr lang="en-US" dirty="0" err="1"/>
              <a:t>.n</a:t>
            </a:r>
            <a:r>
              <a:rPr lang="en-US" baseline="30000" dirty="0" err="1"/>
              <a:t>k</a:t>
            </a:r>
            <a:r>
              <a:rPr lang="en-US" baseline="30000" dirty="0"/>
              <a:t> </a:t>
            </a:r>
            <a:r>
              <a:rPr lang="en-US" dirty="0"/>
              <a:t>+ ….+ a</a:t>
            </a:r>
            <a:r>
              <a:rPr lang="en-US" baseline="-25000" dirty="0"/>
              <a:t>1</a:t>
            </a:r>
            <a:r>
              <a:rPr lang="en-US" dirty="0"/>
              <a:t>.n + a</a:t>
            </a:r>
            <a:r>
              <a:rPr lang="en-US" baseline="-25000" dirty="0"/>
              <a:t>0 </a:t>
            </a:r>
          </a:p>
          <a:p>
            <a:pPr marL="914400" lvl="2" indent="0">
              <a:buNone/>
            </a:pPr>
            <a:r>
              <a:rPr lang="en-US" dirty="0"/>
              <a:t>Then the corresponding algorithm has O(</a:t>
            </a:r>
            <a:r>
              <a:rPr lang="en-US" dirty="0" err="1"/>
              <a:t>n</a:t>
            </a:r>
            <a:r>
              <a:rPr lang="en-US" baseline="30000" dirty="0" err="1"/>
              <a:t>k</a:t>
            </a:r>
            <a:r>
              <a:rPr lang="en-US" dirty="0"/>
              <a:t>) complexity.</a:t>
            </a:r>
          </a:p>
          <a:p>
            <a:pPr marL="914400" lvl="2" indent="0">
              <a:buNone/>
            </a:pPr>
            <a:r>
              <a:rPr lang="en-US" dirty="0"/>
              <a:t>Shortest path algorithms such as </a:t>
            </a:r>
            <a:r>
              <a:rPr lang="en-US" dirty="0" err="1"/>
              <a:t>Dijkstra’s</a:t>
            </a:r>
            <a:r>
              <a:rPr lang="en-US" dirty="0"/>
              <a:t> with n nodes. Worst case scenario is that each of the n nodes have n neighbors. The algorithm needs no more than n</a:t>
            </a:r>
            <a:r>
              <a:rPr lang="en-US" baseline="30000" dirty="0"/>
              <a:t>2</a:t>
            </a:r>
            <a:r>
              <a:rPr lang="en-US" dirty="0"/>
              <a:t> steps (upper bound) to find the solution. The complexity is O(n</a:t>
            </a:r>
            <a:r>
              <a:rPr lang="en-US" baseline="30000" dirty="0"/>
              <a:t>2</a:t>
            </a:r>
            <a:r>
              <a:rPr lang="en-US" dirty="0"/>
              <a:t>) – a quadratic polynomial.</a:t>
            </a:r>
          </a:p>
          <a:p>
            <a:pPr marL="914400" lvl="2" indent="0">
              <a:buNone/>
            </a:pPr>
            <a:r>
              <a:rPr lang="en-US" dirty="0"/>
              <a:t>Other examples are minimum spanning tree, max flow network etc.</a:t>
            </a:r>
          </a:p>
          <a:p>
            <a:pPr marL="914400" lvl="2" indent="0">
              <a:buNone/>
            </a:pPr>
            <a:r>
              <a:rPr lang="en-US" dirty="0"/>
              <a:t>The solutions for the above problems are tractable</a:t>
            </a:r>
          </a:p>
          <a:p>
            <a:pPr lvl="1"/>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3</a:t>
            </a:fld>
            <a:endParaRPr lang="en-US"/>
          </a:p>
        </p:txBody>
      </p:sp>
    </p:spTree>
    <p:extLst>
      <p:ext uri="{BB962C8B-B14F-4D97-AF65-F5344CB8AC3E}">
        <p14:creationId xmlns:p14="http://schemas.microsoft.com/office/powerpoint/2010/main" val="318963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Complexity of Algorithms</a:t>
            </a:r>
          </a:p>
        </p:txBody>
      </p:sp>
      <p:sp>
        <p:nvSpPr>
          <p:cNvPr id="3" name="Content Placeholder 2"/>
          <p:cNvSpPr>
            <a:spLocks noGrp="1"/>
          </p:cNvSpPr>
          <p:nvPr>
            <p:ph idx="1"/>
          </p:nvPr>
        </p:nvSpPr>
        <p:spPr>
          <a:xfrm>
            <a:off x="457200" y="990600"/>
            <a:ext cx="8229600" cy="5181600"/>
          </a:xfrm>
        </p:spPr>
        <p:txBody>
          <a:bodyPr>
            <a:normAutofit fontScale="70000" lnSpcReduction="20000"/>
          </a:bodyPr>
          <a:lstStyle/>
          <a:p>
            <a:pPr marL="342900" lvl="1" indent="-342900">
              <a:buFont typeface="Arial" pitchFamily="34" charset="0"/>
              <a:buChar char="•"/>
            </a:pPr>
            <a:r>
              <a:rPr lang="en-US" dirty="0"/>
              <a:t>Exponential time O(</a:t>
            </a:r>
            <a:r>
              <a:rPr lang="en-US" dirty="0" err="1"/>
              <a:t>c</a:t>
            </a:r>
            <a:r>
              <a:rPr lang="en-US" baseline="30000" dirty="0" err="1"/>
              <a:t>n</a:t>
            </a:r>
            <a:r>
              <a:rPr lang="en-US" dirty="0"/>
              <a:t>) where is c is a positive constant &gt;1</a:t>
            </a:r>
          </a:p>
          <a:p>
            <a:pPr marL="0" lvl="1" indent="0">
              <a:buNone/>
            </a:pPr>
            <a:r>
              <a:rPr lang="en-US" dirty="0"/>
              <a:t>        Search Time of an Algorithm as a function of Problem size </a:t>
            </a:r>
          </a:p>
          <a:p>
            <a:pPr marL="742950" lvl="2" indent="-342900"/>
            <a:r>
              <a:rPr lang="en-US" sz="1900" dirty="0"/>
              <a:t>Ex:  	Size   	n= 10	n=20	n=30	n=40	n=50</a:t>
            </a:r>
          </a:p>
          <a:p>
            <a:pPr marL="400050" lvl="2" indent="0">
              <a:buNone/>
            </a:pPr>
            <a:r>
              <a:rPr lang="en-US" sz="1900" dirty="0"/>
              <a:t>	Linear	O(n)	0.00001s	0.00002s	0.00003s	0.00004s	0.00005s</a:t>
            </a:r>
          </a:p>
          <a:p>
            <a:pPr marL="400050" lvl="2" indent="0">
              <a:buNone/>
            </a:pPr>
            <a:r>
              <a:rPr lang="en-US" sz="1900" dirty="0"/>
              <a:t>	Quadratic	O(n</a:t>
            </a:r>
            <a:r>
              <a:rPr lang="en-US" sz="1900" baseline="30000" dirty="0"/>
              <a:t>2</a:t>
            </a:r>
            <a:r>
              <a:rPr lang="en-US" sz="1900" dirty="0"/>
              <a:t>) 	0.0001s	0.0004s	0.0009s	0.0016s	0.0025s</a:t>
            </a:r>
          </a:p>
          <a:p>
            <a:pPr marL="400050" lvl="2" indent="0">
              <a:buNone/>
            </a:pPr>
            <a:r>
              <a:rPr lang="en-US" sz="1900" dirty="0"/>
              <a:t>	5</a:t>
            </a:r>
            <a:r>
              <a:rPr lang="en-US" sz="1900" baseline="30000" dirty="0"/>
              <a:t>th</a:t>
            </a:r>
            <a:r>
              <a:rPr lang="en-US" sz="1900" dirty="0"/>
              <a:t> order Poly	O(n</a:t>
            </a:r>
            <a:r>
              <a:rPr lang="en-US" sz="1900" baseline="30000" dirty="0"/>
              <a:t>5</a:t>
            </a:r>
            <a:r>
              <a:rPr lang="en-US" sz="1900" dirty="0"/>
              <a:t>)	0.1s	0.32s	24.3s	1.7 min	5.2 min</a:t>
            </a:r>
          </a:p>
          <a:p>
            <a:pPr marL="857250" lvl="3" indent="0">
              <a:buNone/>
            </a:pPr>
            <a:r>
              <a:rPr lang="en-US" sz="1900" dirty="0"/>
              <a:t>	Expo base 2	O(2</a:t>
            </a:r>
            <a:r>
              <a:rPr lang="en-US" sz="1900" baseline="30000" dirty="0"/>
              <a:t>n</a:t>
            </a:r>
            <a:r>
              <a:rPr lang="en-US" sz="1900" dirty="0"/>
              <a:t>)	0.001s	1s	17.9min	12.7days	35.7years</a:t>
            </a:r>
          </a:p>
          <a:p>
            <a:pPr marL="857250" lvl="3" indent="0">
              <a:buNone/>
            </a:pPr>
            <a:r>
              <a:rPr lang="en-US" sz="1900" dirty="0"/>
              <a:t>	Expo base 3	O(3</a:t>
            </a:r>
            <a:r>
              <a:rPr lang="en-US" sz="1900" baseline="30000" dirty="0"/>
              <a:t>n</a:t>
            </a:r>
            <a:r>
              <a:rPr lang="en-US" sz="1900" dirty="0"/>
              <a:t>)	0.059s	58 min	6.5 </a:t>
            </a:r>
            <a:r>
              <a:rPr lang="en-US" sz="1900" dirty="0" err="1"/>
              <a:t>yrs</a:t>
            </a:r>
            <a:r>
              <a:rPr lang="en-US" sz="1900" dirty="0"/>
              <a:t>	3855 centuries 2X10</a:t>
            </a:r>
            <a:r>
              <a:rPr lang="en-US" sz="1900" baseline="30000" dirty="0"/>
              <a:t>8 </a:t>
            </a:r>
            <a:r>
              <a:rPr lang="en-US" sz="1900" dirty="0"/>
              <a:t>centuries	Factorial	O(n!)	3.62 s	77146 years   8.4 X 10</a:t>
            </a:r>
            <a:r>
              <a:rPr lang="en-US" sz="1900" baseline="30000" dirty="0"/>
              <a:t>16 </a:t>
            </a:r>
            <a:r>
              <a:rPr lang="en-US" sz="1900" dirty="0"/>
              <a:t>centuries          ~~~~too  large~~~</a:t>
            </a:r>
          </a:p>
          <a:p>
            <a:pPr marL="342900" lvl="1" indent="-342900">
              <a:buFont typeface="Arial" pitchFamily="34" charset="0"/>
              <a:buChar char="•"/>
            </a:pPr>
            <a:r>
              <a:rPr lang="en-US" sz="2400" dirty="0"/>
              <a:t>NP class – non-deterministic polynomial time, the solutions for the problems are intractable</a:t>
            </a:r>
          </a:p>
          <a:p>
            <a:pPr marL="0" lvl="1" indent="0">
              <a:buNone/>
            </a:pPr>
            <a:endParaRPr lang="en-US" sz="2400" dirty="0"/>
          </a:p>
          <a:p>
            <a:r>
              <a:rPr lang="en-US" dirty="0"/>
              <a:t>NP- hard problems (a more generic name) need exponential time to find optimal solutions. Most real world optimization problems fit this category. Provably efficient algorithms do not exist. Metaheuristics can help to solve (</a:t>
            </a:r>
            <a:r>
              <a:rPr lang="en-US" u="sng" dirty="0"/>
              <a:t>near optimally</a:t>
            </a:r>
            <a:r>
              <a:rPr lang="en-US" dirty="0"/>
              <a:t>) this class of problems. </a:t>
            </a:r>
          </a:p>
          <a:p>
            <a:r>
              <a:rPr lang="en-US" dirty="0"/>
              <a:t>NP-complete problems are in NP class. A solution to NP-complete can be verified in polynomial time, however finding a solution is very difficult. These are also NP-hard and the hardest among NP hard problems. Typically decision making problems.</a:t>
            </a:r>
          </a:p>
          <a:p>
            <a:pPr marL="0" indent="0">
              <a:buNone/>
            </a:pPr>
            <a:r>
              <a:rPr lang="en-US" dirty="0"/>
              <a:t>       May not be even decision problems such as subset sum problems. </a:t>
            </a:r>
          </a:p>
          <a:p>
            <a:endParaRPr lang="en-US" dirty="0"/>
          </a:p>
          <a:p>
            <a:pPr lvl="1"/>
            <a:r>
              <a:rPr lang="en-US" dirty="0"/>
              <a:t>Ex: TSP, scheduling problems such as flow-shop, job-shop scheduling, n jobs – m machine scheduling, quadratic assignment and location problems, grouping problems such as data clustering, graph partitioning, routing and set-covering, knapsack and so on.</a:t>
            </a:r>
          </a:p>
        </p:txBody>
      </p:sp>
      <p:sp>
        <p:nvSpPr>
          <p:cNvPr id="4" name="Slide Number Placeholder 3"/>
          <p:cNvSpPr>
            <a:spLocks noGrp="1"/>
          </p:cNvSpPr>
          <p:nvPr>
            <p:ph type="sldNum" sz="quarter" idx="12"/>
          </p:nvPr>
        </p:nvSpPr>
        <p:spPr/>
        <p:txBody>
          <a:bodyPr/>
          <a:lstStyle/>
          <a:p>
            <a:fld id="{4E77C862-7F3A-4B06-AE9B-CD6F23A9D226}" type="slidenum">
              <a:rPr lang="en-US" smtClean="0"/>
              <a:t>4</a:t>
            </a:fld>
            <a:endParaRPr lang="en-US"/>
          </a:p>
        </p:txBody>
      </p:sp>
    </p:spTree>
    <p:extLst>
      <p:ext uri="{BB962C8B-B14F-4D97-AF65-F5344CB8AC3E}">
        <p14:creationId xmlns:p14="http://schemas.microsoft.com/office/powerpoint/2010/main" val="1747307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Metaheuristics</a:t>
            </a:r>
          </a:p>
        </p:txBody>
      </p:sp>
      <p:sp>
        <p:nvSpPr>
          <p:cNvPr id="3" name="Content Placeholder 2"/>
          <p:cNvSpPr>
            <a:spLocks noGrp="1"/>
          </p:cNvSpPr>
          <p:nvPr>
            <p:ph idx="1"/>
          </p:nvPr>
        </p:nvSpPr>
        <p:spPr/>
        <p:txBody>
          <a:bodyPr>
            <a:normAutofit fontScale="92500" lnSpcReduction="20000"/>
          </a:bodyPr>
          <a:lstStyle/>
          <a:p>
            <a:r>
              <a:rPr lang="en-US" dirty="0"/>
              <a:t>The idea: search the solution space directly. No math models, only a set of algorithmic steps, iterative method. </a:t>
            </a:r>
          </a:p>
          <a:p>
            <a:r>
              <a:rPr lang="en-US" dirty="0"/>
              <a:t>Trajectory based methods (single solution based methods)</a:t>
            </a:r>
          </a:p>
          <a:p>
            <a:pPr lvl="1"/>
            <a:r>
              <a:rPr lang="en-US" dirty="0"/>
              <a:t>search process is characterized by a trajectory in the search space</a:t>
            </a:r>
          </a:p>
          <a:p>
            <a:pPr lvl="1"/>
            <a:r>
              <a:rPr lang="en-US" dirty="0"/>
              <a:t>It can be viewed as an evolution of a solution in (discrete) time of a dynamical system</a:t>
            </a:r>
          </a:p>
          <a:p>
            <a:pPr lvl="2"/>
            <a:r>
              <a:rPr lang="en-US" dirty="0" err="1"/>
              <a:t>Tabu</a:t>
            </a:r>
            <a:r>
              <a:rPr lang="en-US" dirty="0"/>
              <a:t> Search, Simulated Annealing, Iterated Local search, variable neighborhood search, guided local search</a:t>
            </a:r>
          </a:p>
          <a:p>
            <a:r>
              <a:rPr lang="en-US" dirty="0"/>
              <a:t>Population based methods</a:t>
            </a:r>
          </a:p>
          <a:p>
            <a:pPr lvl="1"/>
            <a:r>
              <a:rPr lang="en-US" dirty="0"/>
              <a:t>Every step of the search process has a population – a set of- solutions</a:t>
            </a:r>
          </a:p>
          <a:p>
            <a:pPr lvl="1"/>
            <a:r>
              <a:rPr lang="en-US" dirty="0"/>
              <a:t>It can be viewed as an evolution of a set of solutions in (discrete) time of a dynamical system</a:t>
            </a:r>
          </a:p>
          <a:p>
            <a:pPr lvl="2"/>
            <a:r>
              <a:rPr lang="en-US" dirty="0"/>
              <a:t>Genetic algorithms, swarm intelligence - ant colony optimization, bee colony optimization,  scatter search </a:t>
            </a:r>
          </a:p>
          <a:p>
            <a:r>
              <a:rPr lang="en-US" dirty="0"/>
              <a:t>Hybrid methods</a:t>
            </a:r>
          </a:p>
          <a:p>
            <a:r>
              <a:rPr lang="en-US" dirty="0"/>
              <a:t>Parallel metaheuristics: parallel and distributed computing- independent and cooperative search</a:t>
            </a:r>
          </a:p>
          <a:p>
            <a:pPr marL="0" indent="0">
              <a:buNone/>
            </a:pPr>
            <a:r>
              <a:rPr lang="en-US" dirty="0">
                <a:solidFill>
                  <a:srgbClr val="FF0000"/>
                </a:solidFill>
              </a:rPr>
              <a:t>	You will learn these techniques through several examples</a:t>
            </a:r>
          </a:p>
        </p:txBody>
      </p:sp>
      <p:sp>
        <p:nvSpPr>
          <p:cNvPr id="4" name="Slide Number Placeholder 3"/>
          <p:cNvSpPr>
            <a:spLocks noGrp="1"/>
          </p:cNvSpPr>
          <p:nvPr>
            <p:ph type="sldNum" sz="quarter" idx="12"/>
          </p:nvPr>
        </p:nvSpPr>
        <p:spPr/>
        <p:txBody>
          <a:bodyPr/>
          <a:lstStyle/>
          <a:p>
            <a:fld id="{4E77C862-7F3A-4B06-AE9B-CD6F23A9D226}" type="slidenum">
              <a:rPr lang="en-US" smtClean="0"/>
              <a:t>5</a:t>
            </a:fld>
            <a:endParaRPr lang="en-US"/>
          </a:p>
        </p:txBody>
      </p:sp>
    </p:spTree>
    <p:extLst>
      <p:ext uri="{BB962C8B-B14F-4D97-AF65-F5344CB8AC3E}">
        <p14:creationId xmlns:p14="http://schemas.microsoft.com/office/powerpoint/2010/main" val="408001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Metaheuristics</a:t>
            </a:r>
          </a:p>
        </p:txBody>
      </p:sp>
      <p:sp>
        <p:nvSpPr>
          <p:cNvPr id="3" name="Content Placeholder 2"/>
          <p:cNvSpPr>
            <a:spLocks noGrp="1"/>
          </p:cNvSpPr>
          <p:nvPr>
            <p:ph idx="1"/>
          </p:nvPr>
        </p:nvSpPr>
        <p:spPr/>
        <p:txBody>
          <a:bodyPr/>
          <a:lstStyle/>
          <a:p>
            <a:r>
              <a:rPr lang="en-US" dirty="0"/>
              <a:t>1965: first Evolution Strategy</a:t>
            </a:r>
          </a:p>
          <a:p>
            <a:r>
              <a:rPr lang="en-US" dirty="0"/>
              <a:t>1975: first Genetic Algorithms</a:t>
            </a:r>
          </a:p>
          <a:p>
            <a:r>
              <a:rPr lang="en-US" dirty="0"/>
              <a:t>1983: Simulated Annealing</a:t>
            </a:r>
          </a:p>
          <a:p>
            <a:r>
              <a:rPr lang="en-US" dirty="0"/>
              <a:t>1986: </a:t>
            </a:r>
            <a:r>
              <a:rPr lang="en-US" dirty="0" err="1"/>
              <a:t>Tabu</a:t>
            </a:r>
            <a:r>
              <a:rPr lang="en-US" dirty="0"/>
              <a:t> Search</a:t>
            </a:r>
          </a:p>
          <a:p>
            <a:r>
              <a:rPr lang="en-US" dirty="0"/>
              <a:t>1991: Ant Colony Optimization</a:t>
            </a:r>
          </a:p>
          <a:p>
            <a:r>
              <a:rPr lang="en-US" dirty="0"/>
              <a:t>1997: Variable Neighborhood Search</a:t>
            </a:r>
          </a:p>
          <a:p>
            <a:r>
              <a:rPr lang="en-US" dirty="0"/>
              <a:t>2000+: parallel and distributed computing in </a:t>
            </a:r>
            <a:r>
              <a:rPr lang="en-US" dirty="0" err="1"/>
              <a:t>metaheuristics</a:t>
            </a:r>
            <a:endParaRPr lang="en-US" dirty="0"/>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6</a:t>
            </a:fld>
            <a:endParaRPr lang="en-US"/>
          </a:p>
        </p:txBody>
      </p:sp>
    </p:spTree>
    <p:extLst>
      <p:ext uri="{BB962C8B-B14F-4D97-AF65-F5344CB8AC3E}">
        <p14:creationId xmlns:p14="http://schemas.microsoft.com/office/powerpoint/2010/main" val="3181634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Metaheuristics</a:t>
            </a:r>
          </a:p>
        </p:txBody>
      </p:sp>
      <p:sp>
        <p:nvSpPr>
          <p:cNvPr id="3" name="Content Placeholder 2"/>
          <p:cNvSpPr>
            <a:spLocks noGrp="1"/>
          </p:cNvSpPr>
          <p:nvPr>
            <p:ph idx="1"/>
          </p:nvPr>
        </p:nvSpPr>
        <p:spPr/>
        <p:txBody>
          <a:bodyPr>
            <a:normAutofit fontScale="92500" lnSpcReduction="10000"/>
          </a:bodyPr>
          <a:lstStyle/>
          <a:p>
            <a:r>
              <a:rPr lang="en-US" dirty="0"/>
              <a:t>The idea: search the solution space directly. No math models, only a set of algorithmic steps, iterative method. </a:t>
            </a:r>
            <a:r>
              <a:rPr lang="en-US" u="sng" dirty="0"/>
              <a:t>Find a feasible solution and improve it. A greedy solution may be a good starting point.</a:t>
            </a:r>
          </a:p>
          <a:p>
            <a:r>
              <a:rPr lang="en-US" dirty="0"/>
              <a:t>Goal: Find the best solution for a given stopping criteria.</a:t>
            </a:r>
          </a:p>
          <a:p>
            <a:r>
              <a:rPr lang="en-US" dirty="0"/>
              <a:t>Applied to combinatorial and constraint optimization problems</a:t>
            </a:r>
          </a:p>
          <a:p>
            <a:r>
              <a:rPr lang="en-US" dirty="0"/>
              <a:t>Diversification and intensification of the search are the two strategies for search in Metaheuristics. One must strike a balance between them. Too much of either one will yield poor solutions. Remember that you have only a limited amount of time to search and you are also looking for a good quality solution. Quality </a:t>
            </a:r>
            <a:r>
              <a:rPr lang="en-US" dirty="0" err="1"/>
              <a:t>vs</a:t>
            </a:r>
            <a:r>
              <a:rPr lang="en-US" dirty="0"/>
              <a:t> Time tradeoff.</a:t>
            </a:r>
          </a:p>
          <a:p>
            <a:pPr lvl="1"/>
            <a:r>
              <a:rPr lang="en-US" dirty="0"/>
              <a:t>For applications such as design decisions focus on high quality solutions (take more time) Ex. high cost of investment, and for control/operational decisions where quick and frequent decisions are taken look for good enough solutions (in very limited time) Ex: scheduling </a:t>
            </a:r>
          </a:p>
          <a:p>
            <a:pPr lvl="1"/>
            <a:r>
              <a:rPr lang="en-US" dirty="0"/>
              <a:t>Trajectory based methods are heavy on intensification, while population based methods are heavy on diversification.</a:t>
            </a:r>
          </a:p>
        </p:txBody>
      </p:sp>
      <p:sp>
        <p:nvSpPr>
          <p:cNvPr id="4" name="Slide Number Placeholder 3"/>
          <p:cNvSpPr>
            <a:spLocks noGrp="1"/>
          </p:cNvSpPr>
          <p:nvPr>
            <p:ph type="sldNum" sz="quarter" idx="12"/>
          </p:nvPr>
        </p:nvSpPr>
        <p:spPr/>
        <p:txBody>
          <a:bodyPr/>
          <a:lstStyle/>
          <a:p>
            <a:fld id="{4E77C862-7F3A-4B06-AE9B-CD6F23A9D226}" type="slidenum">
              <a:rPr lang="en-US" smtClean="0"/>
              <a:t>7</a:t>
            </a:fld>
            <a:endParaRPr lang="en-US"/>
          </a:p>
        </p:txBody>
      </p:sp>
    </p:spTree>
    <p:extLst>
      <p:ext uri="{BB962C8B-B14F-4D97-AF65-F5344CB8AC3E}">
        <p14:creationId xmlns:p14="http://schemas.microsoft.com/office/powerpoint/2010/main" val="3347045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Classifications in Metaheuristics </a:t>
            </a:r>
          </a:p>
        </p:txBody>
      </p:sp>
      <p:sp>
        <p:nvSpPr>
          <p:cNvPr id="3" name="Content Placeholder 2"/>
          <p:cNvSpPr>
            <a:spLocks noGrp="1"/>
          </p:cNvSpPr>
          <p:nvPr>
            <p:ph idx="1"/>
          </p:nvPr>
        </p:nvSpPr>
        <p:spPr/>
        <p:txBody>
          <a:bodyPr>
            <a:noAutofit/>
          </a:bodyPr>
          <a:lstStyle/>
          <a:p>
            <a:r>
              <a:rPr lang="en-US" sz="2000" dirty="0"/>
              <a:t>Nature inspired (swarm intelligence from biology) </a:t>
            </a:r>
            <a:r>
              <a:rPr lang="en-US" sz="2000" dirty="0" err="1"/>
              <a:t>vs</a:t>
            </a:r>
            <a:r>
              <a:rPr lang="en-US" sz="2000" dirty="0"/>
              <a:t> </a:t>
            </a:r>
            <a:r>
              <a:rPr lang="en-US" sz="2000" dirty="0" err="1"/>
              <a:t>nonnature</a:t>
            </a:r>
            <a:r>
              <a:rPr lang="en-US" sz="2000" dirty="0"/>
              <a:t> inspired (simulated annealing from physics)</a:t>
            </a:r>
          </a:p>
          <a:p>
            <a:r>
              <a:rPr lang="en-US" sz="2000" dirty="0"/>
              <a:t>Memory usage (</a:t>
            </a:r>
            <a:r>
              <a:rPr lang="en-US" sz="2000" dirty="0" err="1"/>
              <a:t>tabu</a:t>
            </a:r>
            <a:r>
              <a:rPr lang="en-US" sz="2000" dirty="0"/>
              <a:t> search) </a:t>
            </a:r>
            <a:r>
              <a:rPr lang="en-US" sz="2000" dirty="0" err="1"/>
              <a:t>vs</a:t>
            </a:r>
            <a:r>
              <a:rPr lang="en-US" sz="2000" dirty="0"/>
              <a:t> </a:t>
            </a:r>
            <a:r>
              <a:rPr lang="en-US" sz="2000" dirty="0" err="1"/>
              <a:t>memoryless</a:t>
            </a:r>
            <a:r>
              <a:rPr lang="en-US" sz="2000" dirty="0"/>
              <a:t> methods (local search, simulated annealing SA) </a:t>
            </a:r>
          </a:p>
          <a:p>
            <a:r>
              <a:rPr lang="en-US" sz="2000" dirty="0"/>
              <a:t>Deterministic (</a:t>
            </a:r>
            <a:r>
              <a:rPr lang="en-US" sz="2000" dirty="0" err="1"/>
              <a:t>tabu</a:t>
            </a:r>
            <a:r>
              <a:rPr lang="en-US" sz="2000" dirty="0"/>
              <a:t>, local search) </a:t>
            </a:r>
            <a:r>
              <a:rPr lang="en-US" sz="2000" dirty="0" err="1"/>
              <a:t>vs</a:t>
            </a:r>
            <a:r>
              <a:rPr lang="en-US" sz="2000" dirty="0"/>
              <a:t> stochastic (GA, SA) metaheuristics</a:t>
            </a:r>
          </a:p>
          <a:p>
            <a:pPr lvl="1"/>
            <a:r>
              <a:rPr lang="en-US" sz="1800" dirty="0"/>
              <a:t>Deterministic – same initial solution will lead to same final solution after several search steps</a:t>
            </a:r>
          </a:p>
          <a:p>
            <a:pPr lvl="1"/>
            <a:r>
              <a:rPr lang="en-US" sz="1800" dirty="0"/>
              <a:t>Stochastic – same initial solution will lead to different final solutions due to some random rules in the algorithm</a:t>
            </a:r>
          </a:p>
          <a:p>
            <a:r>
              <a:rPr lang="en-US" sz="2000" dirty="0"/>
              <a:t>Population based (manipulates a whole population of solutions – exploration/diversification) </a:t>
            </a:r>
            <a:r>
              <a:rPr lang="en-US" sz="2000" dirty="0" err="1"/>
              <a:t>vs</a:t>
            </a:r>
            <a:r>
              <a:rPr lang="en-US" sz="2000" dirty="0"/>
              <a:t> single solution based search (manipulates a single solution – exploitation/intensification). </a:t>
            </a:r>
          </a:p>
          <a:p>
            <a:r>
              <a:rPr lang="en-US" sz="2000" dirty="0"/>
              <a:t>Iterative </a:t>
            </a:r>
            <a:r>
              <a:rPr lang="en-US" sz="2000" dirty="0" err="1"/>
              <a:t>vs</a:t>
            </a:r>
            <a:r>
              <a:rPr lang="en-US" sz="2000" dirty="0"/>
              <a:t> greedy. Iterative – start with a complete solution(s) and transform at each iteration. Greedy- start with an empty solution and  add decision variables till a complete solution is obtained.</a:t>
            </a:r>
          </a:p>
          <a:p>
            <a:pPr marL="457200" lvl="1" indent="0">
              <a:buNone/>
            </a:pPr>
            <a:r>
              <a:rPr lang="en-US" sz="1800" dirty="0"/>
              <a:t> </a:t>
            </a:r>
          </a:p>
        </p:txBody>
      </p:sp>
      <p:sp>
        <p:nvSpPr>
          <p:cNvPr id="4" name="Slide Number Placeholder 3"/>
          <p:cNvSpPr>
            <a:spLocks noGrp="1"/>
          </p:cNvSpPr>
          <p:nvPr>
            <p:ph type="sldNum" sz="quarter" idx="12"/>
          </p:nvPr>
        </p:nvSpPr>
        <p:spPr/>
        <p:txBody>
          <a:bodyPr/>
          <a:lstStyle/>
          <a:p>
            <a:fld id="{4E77C862-7F3A-4B06-AE9B-CD6F23A9D226}" type="slidenum">
              <a:rPr lang="en-US" smtClean="0"/>
              <a:t>8</a:t>
            </a:fld>
            <a:endParaRPr lang="en-US"/>
          </a:p>
        </p:txBody>
      </p:sp>
    </p:spTree>
    <p:extLst>
      <p:ext uri="{BB962C8B-B14F-4D97-AF65-F5344CB8AC3E}">
        <p14:creationId xmlns:p14="http://schemas.microsoft.com/office/powerpoint/2010/main" val="3706899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use Metaheuristics</a:t>
            </a:r>
          </a:p>
        </p:txBody>
      </p:sp>
      <p:sp>
        <p:nvSpPr>
          <p:cNvPr id="3" name="Content Placeholder 2"/>
          <p:cNvSpPr>
            <a:spLocks noGrp="1"/>
          </p:cNvSpPr>
          <p:nvPr>
            <p:ph idx="1"/>
          </p:nvPr>
        </p:nvSpPr>
        <p:spPr/>
        <p:txBody>
          <a:bodyPr>
            <a:normAutofit/>
          </a:bodyPr>
          <a:lstStyle/>
          <a:p>
            <a:r>
              <a:rPr lang="en-US" sz="2000" dirty="0"/>
              <a:t>If one can use exact methods then do not use Metaheuristics.</a:t>
            </a:r>
          </a:p>
          <a:p>
            <a:r>
              <a:rPr lang="en-US" sz="2000" dirty="0"/>
              <a:t>P class problem with large number of solutions. P-time algorithms are known but too expensive to implement</a:t>
            </a:r>
          </a:p>
          <a:p>
            <a:r>
              <a:rPr lang="en-US" sz="2000" dirty="0"/>
              <a:t>Dynamic optimization- real-time optimization- Metaheuristics can reduce search time and we are looking for good enough solutions.</a:t>
            </a:r>
          </a:p>
          <a:p>
            <a:r>
              <a:rPr lang="en-US" sz="2000" dirty="0"/>
              <a:t>A difficult NP-hard problem - even a moderate size problem.</a:t>
            </a:r>
          </a:p>
          <a:p>
            <a:r>
              <a:rPr lang="en-US" sz="2000" dirty="0"/>
              <a:t>Problems where objective function is a black box, i.e. often simulated and has no/inaccurate math formulation for the objective function</a:t>
            </a:r>
          </a:p>
          <a:p>
            <a:endParaRPr lang="en-US" sz="2000" dirty="0"/>
          </a:p>
        </p:txBody>
      </p:sp>
      <p:sp>
        <p:nvSpPr>
          <p:cNvPr id="4" name="Rectangle 3"/>
          <p:cNvSpPr/>
          <p:nvPr/>
        </p:nvSpPr>
        <p:spPr>
          <a:xfrm>
            <a:off x="1676400" y="4724400"/>
            <a:ext cx="1828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Metaheuristic</a:t>
            </a:r>
          </a:p>
        </p:txBody>
      </p:sp>
      <p:sp>
        <p:nvSpPr>
          <p:cNvPr id="5" name="Rectangle 4"/>
          <p:cNvSpPr/>
          <p:nvPr/>
        </p:nvSpPr>
        <p:spPr>
          <a:xfrm>
            <a:off x="5257800" y="4724400"/>
            <a:ext cx="15240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Black box objective function</a:t>
            </a:r>
          </a:p>
        </p:txBody>
      </p:sp>
      <p:cxnSp>
        <p:nvCxnSpPr>
          <p:cNvPr id="7" name="Straight Arrow Connector 6"/>
          <p:cNvCxnSpPr>
            <a:endCxn id="5" idx="1"/>
          </p:cNvCxnSpPr>
          <p:nvPr/>
        </p:nvCxnSpPr>
        <p:spPr>
          <a:xfrm>
            <a:off x="3505200" y="4914900"/>
            <a:ext cx="1752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5" idx="3"/>
            <a:endCxn id="14" idx="3"/>
          </p:cNvCxnSpPr>
          <p:nvPr/>
        </p:nvCxnSpPr>
        <p:spPr>
          <a:xfrm flipH="1">
            <a:off x="5791200" y="4914900"/>
            <a:ext cx="990600" cy="1066800"/>
          </a:xfrm>
          <a:prstGeom prst="bentConnector3">
            <a:avLst>
              <a:gd name="adj1" fmla="val -23077"/>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381500" y="4572000"/>
            <a:ext cx="284052" cy="369332"/>
          </a:xfrm>
          <a:prstGeom prst="rect">
            <a:avLst/>
          </a:prstGeom>
          <a:noFill/>
        </p:spPr>
        <p:txBody>
          <a:bodyPr wrap="none" rtlCol="0">
            <a:spAutoFit/>
          </a:bodyPr>
          <a:lstStyle/>
          <a:p>
            <a:r>
              <a:rPr lang="en-US" dirty="0"/>
              <a:t>x</a:t>
            </a:r>
          </a:p>
        </p:txBody>
      </p:sp>
      <p:sp>
        <p:nvSpPr>
          <p:cNvPr id="13" name="TextBox 12"/>
          <p:cNvSpPr txBox="1"/>
          <p:nvPr/>
        </p:nvSpPr>
        <p:spPr>
          <a:xfrm>
            <a:off x="7086600" y="4507468"/>
            <a:ext cx="533400" cy="369332"/>
          </a:xfrm>
          <a:prstGeom prst="rect">
            <a:avLst/>
          </a:prstGeom>
          <a:noFill/>
        </p:spPr>
        <p:txBody>
          <a:bodyPr wrap="square" rtlCol="0">
            <a:spAutoFit/>
          </a:bodyPr>
          <a:lstStyle/>
          <a:p>
            <a:r>
              <a:rPr lang="en-US" dirty="0"/>
              <a:t>f(x)</a:t>
            </a:r>
          </a:p>
        </p:txBody>
      </p:sp>
      <p:sp>
        <p:nvSpPr>
          <p:cNvPr id="14" name="Rectangle 13"/>
          <p:cNvSpPr/>
          <p:nvPr/>
        </p:nvSpPr>
        <p:spPr>
          <a:xfrm>
            <a:off x="4800600" y="5562600"/>
            <a:ext cx="990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Assess quality of f(x)</a:t>
            </a:r>
          </a:p>
        </p:txBody>
      </p:sp>
      <p:cxnSp>
        <p:nvCxnSpPr>
          <p:cNvPr id="19" name="Elbow Connector 18"/>
          <p:cNvCxnSpPr>
            <a:stCxn id="14" idx="1"/>
            <a:endCxn id="4" idx="2"/>
          </p:cNvCxnSpPr>
          <p:nvPr/>
        </p:nvCxnSpPr>
        <p:spPr>
          <a:xfrm rot="10800000">
            <a:off x="2590800" y="5562600"/>
            <a:ext cx="2209800" cy="4191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48000" y="6031468"/>
            <a:ext cx="1518749" cy="369332"/>
          </a:xfrm>
          <a:prstGeom prst="rect">
            <a:avLst/>
          </a:prstGeom>
          <a:noFill/>
        </p:spPr>
        <p:txBody>
          <a:bodyPr wrap="none" rtlCol="0">
            <a:spAutoFit/>
          </a:bodyPr>
          <a:lstStyle/>
          <a:p>
            <a:r>
              <a:rPr lang="en-US" dirty="0"/>
              <a:t>Quality metric</a:t>
            </a:r>
          </a:p>
        </p:txBody>
      </p:sp>
      <p:sp>
        <p:nvSpPr>
          <p:cNvPr id="21" name="Slide Number Placeholder 20"/>
          <p:cNvSpPr>
            <a:spLocks noGrp="1"/>
          </p:cNvSpPr>
          <p:nvPr>
            <p:ph type="sldNum" sz="quarter" idx="12"/>
          </p:nvPr>
        </p:nvSpPr>
        <p:spPr/>
        <p:txBody>
          <a:bodyPr/>
          <a:lstStyle/>
          <a:p>
            <a:fld id="{4E77C862-7F3A-4B06-AE9B-CD6F23A9D226}" type="slidenum">
              <a:rPr lang="en-US" smtClean="0"/>
              <a:t>9</a:t>
            </a:fld>
            <a:endParaRPr lang="en-US"/>
          </a:p>
        </p:txBody>
      </p:sp>
    </p:spTree>
    <p:extLst>
      <p:ext uri="{BB962C8B-B14F-4D97-AF65-F5344CB8AC3E}">
        <p14:creationId xmlns:p14="http://schemas.microsoft.com/office/powerpoint/2010/main" val="2461797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1899</Words>
  <Application>Microsoft Office PowerPoint</Application>
  <PresentationFormat>On-screen Show (4:3)</PresentationFormat>
  <Paragraphs>143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Symbol</vt:lpstr>
      <vt:lpstr>Office Theme</vt:lpstr>
      <vt:lpstr>Metaheuristics</vt:lpstr>
      <vt:lpstr>Need for Metaheuristics</vt:lpstr>
      <vt:lpstr>Complexity of Algorithms</vt:lpstr>
      <vt:lpstr>Time Complexity of Algorithms</vt:lpstr>
      <vt:lpstr>Metaheuristics</vt:lpstr>
      <vt:lpstr>History of Metaheuristics</vt:lpstr>
      <vt:lpstr>Metaheuristics</vt:lpstr>
      <vt:lpstr>Classifications in Metaheuristics </vt:lpstr>
      <vt:lpstr>When to use Metaheuristics</vt:lpstr>
      <vt:lpstr>Evaluation of Results</vt:lpstr>
      <vt:lpstr>Evaluation of Results</vt:lpstr>
      <vt:lpstr>Definitions</vt:lpstr>
      <vt:lpstr>Main concepts to implement a Metaheuristic algorithm</vt:lpstr>
      <vt:lpstr>Metaheuristics</vt:lpstr>
    </vt:vector>
  </TitlesOfParts>
  <Company>Volgenau School, GMU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Rajesh Ganesan</dc:creator>
  <cp:lastModifiedBy>Rajesh Ganesan</cp:lastModifiedBy>
  <cp:revision>77</cp:revision>
  <cp:lastPrinted>2012-01-25T22:32:43Z</cp:lastPrinted>
  <dcterms:created xsi:type="dcterms:W3CDTF">2012-01-24T15:25:05Z</dcterms:created>
  <dcterms:modified xsi:type="dcterms:W3CDTF">2023-08-23T14:19:24Z</dcterms:modified>
</cp:coreProperties>
</file>