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6576000"/>
  <p:notesSz cx="6858000" cy="9144000"/>
  <p:defaultTextStyle>
    <a:defPPr>
      <a:defRPr lang="en-US"/>
    </a:defPPr>
    <a:lvl1pPr marL="0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1pPr>
    <a:lvl2pPr marL="2612532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2pPr>
    <a:lvl3pPr marL="5225064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3pPr>
    <a:lvl4pPr marL="7837597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4pPr>
    <a:lvl5pPr marL="10450129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5pPr>
    <a:lvl6pPr marL="13062661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6pPr>
    <a:lvl7pPr marL="15675193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7pPr>
    <a:lvl8pPr marL="18287726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8pPr>
    <a:lvl9pPr marL="20900258" algn="l" defTabSz="2612532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I LAN USER" initials="PL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597" autoAdjust="0"/>
  </p:normalViewPr>
  <p:slideViewPr>
    <p:cSldViewPr snapToGrid="0" snapToObjects="1">
      <p:cViewPr>
        <p:scale>
          <a:sx n="33" d="100"/>
          <a:sy n="33" d="100"/>
        </p:scale>
        <p:origin x="-112" y="1472"/>
      </p:cViewPr>
      <p:guideLst>
        <p:guide orient="horz" pos="1152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4996-33B8-416D-854B-05EBDB400314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5C4C8-F50E-4B67-B23C-B85F351DF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5C4C8-F50E-4B67-B23C-B85F351DF4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69"/>
            <a:ext cx="43525440" cy="78401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2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3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5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62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7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8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0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8593669"/>
            <a:ext cx="64514733" cy="18308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8593669"/>
            <a:ext cx="192708527" cy="18308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503469"/>
            <a:ext cx="43525440" cy="7264400"/>
          </a:xfrm>
        </p:spPr>
        <p:txBody>
          <a:bodyPr anchor="t"/>
          <a:lstStyle>
            <a:lvl1pPr algn="l">
              <a:defRPr sz="2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502472"/>
            <a:ext cx="43525440" cy="8000997"/>
          </a:xfrm>
        </p:spPr>
        <p:txBody>
          <a:bodyPr anchor="b"/>
          <a:lstStyle>
            <a:lvl1pPr marL="0" indent="0">
              <a:buNone/>
              <a:defRPr sz="11400">
                <a:solidFill>
                  <a:schemeClr val="tx1">
                    <a:tint val="75000"/>
                  </a:schemeClr>
                </a:solidFill>
              </a:defRPr>
            </a:lvl1pPr>
            <a:lvl2pPr marL="2612532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2pPr>
            <a:lvl3pPr marL="5225064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3pPr>
            <a:lvl4pPr marL="7837597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4pPr>
            <a:lvl5pPr marL="1045012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5pPr>
            <a:lvl6pPr marL="13062661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6pPr>
            <a:lvl7pPr marL="15675193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7pPr>
            <a:lvl8pPr marL="1828772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8pPr>
            <a:lvl9pPr marL="20900258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4" y="50071867"/>
            <a:ext cx="128611627" cy="141605003"/>
          </a:xfrm>
        </p:spPr>
        <p:txBody>
          <a:bodyPr/>
          <a:lstStyle>
            <a:lvl1pPr>
              <a:defRPr sz="16000"/>
            </a:lvl1pPr>
            <a:lvl2pPr>
              <a:defRPr sz="13700"/>
            </a:lvl2pPr>
            <a:lvl3pPr>
              <a:defRPr sz="114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4" y="50071867"/>
            <a:ext cx="128611633" cy="141605003"/>
          </a:xfrm>
        </p:spPr>
        <p:txBody>
          <a:bodyPr/>
          <a:lstStyle>
            <a:lvl1pPr>
              <a:defRPr sz="16000"/>
            </a:lvl1pPr>
            <a:lvl2pPr>
              <a:defRPr sz="13700"/>
            </a:lvl2pPr>
            <a:lvl3pPr>
              <a:defRPr sz="114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8187269"/>
            <a:ext cx="22625053" cy="3412064"/>
          </a:xfrm>
        </p:spPr>
        <p:txBody>
          <a:bodyPr anchor="b"/>
          <a:lstStyle>
            <a:lvl1pPr marL="0" indent="0">
              <a:buNone/>
              <a:defRPr sz="13700" b="1"/>
            </a:lvl1pPr>
            <a:lvl2pPr marL="2612532" indent="0">
              <a:buNone/>
              <a:defRPr sz="11400" b="1"/>
            </a:lvl2pPr>
            <a:lvl3pPr marL="5225064" indent="0">
              <a:buNone/>
              <a:defRPr sz="10300" b="1"/>
            </a:lvl3pPr>
            <a:lvl4pPr marL="7837597" indent="0">
              <a:buNone/>
              <a:defRPr sz="9100" b="1"/>
            </a:lvl4pPr>
            <a:lvl5pPr marL="10450129" indent="0">
              <a:buNone/>
              <a:defRPr sz="9100" b="1"/>
            </a:lvl5pPr>
            <a:lvl6pPr marL="13062661" indent="0">
              <a:buNone/>
              <a:defRPr sz="9100" b="1"/>
            </a:lvl6pPr>
            <a:lvl7pPr marL="15675193" indent="0">
              <a:buNone/>
              <a:defRPr sz="9100" b="1"/>
            </a:lvl7pPr>
            <a:lvl8pPr marL="18287726" indent="0">
              <a:buNone/>
              <a:defRPr sz="9100" b="1"/>
            </a:lvl8pPr>
            <a:lvl9pPr marL="20900258" indent="0">
              <a:buNone/>
              <a:defRPr sz="9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1599333"/>
            <a:ext cx="22625053" cy="21073536"/>
          </a:xfrm>
        </p:spPr>
        <p:txBody>
          <a:bodyPr/>
          <a:lstStyle>
            <a:lvl1pPr>
              <a:defRPr sz="13700"/>
            </a:lvl1pPr>
            <a:lvl2pPr>
              <a:defRPr sz="11400"/>
            </a:lvl2pPr>
            <a:lvl3pPr>
              <a:defRPr sz="103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187269"/>
            <a:ext cx="22633940" cy="3412064"/>
          </a:xfrm>
        </p:spPr>
        <p:txBody>
          <a:bodyPr anchor="b"/>
          <a:lstStyle>
            <a:lvl1pPr marL="0" indent="0">
              <a:buNone/>
              <a:defRPr sz="13700" b="1"/>
            </a:lvl1pPr>
            <a:lvl2pPr marL="2612532" indent="0">
              <a:buNone/>
              <a:defRPr sz="11400" b="1"/>
            </a:lvl2pPr>
            <a:lvl3pPr marL="5225064" indent="0">
              <a:buNone/>
              <a:defRPr sz="10300" b="1"/>
            </a:lvl3pPr>
            <a:lvl4pPr marL="7837597" indent="0">
              <a:buNone/>
              <a:defRPr sz="9100" b="1"/>
            </a:lvl4pPr>
            <a:lvl5pPr marL="10450129" indent="0">
              <a:buNone/>
              <a:defRPr sz="9100" b="1"/>
            </a:lvl5pPr>
            <a:lvl6pPr marL="13062661" indent="0">
              <a:buNone/>
              <a:defRPr sz="9100" b="1"/>
            </a:lvl6pPr>
            <a:lvl7pPr marL="15675193" indent="0">
              <a:buNone/>
              <a:defRPr sz="9100" b="1"/>
            </a:lvl7pPr>
            <a:lvl8pPr marL="18287726" indent="0">
              <a:buNone/>
              <a:defRPr sz="9100" b="1"/>
            </a:lvl8pPr>
            <a:lvl9pPr marL="20900258" indent="0">
              <a:buNone/>
              <a:defRPr sz="9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599333"/>
            <a:ext cx="22633940" cy="21073536"/>
          </a:xfrm>
        </p:spPr>
        <p:txBody>
          <a:bodyPr/>
          <a:lstStyle>
            <a:lvl1pPr>
              <a:defRPr sz="13700"/>
            </a:lvl1pPr>
            <a:lvl2pPr>
              <a:defRPr sz="11400"/>
            </a:lvl2pPr>
            <a:lvl3pPr>
              <a:defRPr sz="103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456266"/>
            <a:ext cx="16846553" cy="6197600"/>
          </a:xfrm>
        </p:spPr>
        <p:txBody>
          <a:bodyPr anchor="b"/>
          <a:lstStyle>
            <a:lvl1pPr algn="l">
              <a:defRPr sz="1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69"/>
            <a:ext cx="28625800" cy="31216603"/>
          </a:xfrm>
        </p:spPr>
        <p:txBody>
          <a:bodyPr/>
          <a:lstStyle>
            <a:lvl1pPr>
              <a:defRPr sz="18300"/>
            </a:lvl1pPr>
            <a:lvl2pPr>
              <a:defRPr sz="16000"/>
            </a:lvl2pPr>
            <a:lvl3pPr>
              <a:defRPr sz="13700"/>
            </a:lvl3pPr>
            <a:lvl4pPr>
              <a:defRPr sz="11400"/>
            </a:lvl4pPr>
            <a:lvl5pPr>
              <a:defRPr sz="11400"/>
            </a:lvl5pPr>
            <a:lvl6pPr>
              <a:defRPr sz="11400"/>
            </a:lvl6pPr>
            <a:lvl7pPr>
              <a:defRPr sz="11400"/>
            </a:lvl7pPr>
            <a:lvl8pPr>
              <a:defRPr sz="11400"/>
            </a:lvl8pPr>
            <a:lvl9pPr>
              <a:defRPr sz="1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7653869"/>
            <a:ext cx="16846553" cy="25019003"/>
          </a:xfrm>
        </p:spPr>
        <p:txBody>
          <a:bodyPr/>
          <a:lstStyle>
            <a:lvl1pPr marL="0" indent="0">
              <a:buNone/>
              <a:defRPr sz="8000"/>
            </a:lvl1pPr>
            <a:lvl2pPr marL="2612532" indent="0">
              <a:buNone/>
              <a:defRPr sz="6900"/>
            </a:lvl2pPr>
            <a:lvl3pPr marL="5225064" indent="0">
              <a:buNone/>
              <a:defRPr sz="5700"/>
            </a:lvl3pPr>
            <a:lvl4pPr marL="7837597" indent="0">
              <a:buNone/>
              <a:defRPr sz="5100"/>
            </a:lvl4pPr>
            <a:lvl5pPr marL="10450129" indent="0">
              <a:buNone/>
              <a:defRPr sz="5100"/>
            </a:lvl5pPr>
            <a:lvl6pPr marL="13062661" indent="0">
              <a:buNone/>
              <a:defRPr sz="5100"/>
            </a:lvl6pPr>
            <a:lvl7pPr marL="15675193" indent="0">
              <a:buNone/>
              <a:defRPr sz="5100"/>
            </a:lvl7pPr>
            <a:lvl8pPr marL="18287726" indent="0">
              <a:buNone/>
              <a:defRPr sz="5100"/>
            </a:lvl8pPr>
            <a:lvl9pPr marL="20900258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5603200"/>
            <a:ext cx="30723840" cy="3022603"/>
          </a:xfrm>
        </p:spPr>
        <p:txBody>
          <a:bodyPr anchor="b"/>
          <a:lstStyle>
            <a:lvl1pPr algn="l">
              <a:defRPr sz="1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268134"/>
            <a:ext cx="30723840" cy="21945600"/>
          </a:xfrm>
        </p:spPr>
        <p:txBody>
          <a:bodyPr/>
          <a:lstStyle>
            <a:lvl1pPr marL="0" indent="0">
              <a:buNone/>
              <a:defRPr sz="18300"/>
            </a:lvl1pPr>
            <a:lvl2pPr marL="2612532" indent="0">
              <a:buNone/>
              <a:defRPr sz="16000"/>
            </a:lvl2pPr>
            <a:lvl3pPr marL="5225064" indent="0">
              <a:buNone/>
              <a:defRPr sz="13700"/>
            </a:lvl3pPr>
            <a:lvl4pPr marL="7837597" indent="0">
              <a:buNone/>
              <a:defRPr sz="11400"/>
            </a:lvl4pPr>
            <a:lvl5pPr marL="10450129" indent="0">
              <a:buNone/>
              <a:defRPr sz="11400"/>
            </a:lvl5pPr>
            <a:lvl6pPr marL="13062661" indent="0">
              <a:buNone/>
              <a:defRPr sz="11400"/>
            </a:lvl6pPr>
            <a:lvl7pPr marL="15675193" indent="0">
              <a:buNone/>
              <a:defRPr sz="11400"/>
            </a:lvl7pPr>
            <a:lvl8pPr marL="18287726" indent="0">
              <a:buNone/>
              <a:defRPr sz="11400"/>
            </a:lvl8pPr>
            <a:lvl9pPr marL="20900258" indent="0">
              <a:buNone/>
              <a:defRPr sz="1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8625803"/>
            <a:ext cx="30723840" cy="4292597"/>
          </a:xfrm>
        </p:spPr>
        <p:txBody>
          <a:bodyPr/>
          <a:lstStyle>
            <a:lvl1pPr marL="0" indent="0">
              <a:buNone/>
              <a:defRPr sz="8000"/>
            </a:lvl1pPr>
            <a:lvl2pPr marL="2612532" indent="0">
              <a:buNone/>
              <a:defRPr sz="6900"/>
            </a:lvl2pPr>
            <a:lvl3pPr marL="5225064" indent="0">
              <a:buNone/>
              <a:defRPr sz="5700"/>
            </a:lvl3pPr>
            <a:lvl4pPr marL="7837597" indent="0">
              <a:buNone/>
              <a:defRPr sz="5100"/>
            </a:lvl4pPr>
            <a:lvl5pPr marL="10450129" indent="0">
              <a:buNone/>
              <a:defRPr sz="5100"/>
            </a:lvl5pPr>
            <a:lvl6pPr marL="13062661" indent="0">
              <a:buNone/>
              <a:defRPr sz="5100"/>
            </a:lvl6pPr>
            <a:lvl7pPr marL="15675193" indent="0">
              <a:buNone/>
              <a:defRPr sz="5100"/>
            </a:lvl7pPr>
            <a:lvl8pPr marL="18287726" indent="0">
              <a:buNone/>
              <a:defRPr sz="5100"/>
            </a:lvl8pPr>
            <a:lvl9pPr marL="20900258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522506" tIns="261253" rIns="522506" bIns="2612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03"/>
            <a:ext cx="46085760" cy="24138469"/>
          </a:xfrm>
          <a:prstGeom prst="rect">
            <a:avLst/>
          </a:prstGeom>
        </p:spPr>
        <p:txBody>
          <a:bodyPr vert="horz" lIns="522506" tIns="261253" rIns="522506" bIns="2612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36"/>
            <a:ext cx="11948160" cy="1947334"/>
          </a:xfrm>
          <a:prstGeom prst="rect">
            <a:avLst/>
          </a:prstGeom>
        </p:spPr>
        <p:txBody>
          <a:bodyPr vert="horz" lIns="522506" tIns="261253" rIns="522506" bIns="261253" rtlCol="0" anchor="ctr"/>
          <a:lstStyle>
            <a:lvl1pPr algn="l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29C6-F79A-2140-8B4D-E4361AD322E8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36"/>
            <a:ext cx="16215360" cy="1947334"/>
          </a:xfrm>
          <a:prstGeom prst="rect">
            <a:avLst/>
          </a:prstGeom>
        </p:spPr>
        <p:txBody>
          <a:bodyPr vert="horz" lIns="522506" tIns="261253" rIns="522506" bIns="261253" rtlCol="0" anchor="ctr"/>
          <a:lstStyle>
            <a:lvl1pPr algn="ctr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36"/>
            <a:ext cx="11948160" cy="1947334"/>
          </a:xfrm>
          <a:prstGeom prst="rect">
            <a:avLst/>
          </a:prstGeom>
        </p:spPr>
        <p:txBody>
          <a:bodyPr vert="horz" lIns="522506" tIns="261253" rIns="522506" bIns="261253" rtlCol="0" anchor="ctr"/>
          <a:lstStyle>
            <a:lvl1pPr algn="r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0EDB-8DEE-314D-B1C4-3D5D4D7AD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12532" rtl="0" eaLnBrk="1" latinLnBrk="0" hangingPunct="1">
        <a:spcBef>
          <a:spcPct val="0"/>
        </a:spcBef>
        <a:buNone/>
        <a:defRPr sz="2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9399" indent="-1959399" algn="l" defTabSz="2612532" rtl="0" eaLnBrk="1" latinLnBrk="0" hangingPunct="1">
        <a:spcBef>
          <a:spcPct val="20000"/>
        </a:spcBef>
        <a:buFont typeface="Arial"/>
        <a:buChar char="•"/>
        <a:defRPr sz="183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365" indent="-1632833" algn="l" defTabSz="2612532" rtl="0" eaLnBrk="1" latinLnBrk="0" hangingPunct="1">
        <a:spcBef>
          <a:spcPct val="20000"/>
        </a:spcBef>
        <a:buFont typeface="Arial"/>
        <a:buChar char="–"/>
        <a:defRPr sz="16000" kern="1200">
          <a:solidFill>
            <a:schemeClr val="tx1"/>
          </a:solidFill>
          <a:latin typeface="+mn-lt"/>
          <a:ea typeface="+mn-ea"/>
          <a:cs typeface="+mn-cs"/>
        </a:defRPr>
      </a:lvl2pPr>
      <a:lvl3pPr marL="6531331" indent="-1306266" algn="l" defTabSz="2612532" rtl="0" eaLnBrk="1" latinLnBrk="0" hangingPunct="1">
        <a:spcBef>
          <a:spcPct val="20000"/>
        </a:spcBef>
        <a:buFont typeface="Arial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863" indent="-1306266" algn="l" defTabSz="2612532" rtl="0" eaLnBrk="1" latinLnBrk="0" hangingPunct="1">
        <a:spcBef>
          <a:spcPct val="20000"/>
        </a:spcBef>
        <a:buFont typeface="Arial"/>
        <a:buChar char="–"/>
        <a:defRPr sz="1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756395" indent="-1306266" algn="l" defTabSz="2612532" rtl="0" eaLnBrk="1" latinLnBrk="0" hangingPunct="1">
        <a:spcBef>
          <a:spcPct val="20000"/>
        </a:spcBef>
        <a:buFont typeface="Arial"/>
        <a:buChar char="»"/>
        <a:defRPr sz="1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8927" indent="-1306266" algn="l" defTabSz="2612532" rtl="0" eaLnBrk="1" latinLnBrk="0" hangingPunct="1">
        <a:spcBef>
          <a:spcPct val="20000"/>
        </a:spcBef>
        <a:buFont typeface="Arial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81460" indent="-1306266" algn="l" defTabSz="2612532" rtl="0" eaLnBrk="1" latinLnBrk="0" hangingPunct="1">
        <a:spcBef>
          <a:spcPct val="20000"/>
        </a:spcBef>
        <a:buFont typeface="Arial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593992" indent="-1306266" algn="l" defTabSz="2612532" rtl="0" eaLnBrk="1" latinLnBrk="0" hangingPunct="1">
        <a:spcBef>
          <a:spcPct val="20000"/>
        </a:spcBef>
        <a:buFont typeface="Arial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206524" indent="-1306266" algn="l" defTabSz="2612532" rtl="0" eaLnBrk="1" latinLnBrk="0" hangingPunct="1">
        <a:spcBef>
          <a:spcPct val="20000"/>
        </a:spcBef>
        <a:buFont typeface="Arial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612532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064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7837597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0129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3062661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5193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726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0900258" algn="l" defTabSz="2612532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2.png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3.png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4.png"/><Relationship Id="rId17" Type="http://schemas.openxmlformats.org/officeDocument/2006/relationships/oleObject" Target="../embeddings/oleObject5.bin"/><Relationship Id="rId1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6836"/>
            <a:ext cx="51206400" cy="36576000"/>
          </a:xfrm>
          <a:prstGeom prst="rect">
            <a:avLst/>
          </a:prstGeom>
          <a:noFill/>
          <a:ln w="1809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778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23" y="7151452"/>
            <a:ext cx="15399185" cy="22252223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r>
              <a:rPr lang="en-US" sz="4200" dirty="0" smtClean="0">
                <a:solidFill>
                  <a:srgbClr val="0D0D0D"/>
                </a:solidFill>
              </a:rPr>
              <a:t>The </a:t>
            </a:r>
            <a:r>
              <a:rPr lang="en-US" sz="4200" dirty="0">
                <a:solidFill>
                  <a:srgbClr val="0D0D0D"/>
                </a:solidFill>
              </a:rPr>
              <a:t>soybean cyst nematode (SCN</a:t>
            </a:r>
            <a:r>
              <a:rPr lang="en-US" sz="4200" dirty="0" smtClean="0">
                <a:solidFill>
                  <a:srgbClr val="0D0D0D"/>
                </a:solidFill>
              </a:rPr>
              <a:t>) causes </a:t>
            </a:r>
            <a:r>
              <a:rPr lang="en-US" sz="4200" dirty="0" smtClean="0">
                <a:solidFill>
                  <a:srgbClr val="0D0D0D"/>
                </a:solidFill>
              </a:rPr>
              <a:t>at least </a:t>
            </a:r>
            <a:r>
              <a:rPr lang="en-US" sz="4200" dirty="0" smtClean="0">
                <a:solidFill>
                  <a:srgbClr val="0D0D0D"/>
                </a:solidFill>
              </a:rPr>
              <a:t>$600 million in annual yield-loss in the US. It was introduced </a:t>
            </a:r>
            <a:r>
              <a:rPr lang="en-US" sz="4200" dirty="0">
                <a:solidFill>
                  <a:srgbClr val="0D0D0D"/>
                </a:solidFill>
              </a:rPr>
              <a:t>in the United States in the </a:t>
            </a:r>
            <a:r>
              <a:rPr lang="en-US" sz="4200" dirty="0" smtClean="0">
                <a:solidFill>
                  <a:srgbClr val="0D0D0D"/>
                </a:solidFill>
              </a:rPr>
              <a:t>mid-1950s and is found in soybean </a:t>
            </a:r>
            <a:r>
              <a:rPr lang="en-US" sz="4200" dirty="0">
                <a:solidFill>
                  <a:srgbClr val="0D0D0D"/>
                </a:solidFill>
              </a:rPr>
              <a:t>fields spanning from eastern Nebraska to Mississippi. </a:t>
            </a:r>
            <a:endParaRPr lang="en-US" sz="4200" dirty="0" smtClean="0">
              <a:solidFill>
                <a:srgbClr val="0D0D0D"/>
              </a:solidFill>
            </a:endParaRP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endParaRPr lang="en-US" sz="4400" dirty="0">
              <a:solidFill>
                <a:srgbClr val="0D0D0D"/>
              </a:solidFill>
            </a:endParaRPr>
          </a:p>
          <a:p>
            <a:r>
              <a:rPr lang="en-US" sz="4400" dirty="0">
                <a:solidFill>
                  <a:srgbClr val="0D0D0D"/>
                </a:solidFill>
              </a:rPr>
              <a:t> </a:t>
            </a:r>
          </a:p>
          <a:p>
            <a:r>
              <a:rPr lang="en-US" sz="4200" dirty="0" smtClean="0">
                <a:solidFill>
                  <a:srgbClr val="0D0D0D"/>
                </a:solidFill>
              </a:rPr>
              <a:t>We </a:t>
            </a:r>
            <a:r>
              <a:rPr lang="en-US" sz="4200" dirty="0">
                <a:solidFill>
                  <a:srgbClr val="0D0D0D"/>
                </a:solidFill>
              </a:rPr>
              <a:t>are </a:t>
            </a:r>
            <a:r>
              <a:rPr lang="en-US" sz="4200" dirty="0" smtClean="0">
                <a:solidFill>
                  <a:srgbClr val="0D0D0D"/>
                </a:solidFill>
              </a:rPr>
              <a:t>developing </a:t>
            </a:r>
            <a:r>
              <a:rPr lang="en-US" sz="4200" dirty="0">
                <a:solidFill>
                  <a:srgbClr val="0D0D0D"/>
                </a:solidFill>
              </a:rPr>
              <a:t>soybean plants resistant to SCN by redesigning the soybean transcriptome. </a:t>
            </a:r>
            <a:r>
              <a:rPr lang="en-US" sz="4200" dirty="0" smtClean="0">
                <a:solidFill>
                  <a:srgbClr val="0D0D0D"/>
                </a:solidFill>
              </a:rPr>
              <a:t>To </a:t>
            </a:r>
            <a:r>
              <a:rPr lang="en-US" sz="4200" dirty="0">
                <a:solidFill>
                  <a:srgbClr val="0D0D0D"/>
                </a:solidFill>
              </a:rPr>
              <a:t>achieve this, we </a:t>
            </a:r>
            <a:r>
              <a:rPr lang="en-US" sz="4200" dirty="0" smtClean="0">
                <a:solidFill>
                  <a:srgbClr val="0D0D0D"/>
                </a:solidFill>
              </a:rPr>
              <a:t>are exploring </a:t>
            </a:r>
            <a:r>
              <a:rPr lang="en-US" sz="4200" dirty="0">
                <a:solidFill>
                  <a:srgbClr val="0D0D0D"/>
                </a:solidFill>
              </a:rPr>
              <a:t>soybean regulatory mechanisms upon infection with SCN and utilize high-throughput transcriptomic assays to quantify </a:t>
            </a:r>
            <a:r>
              <a:rPr lang="en-US" sz="4200" dirty="0" smtClean="0">
                <a:solidFill>
                  <a:srgbClr val="0D0D0D"/>
                </a:solidFill>
              </a:rPr>
              <a:t>pathogen-dynamics. </a:t>
            </a:r>
          </a:p>
          <a:p>
            <a:r>
              <a:rPr lang="en-US" sz="4200" dirty="0" smtClean="0">
                <a:solidFill>
                  <a:schemeClr val="tx1"/>
                </a:solidFill>
              </a:rPr>
              <a:t>Gene expression is modulated through the interactions of transcription factors (TF) with the gene promoter.  If the promoter contains a DNA sequence to which the TF can bind a transcription factor binding site (TFBS), then the expression of that gene can be regulated by the TF.</a:t>
            </a:r>
            <a:r>
              <a:rPr lang="en-US" sz="4200" dirty="0">
                <a:solidFill>
                  <a:schemeClr val="tx1"/>
                </a:solidFill>
              </a:rPr>
              <a:t> </a:t>
            </a:r>
          </a:p>
          <a:p>
            <a:r>
              <a:rPr lang="en-US" sz="4200" dirty="0" smtClean="0">
                <a:solidFill>
                  <a:schemeClr val="tx1"/>
                </a:solidFill>
              </a:rPr>
              <a:t>Using RNA-</a:t>
            </a:r>
            <a:r>
              <a:rPr lang="en-US" sz="4200" dirty="0" err="1" smtClean="0">
                <a:solidFill>
                  <a:schemeClr val="tx1"/>
                </a:solidFill>
              </a:rPr>
              <a:t>seq</a:t>
            </a:r>
            <a:r>
              <a:rPr lang="en-US" sz="4200" dirty="0" smtClean="0">
                <a:solidFill>
                  <a:schemeClr val="tx1"/>
                </a:solidFill>
              </a:rPr>
              <a:t>, we compared soybean </a:t>
            </a:r>
            <a:r>
              <a:rPr lang="en-US" sz="4200" dirty="0">
                <a:solidFill>
                  <a:schemeClr val="tx1"/>
                </a:solidFill>
              </a:rPr>
              <a:t>gene </a:t>
            </a:r>
            <a:r>
              <a:rPr lang="en-US" sz="4200" dirty="0">
                <a:solidFill>
                  <a:srgbClr val="0D0D0D"/>
                </a:solidFill>
              </a:rPr>
              <a:t>expression </a:t>
            </a:r>
            <a:r>
              <a:rPr lang="en-US" sz="4200" dirty="0" smtClean="0">
                <a:solidFill>
                  <a:srgbClr val="0D0D0D"/>
                </a:solidFill>
              </a:rPr>
              <a:t>in soybean roots in both a resistant and susceptible interaction at 6 and 8 days after inoculation (</a:t>
            </a:r>
            <a:r>
              <a:rPr lang="en-US" sz="4200" dirty="0" err="1" smtClean="0">
                <a:solidFill>
                  <a:srgbClr val="0D0D0D"/>
                </a:solidFill>
              </a:rPr>
              <a:t>dai</a:t>
            </a:r>
            <a:r>
              <a:rPr lang="en-US" sz="4200" dirty="0" smtClean="0">
                <a:solidFill>
                  <a:srgbClr val="0D0D0D"/>
                </a:solidFill>
              </a:rPr>
              <a:t>) and uninoculated control roots.</a:t>
            </a: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r>
              <a:rPr lang="en-US" sz="4400" dirty="0" smtClean="0">
                <a:solidFill>
                  <a:srgbClr val="0D0D0D"/>
                </a:solidFill>
              </a:rPr>
              <a:t> </a:t>
            </a: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r>
              <a:rPr lang="en-US" sz="4200" dirty="0" smtClean="0">
                <a:solidFill>
                  <a:srgbClr val="0D0D0D"/>
                </a:solidFill>
              </a:rPr>
              <a:t>In </a:t>
            </a:r>
            <a:r>
              <a:rPr lang="en-US" sz="4200" dirty="0">
                <a:solidFill>
                  <a:srgbClr val="0D0D0D"/>
                </a:solidFill>
              </a:rPr>
              <a:t>total, approximately </a:t>
            </a:r>
            <a:r>
              <a:rPr lang="en-US" sz="4200" dirty="0" smtClean="0">
                <a:solidFill>
                  <a:srgbClr val="0D0D0D"/>
                </a:solidFill>
              </a:rPr>
              <a:t>30 </a:t>
            </a:r>
            <a:r>
              <a:rPr lang="en-US" sz="4200" dirty="0">
                <a:solidFill>
                  <a:srgbClr val="0D0D0D"/>
                </a:solidFill>
              </a:rPr>
              <a:t>million reads were produced. Per </a:t>
            </a:r>
            <a:r>
              <a:rPr lang="en-US" sz="4200" dirty="0" smtClean="0">
                <a:solidFill>
                  <a:srgbClr val="0D0D0D"/>
                </a:solidFill>
              </a:rPr>
              <a:t>time-point, the </a:t>
            </a:r>
            <a:r>
              <a:rPr lang="en-US" sz="4200" dirty="0">
                <a:solidFill>
                  <a:srgbClr val="0D0D0D"/>
                </a:solidFill>
              </a:rPr>
              <a:t>top </a:t>
            </a:r>
            <a:r>
              <a:rPr lang="en-US" sz="4200" dirty="0" smtClean="0">
                <a:solidFill>
                  <a:srgbClr val="0D0D0D"/>
                </a:solidFill>
              </a:rPr>
              <a:t>500 </a:t>
            </a:r>
            <a:r>
              <a:rPr lang="en-US" sz="4200" dirty="0">
                <a:solidFill>
                  <a:srgbClr val="0D0D0D"/>
                </a:solidFill>
              </a:rPr>
              <a:t>differentially-expressed genes were identified and their promoter sequences 2.5kb upstream from the transcription start site was extracted. </a:t>
            </a:r>
            <a:r>
              <a:rPr lang="en-US" sz="4200" dirty="0" smtClean="0">
                <a:solidFill>
                  <a:srgbClr val="0D0D0D"/>
                </a:solidFill>
              </a:rPr>
              <a:t>We used </a:t>
            </a:r>
            <a:r>
              <a:rPr lang="en-US" sz="4200" dirty="0">
                <a:solidFill>
                  <a:srgbClr val="0D0D0D"/>
                </a:solidFill>
              </a:rPr>
              <a:t>multivariate statistical </a:t>
            </a:r>
            <a:r>
              <a:rPr lang="en-US" sz="4200" dirty="0" smtClean="0">
                <a:solidFill>
                  <a:srgbClr val="0D0D0D"/>
                </a:solidFill>
              </a:rPr>
              <a:t>methods </a:t>
            </a:r>
            <a:r>
              <a:rPr lang="en-US" sz="4200" dirty="0">
                <a:solidFill>
                  <a:srgbClr val="0D0D0D"/>
                </a:solidFill>
              </a:rPr>
              <a:t>to measure </a:t>
            </a:r>
            <a:r>
              <a:rPr lang="en-US" sz="4200" dirty="0" smtClean="0">
                <a:solidFill>
                  <a:srgbClr val="0D0D0D"/>
                </a:solidFill>
              </a:rPr>
              <a:t>magnitude </a:t>
            </a:r>
            <a:r>
              <a:rPr lang="en-US" sz="4200" dirty="0">
                <a:solidFill>
                  <a:srgbClr val="0D0D0D"/>
                </a:solidFill>
              </a:rPr>
              <a:t>of </a:t>
            </a:r>
            <a:r>
              <a:rPr lang="en-US" sz="4200" dirty="0" smtClean="0">
                <a:solidFill>
                  <a:srgbClr val="0D0D0D"/>
                </a:solidFill>
              </a:rPr>
              <a:t> TFBS over-representation and show most over-represented TFBSs to be perceived during defense-response.</a:t>
            </a:r>
            <a:endParaRPr lang="en-US" sz="4200" dirty="0">
              <a:solidFill>
                <a:srgbClr val="0D0D0D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66836"/>
            <a:ext cx="51206400" cy="67644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80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85800" y="3387176"/>
            <a:ext cx="50052733" cy="2836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457200" tIns="457200" rIns="457200" bIns="457200" anchor="ctr" anchorCtr="1"/>
          <a:lstStyle/>
          <a:p>
            <a:pPr algn="ctr" defTabSz="4389438"/>
            <a:r>
              <a:rPr lang="en-US" sz="4500" dirty="0" smtClean="0"/>
              <a:t>Parsa Hosseini</a:t>
            </a:r>
            <a:r>
              <a:rPr lang="en-US" sz="4500" baseline="30000" dirty="0" smtClean="0"/>
              <a:t>1,2,3</a:t>
            </a:r>
            <a:r>
              <a:rPr lang="en-US" sz="4500" dirty="0" smtClean="0"/>
              <a:t>, Ivan Ovcharenko</a:t>
            </a:r>
            <a:r>
              <a:rPr lang="en-US" sz="4500" baseline="30000" dirty="0"/>
              <a:t>2</a:t>
            </a:r>
            <a:r>
              <a:rPr lang="en-US" sz="4500" dirty="0" smtClean="0"/>
              <a:t>, Benjamin F. Matthews</a:t>
            </a:r>
            <a:r>
              <a:rPr lang="en-US" sz="4500" baseline="30000" dirty="0" smtClean="0"/>
              <a:t>1</a:t>
            </a:r>
            <a:r>
              <a:rPr lang="en-US" sz="4500" baseline="-25000" dirty="0" smtClean="0"/>
              <a:t> </a:t>
            </a:r>
            <a:br>
              <a:rPr lang="en-US" sz="4500" baseline="-25000" dirty="0" smtClean="0"/>
            </a:br>
            <a:r>
              <a:rPr lang="en-US" sz="4500" dirty="0" smtClean="0"/>
              <a:t>1. USDA-ARS, Soybean Genomics and Improvement Laboratory, PSI</a:t>
            </a:r>
          </a:p>
          <a:p>
            <a:pPr algn="ctr" defTabSz="4389438"/>
            <a:r>
              <a:rPr lang="en-US" sz="4500" dirty="0" smtClean="0"/>
              <a:t>2. National Center for Biotechnology Information (NCBI) – NIH, Bethesda, MD </a:t>
            </a:r>
            <a:br>
              <a:rPr lang="en-US" sz="4500" dirty="0" smtClean="0"/>
            </a:br>
            <a:r>
              <a:rPr lang="en-US" sz="4500" dirty="0" smtClean="0"/>
              <a:t>3. School of Systems Biology, George Mason University, Manassas, VA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1" name="Picture 20" descr="USDA_A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436" y="3865673"/>
            <a:ext cx="6928264" cy="2312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</p:pic>
      <p:sp>
        <p:nvSpPr>
          <p:cNvPr id="22" name="TextBox 21"/>
          <p:cNvSpPr txBox="1"/>
          <p:nvPr/>
        </p:nvSpPr>
        <p:spPr>
          <a:xfrm>
            <a:off x="685800" y="0"/>
            <a:ext cx="4950967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Over-represented transcription factor binding sites of promoters from soybean genes changed in expression during soybean cyst nematode infection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17470"/>
              </p:ext>
            </p:extLst>
          </p:nvPr>
        </p:nvGraphicFramePr>
        <p:xfrm>
          <a:off x="492927" y="30278770"/>
          <a:ext cx="15458382" cy="4692995"/>
        </p:xfrm>
        <a:graphic>
          <a:graphicData uri="http://schemas.openxmlformats.org/drawingml/2006/table">
            <a:tbl>
              <a:tblPr/>
              <a:tblGrid>
                <a:gridCol w="3212385"/>
                <a:gridCol w="1940409"/>
                <a:gridCol w="2576397"/>
                <a:gridCol w="2576397"/>
                <a:gridCol w="2576397"/>
                <a:gridCol w="2576397"/>
              </a:tblGrid>
              <a:tr h="938599"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 3 (Resistant)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 14 (Susceptible)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8599"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6dai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8dai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6dai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8dai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38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2,141,303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8,069,844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7,319,342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9,160,690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4,078,344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38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401,913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1,130,372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745,019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1,624,774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637,475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938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 Max Mapped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1,201,664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4,640,251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4,135,793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4,486,182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2,193,208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74187" y="35002734"/>
            <a:ext cx="1406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Table 1 – Read counts in a susceptible and resistant soybean-SCN reaction.</a:t>
            </a:r>
            <a:endParaRPr lang="en-US" sz="3600" dirty="0"/>
          </a:p>
        </p:txBody>
      </p:sp>
      <p:pic>
        <p:nvPicPr>
          <p:cNvPr id="27" name="Picture 26" descr="8dai_suppress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83" y="14847656"/>
            <a:ext cx="14910039" cy="957292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563544" y="7324050"/>
            <a:ext cx="14859000" cy="7108116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7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Differential expression &amp; annotation</a:t>
            </a:r>
          </a:p>
          <a:p>
            <a:r>
              <a:rPr lang="en-US" sz="4400" dirty="0" smtClean="0">
                <a:solidFill>
                  <a:srgbClr val="0D0D0D"/>
                </a:solidFill>
              </a:rPr>
              <a:t>Reads generated per time point were mapped to the soybean transcriptome using BWA. Resultant, transcript differential expression was performed against the baseline using </a:t>
            </a:r>
            <a:r>
              <a:rPr lang="en-US" sz="4400" dirty="0" err="1" smtClean="0">
                <a:solidFill>
                  <a:srgbClr val="0D0D0D"/>
                </a:solidFill>
              </a:rPr>
              <a:t>DESeq</a:t>
            </a:r>
            <a:r>
              <a:rPr lang="en-US" sz="4400" dirty="0" smtClean="0">
                <a:solidFill>
                  <a:srgbClr val="0D0D0D"/>
                </a:solidFill>
              </a:rPr>
              <a:t> (Anders, 2010). Python scripts were then developed to derive RPKM and identify the top 500 induced and top 500 suppressed transcripts at 8dai in the </a:t>
            </a:r>
            <a:r>
              <a:rPr lang="en-US" sz="4400" dirty="0" smtClean="0">
                <a:solidFill>
                  <a:srgbClr val="0D0D0D"/>
                </a:solidFill>
              </a:rPr>
              <a:t>Race 14 susceptible </a:t>
            </a:r>
            <a:r>
              <a:rPr lang="en-US" sz="4400" dirty="0" smtClean="0">
                <a:solidFill>
                  <a:srgbClr val="0D0D0D"/>
                </a:solidFill>
              </a:rPr>
              <a:t>reaction. For each differential transcript, abundance of various Gene Ontology (GO) Biological Processes were identified (Figure </a:t>
            </a:r>
            <a:r>
              <a:rPr lang="en-US" sz="4400" dirty="0" smtClean="0">
                <a:solidFill>
                  <a:srgbClr val="0D0D0D"/>
                </a:solidFill>
              </a:rPr>
              <a:t>3)</a:t>
            </a:r>
            <a:r>
              <a:rPr lang="en-US" sz="4400" dirty="0" smtClean="0">
                <a:solidFill>
                  <a:srgbClr val="0D0D0D"/>
                </a:solidFill>
              </a:rPr>
              <a:t>.</a:t>
            </a:r>
            <a:endParaRPr lang="en-US" sz="4400" dirty="0">
              <a:solidFill>
                <a:srgbClr val="0D0D0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14583" y="24820000"/>
            <a:ext cx="14756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Figure </a:t>
            </a:r>
            <a:r>
              <a:rPr lang="en-US" sz="3600" dirty="0"/>
              <a:t>3</a:t>
            </a:r>
            <a:r>
              <a:rPr lang="en-US" sz="3600" dirty="0" smtClean="0"/>
              <a:t> </a:t>
            </a:r>
            <a:r>
              <a:rPr lang="en-US" sz="3600" dirty="0" smtClean="0"/>
              <a:t>– GO Biological Process abundance given the top 1,000 differentially</a:t>
            </a:r>
          </a:p>
          <a:p>
            <a:r>
              <a:rPr lang="en-US" sz="3600" dirty="0" smtClean="0"/>
              <a:t>expressed transcripts.</a:t>
            </a:r>
            <a:endParaRPr lang="en-US" sz="36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46531"/>
              </p:ext>
            </p:extLst>
          </p:nvPr>
        </p:nvGraphicFramePr>
        <p:xfrm>
          <a:off x="34567630" y="18083920"/>
          <a:ext cx="14859000" cy="13472160"/>
        </p:xfrm>
        <a:graphic>
          <a:graphicData uri="http://schemas.openxmlformats.org/drawingml/2006/table">
            <a:tbl>
              <a:tblPr/>
              <a:tblGrid>
                <a:gridCol w="3714750"/>
                <a:gridCol w="3714750"/>
                <a:gridCol w="3714750"/>
                <a:gridCol w="371475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TFBS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6dai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8dai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CAGR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TGA1A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GT-3b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EmBP-1*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TGA1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ATHB5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AGP1*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WRKY18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AtMYB2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ARF1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bZIP911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OsbHLH66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ATHB6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DYT1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-1066%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-673%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MYB98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AtMYB77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BLR/RPL/PNY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MYB.PH3(1)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AtMYB84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AtMYC2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CArG-BOX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34591479" y="7151454"/>
            <a:ext cx="14859000" cy="10655284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Binding site over-representation</a:t>
            </a: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each of the top 500 induced and top 500 suppressed transcripts in the 8dai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Race 14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reaction, promoter sequences 2.5kb upstream from the transcription start site (TSS) were identified. To contrast transcription factor binding site (TFBS) over-representation, the software tool Marina (Hosseini et. al, in-press) was used to identify over-represented TFBSs between induced and suppressed sequences. Marina ranks TFBS over-representation from 1 to N whereby TFBSs with a rank of 1 are highly over-represented while those with a rank of N are quite the opposite. To identify over-represented TFBSs over a time course, we extended both Marina and the Compound Annual Growth Rate (CAGR) algorithm to better identify peaks in TFBS over-representation (Table 2).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567630" y="31938111"/>
            <a:ext cx="149135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Table 2 – Almost all over-represented TFBSs have both a positive CAGR and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re associated with defense response (orange fill). Many development-specific</a:t>
            </a:r>
          </a:p>
          <a:p>
            <a:r>
              <a:rPr lang="en-US" sz="3600" dirty="0" smtClean="0"/>
              <a:t>TFBSs decrease in over-representation from 6 to 8dai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* TFBS indirectly associated with defense response.</a:t>
            </a:r>
            <a:endParaRPr lang="en-US" sz="3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240" y="3395977"/>
            <a:ext cx="4618316" cy="29639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8413" y="3347690"/>
            <a:ext cx="1810065" cy="305764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40548" y="11412440"/>
          <a:ext cx="167640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8" imgW="3000000" imgH="3742857" progId="">
                  <p:embed/>
                </p:oleObj>
              </mc:Choice>
              <mc:Fallback>
                <p:oleObj name="Clip" r:id="rId8" imgW="3000000" imgH="3742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548" y="11412440"/>
                        <a:ext cx="1676400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2224542" y="11412440"/>
            <a:ext cx="1752600" cy="2209800"/>
            <a:chOff x="1392" y="1104"/>
            <a:chExt cx="3120" cy="3072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1392" y="1104"/>
              <a:ext cx="3120" cy="3072"/>
            </a:xfrm>
            <a:prstGeom prst="rect">
              <a:avLst/>
            </a:prstGeom>
            <a:solidFill>
              <a:srgbClr val="8F0B7F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rrowheads="1"/>
            </p:cNvPicPr>
            <p:nvPr/>
          </p:nvPicPr>
          <p:blipFill>
            <a:blip r:embed="rId10" cstate="print"/>
            <a:srcRect r="22192"/>
            <a:stretch>
              <a:fillRect/>
            </a:stretch>
          </p:blipFill>
          <p:spPr bwMode="auto">
            <a:xfrm>
              <a:off x="1440" y="1152"/>
              <a:ext cx="3000" cy="2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1434941" y="21852049"/>
            <a:ext cx="6611043" cy="2912275"/>
            <a:chOff x="2064" y="394"/>
            <a:chExt cx="3408" cy="3456"/>
          </a:xfrm>
        </p:grpSpPr>
        <p:graphicFrame>
          <p:nvGraphicFramePr>
            <p:cNvPr id="40" name="Object 5"/>
            <p:cNvGraphicFramePr>
              <a:graphicFrameLocks noChangeAspect="1"/>
            </p:cNvGraphicFramePr>
            <p:nvPr/>
          </p:nvGraphicFramePr>
          <p:xfrm>
            <a:off x="2064" y="1056"/>
            <a:ext cx="1813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Image" r:id="rId11" imgW="2725251" imgH="2248809" progId="">
                    <p:embed/>
                  </p:oleObj>
                </mc:Choice>
                <mc:Fallback>
                  <p:oleObj name="Image" r:id="rId11" imgW="2725251" imgH="224880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56"/>
                          <a:ext cx="1813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2180" y="1056"/>
              <a:ext cx="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0" dirty="0"/>
                <a:t>Peking 6D</a:t>
              </a:r>
            </a:p>
          </p:txBody>
        </p:sp>
        <p:graphicFrame>
          <p:nvGraphicFramePr>
            <p:cNvPr id="42" name="Object 7"/>
            <p:cNvGraphicFramePr>
              <a:graphicFrameLocks noChangeAspect="1"/>
            </p:cNvGraphicFramePr>
            <p:nvPr/>
          </p:nvGraphicFramePr>
          <p:xfrm>
            <a:off x="3840" y="1056"/>
            <a:ext cx="1632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Image" r:id="rId13" imgW="2830069" imgH="2115405" progId="">
                    <p:embed/>
                  </p:oleObj>
                </mc:Choice>
                <mc:Fallback>
                  <p:oleObj name="Image" r:id="rId13" imgW="2830069" imgH="2115405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056"/>
                          <a:ext cx="1632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3860" y="1056"/>
              <a:ext cx="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0" dirty="0"/>
                <a:t>Peking 8D</a:t>
              </a:r>
            </a:p>
          </p:txBody>
        </p:sp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2064" y="2496"/>
            <a:ext cx="1776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Image" r:id="rId15" imgW="4764426" imgH="3192165" progId="">
                    <p:embed/>
                  </p:oleObj>
                </mc:Choice>
                <mc:Fallback>
                  <p:oleObj name="Image" r:id="rId15" imgW="4764426" imgH="3192165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496"/>
                          <a:ext cx="1776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3840" y="2496"/>
            <a:ext cx="1632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Image" r:id="rId17" imgW="4764426" imgH="4507147" progId="">
                    <p:embed/>
                  </p:oleObj>
                </mc:Choice>
                <mc:Fallback>
                  <p:oleObj name="Image" r:id="rId17" imgW="4764426" imgH="4507147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96"/>
                          <a:ext cx="1632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2064" y="3590"/>
              <a:ext cx="6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0" dirty="0"/>
                <a:t>Kent 6D</a:t>
              </a: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3849" y="3600"/>
              <a:ext cx="6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0" dirty="0"/>
                <a:t>Kent 8D</a:t>
              </a: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2828" y="394"/>
              <a:ext cx="116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b="0" dirty="0">
                <a:solidFill>
                  <a:srgbClr val="FFFF00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7614583" y="26710106"/>
            <a:ext cx="14859000" cy="5722519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400" b="1" dirty="0" smtClean="0">
                <a:solidFill>
                  <a:srgbClr val="0D0D0D"/>
                </a:solidFill>
              </a:rPr>
              <a:t>Conclusions:</a:t>
            </a:r>
          </a:p>
          <a:p>
            <a:endParaRPr lang="en-US" sz="4400" dirty="0" smtClean="0">
              <a:solidFill>
                <a:srgbClr val="0D0D0D"/>
              </a:solidFill>
            </a:endParaRPr>
          </a:p>
          <a:p>
            <a:r>
              <a:rPr lang="en-US" sz="4400" dirty="0" smtClean="0">
                <a:solidFill>
                  <a:srgbClr val="0D0D0D"/>
                </a:solidFill>
              </a:rPr>
              <a:t>We identified a conserved set of 23 binding sites over-represented at 8 </a:t>
            </a:r>
            <a:r>
              <a:rPr lang="en-US" sz="4400" dirty="0" err="1" smtClean="0">
                <a:solidFill>
                  <a:srgbClr val="0D0D0D"/>
                </a:solidFill>
              </a:rPr>
              <a:t>dai</a:t>
            </a:r>
            <a:r>
              <a:rPr lang="en-US" sz="4400" dirty="0" smtClean="0">
                <a:solidFill>
                  <a:srgbClr val="0D0D0D"/>
                </a:solidFill>
              </a:rPr>
              <a:t>. Of this set, the top-12 most over-represented binding sites from this set were all either directly or indirectly associated in defense response.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find that our CAGR implementation identifies many over-represented TFBSs such as ATHB5, ARF1, bZIP911 and TGA1. </a:t>
            </a:r>
            <a:endParaRPr lang="en-US" sz="4400" dirty="0" smtClean="0">
              <a:solidFill>
                <a:srgbClr val="0D0D0D"/>
              </a:solidFill>
            </a:endParaRPr>
          </a:p>
          <a:p>
            <a:endParaRPr lang="en-US" sz="4400" dirty="0">
              <a:solidFill>
                <a:srgbClr val="0D0D0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86614" y="11412440"/>
            <a:ext cx="7353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1 A. Soybean cyst nematode feeding in soybean roots approximately 3 days after inoculation (</a:t>
            </a:r>
            <a:r>
              <a:rPr lang="en-US" sz="3600" dirty="0" err="1" smtClean="0"/>
              <a:t>dai</a:t>
            </a:r>
            <a:r>
              <a:rPr lang="en-US" sz="3600" dirty="0" smtClean="0"/>
              <a:t>); B. Female nematodes approximately 21 </a:t>
            </a:r>
            <a:r>
              <a:rPr lang="en-US" sz="3600" dirty="0" err="1" smtClean="0"/>
              <a:t>dai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8439014" y="22238884"/>
            <a:ext cx="7201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 2 (A). SCN in roots 6 </a:t>
            </a:r>
            <a:r>
              <a:rPr lang="en-US" sz="3600" dirty="0" err="1" smtClean="0"/>
              <a:t>dai</a:t>
            </a:r>
            <a:r>
              <a:rPr lang="en-US" sz="3600" dirty="0" smtClean="0"/>
              <a:t>; and (B) 8 </a:t>
            </a:r>
            <a:r>
              <a:rPr lang="en-US" sz="3600" dirty="0" err="1" smtClean="0"/>
              <a:t>dai</a:t>
            </a:r>
            <a:r>
              <a:rPr lang="en-US" sz="3600" dirty="0" smtClean="0"/>
              <a:t> in a resistant interaction;</a:t>
            </a:r>
          </a:p>
          <a:p>
            <a:r>
              <a:rPr lang="en-US" sz="3600" dirty="0" smtClean="0"/>
              <a:t>(C) 6 </a:t>
            </a:r>
            <a:r>
              <a:rPr lang="en-US" sz="3600" dirty="0" err="1" smtClean="0"/>
              <a:t>dai</a:t>
            </a:r>
            <a:r>
              <a:rPr lang="en-US" sz="3600" dirty="0" smtClean="0"/>
              <a:t>  and (D). 8 </a:t>
            </a:r>
            <a:r>
              <a:rPr lang="en-US" sz="3600" dirty="0" err="1" smtClean="0"/>
              <a:t>dai</a:t>
            </a:r>
            <a:r>
              <a:rPr lang="en-US" sz="3600" dirty="0" smtClean="0"/>
              <a:t> in a susceptible interaction.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47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720</Words>
  <Application>Microsoft Macintosh PowerPoint</Application>
  <PresentationFormat>Custom</PresentationFormat>
  <Paragraphs>162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Clip</vt:lpstr>
      <vt:lpstr>Image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Parsa Hosseini</dc:creator>
  <cp:lastModifiedBy>Parsa Hosseini</cp:lastModifiedBy>
  <cp:revision>27</cp:revision>
  <cp:lastPrinted>2013-04-09T20:00:57Z</cp:lastPrinted>
  <dcterms:created xsi:type="dcterms:W3CDTF">2013-04-09T19:46:12Z</dcterms:created>
  <dcterms:modified xsi:type="dcterms:W3CDTF">2013-04-23T04:31:56Z</dcterms:modified>
</cp:coreProperties>
</file>