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9" r:id="rId1"/>
  </p:sldMasterIdLst>
  <p:notesMasterIdLst>
    <p:notesMasterId r:id="rId60"/>
  </p:notesMasterIdLst>
  <p:sldIdLst>
    <p:sldId id="256" r:id="rId2"/>
    <p:sldId id="258" r:id="rId3"/>
    <p:sldId id="272" r:id="rId4"/>
    <p:sldId id="275" r:id="rId5"/>
    <p:sldId id="259" r:id="rId6"/>
    <p:sldId id="271" r:id="rId7"/>
    <p:sldId id="260" r:id="rId8"/>
    <p:sldId id="261" r:id="rId9"/>
    <p:sldId id="280" r:id="rId10"/>
    <p:sldId id="276" r:id="rId11"/>
    <p:sldId id="262" r:id="rId12"/>
    <p:sldId id="274" r:id="rId13"/>
    <p:sldId id="263" r:id="rId14"/>
    <p:sldId id="277" r:id="rId15"/>
    <p:sldId id="264" r:id="rId16"/>
    <p:sldId id="298" r:id="rId17"/>
    <p:sldId id="300" r:id="rId18"/>
    <p:sldId id="299" r:id="rId19"/>
    <p:sldId id="301" r:id="rId20"/>
    <p:sldId id="304" r:id="rId21"/>
    <p:sldId id="305" r:id="rId22"/>
    <p:sldId id="307" r:id="rId23"/>
    <p:sldId id="309" r:id="rId24"/>
    <p:sldId id="310" r:id="rId25"/>
    <p:sldId id="306" r:id="rId26"/>
    <p:sldId id="311" r:id="rId27"/>
    <p:sldId id="313" r:id="rId28"/>
    <p:sldId id="278" r:id="rId29"/>
    <p:sldId id="285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79" r:id="rId41"/>
    <p:sldId id="265" r:id="rId42"/>
    <p:sldId id="283" r:id="rId43"/>
    <p:sldId id="281" r:id="rId44"/>
    <p:sldId id="282" r:id="rId45"/>
    <p:sldId id="267" r:id="rId46"/>
    <p:sldId id="297" r:id="rId47"/>
    <p:sldId id="296" r:id="rId48"/>
    <p:sldId id="302" r:id="rId49"/>
    <p:sldId id="303" r:id="rId50"/>
    <p:sldId id="308" r:id="rId51"/>
    <p:sldId id="312" r:id="rId52"/>
    <p:sldId id="314" r:id="rId53"/>
    <p:sldId id="315" r:id="rId54"/>
    <p:sldId id="316" r:id="rId55"/>
    <p:sldId id="317" r:id="rId56"/>
    <p:sldId id="318" r:id="rId57"/>
    <p:sldId id="319" r:id="rId58"/>
    <p:sldId id="320" r:id="rId59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602"/>
    <a:srgbClr val="FC5E2C"/>
    <a:srgbClr val="FFB601"/>
    <a:srgbClr val="FE7402"/>
    <a:srgbClr val="FF3701"/>
    <a:srgbClr val="FF0000"/>
    <a:srgbClr val="FD6E41"/>
    <a:srgbClr val="FC3F04"/>
    <a:srgbClr val="F6CB9C"/>
    <a:srgbClr val="4137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7535" autoAdjust="0"/>
  </p:normalViewPr>
  <p:slideViewPr>
    <p:cSldViewPr>
      <p:cViewPr varScale="1">
        <p:scale>
          <a:sx n="70" d="100"/>
          <a:sy n="70" d="100"/>
        </p:scale>
        <p:origin x="-9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1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5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5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20022A-BBBC-4828-9F95-29650725C28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20022A-BBBC-4828-9F95-29650725C28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6299E786-D71B-4DA7-861E-5F1F69D69DD7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9CF60767-554D-4EB1-AB7E-50D42F793ED9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1EFD8B93-3192-4E34-BC5A-A852204EF211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4AA7E7AE-4B55-4759-8993-FC1109C3C462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2572BEB0-DC3B-4C24-A676-107CE9E78912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F73AC2F0-F071-452C-89C1-F90E22C1BE18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2BF0EB41-5842-482A-9535-36130AB01877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BF8857B7-0FA1-4B90-8FE9-DC5EEF51BF28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7D490DBC-DFE1-4293-B71B-7CEFA30A37E7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a-IR"/>
              <a:t>‌</a:t>
            </a:r>
            <a:fld id="{5545B044-0722-4E63-ABCE-BB111753BA68}" type="slidenum">
              <a:rPr lang="fa-IR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400">
                <a:solidFill>
                  <a:srgbClr val="41371F"/>
                </a:solidFill>
                <a:latin typeface="+mn-lt"/>
                <a:cs typeface="+mn-cs"/>
              </a:defRPr>
            </a:lvl1pPr>
          </a:lstStyle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245225"/>
            <a:ext cx="3200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>
              <a:defRPr sz="1400">
                <a:solidFill>
                  <a:srgbClr val="41371F"/>
                </a:solidFill>
                <a:latin typeface="+mn-lt"/>
                <a:cs typeface="+mn-cs"/>
              </a:defRPr>
            </a:lvl1pPr>
          </a:lstStyle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400">
                <a:solidFill>
                  <a:srgbClr val="41371F"/>
                </a:solidFill>
                <a:latin typeface="+mn-lt"/>
                <a:cs typeface="+mn-cs"/>
              </a:defRPr>
            </a:lvl1pPr>
          </a:lstStyle>
          <a:p>
            <a:r>
              <a:rPr lang="fa-IR"/>
              <a:t>‌</a:t>
            </a:r>
            <a:fld id="{2CF918A7-FC26-4FCF-98B5-4338FC096F97}" type="slidenum">
              <a:rPr lang="fa-IR"/>
              <a:pPr/>
              <a:t>‹#›</a:t>
            </a:fld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 userDrawn="1"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9525">
            <a:solidFill>
              <a:srgbClr val="6D5D35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rgbClr val="6D5D35"/>
          </a:solidFill>
          <a:latin typeface="Book Antiqua" pitchFamily="18" charset="0"/>
          <a:cs typeface="Nazanin" pitchFamily="2" charset="-78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/>
              <a:t>معرفی مجموعه‌ای از الگوهای فرآيند مخصوص نرم‌افزارهای بی‌درنگ</a:t>
            </a:r>
            <a:r>
              <a:rPr lang="en-US" dirty="0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676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a-IR" sz="2000" dirty="0"/>
              <a:t>نعيم اصفهانی</a:t>
            </a:r>
          </a:p>
          <a:p>
            <a:pPr>
              <a:lnSpc>
                <a:spcPct val="80000"/>
              </a:lnSpc>
            </a:pPr>
            <a:endParaRPr lang="fa-IR" sz="700" dirty="0"/>
          </a:p>
          <a:p>
            <a:pPr>
              <a:lnSpc>
                <a:spcPct val="80000"/>
              </a:lnSpc>
            </a:pPr>
            <a:r>
              <a:rPr lang="fa-IR" sz="1600" dirty="0"/>
              <a:t>استاد راهنما: دکتر ميريان</a:t>
            </a:r>
          </a:p>
          <a:p>
            <a:pPr>
              <a:lnSpc>
                <a:spcPct val="80000"/>
              </a:lnSpc>
            </a:pPr>
            <a:r>
              <a:rPr lang="fa-IR" sz="1600" dirty="0"/>
              <a:t>استاد مشاور: دکتر </a:t>
            </a:r>
            <a:r>
              <a:rPr lang="fa-IR" sz="1600" dirty="0" smtClean="0"/>
              <a:t>رامسين</a:t>
            </a:r>
          </a:p>
          <a:p>
            <a:pPr>
              <a:lnSpc>
                <a:spcPct val="80000"/>
              </a:lnSpc>
            </a:pPr>
            <a:r>
              <a:rPr lang="fa-IR" sz="1600" dirty="0" smtClean="0"/>
              <a:t>استاد ممتحن: دکتر خسروی</a:t>
            </a:r>
            <a:endParaRPr lang="fa-IR" sz="1600" dirty="0"/>
          </a:p>
          <a:p>
            <a:pPr>
              <a:lnSpc>
                <a:spcPct val="80000"/>
              </a:lnSpc>
            </a:pPr>
            <a:r>
              <a:rPr lang="fa-IR" sz="1600" dirty="0" smtClean="0"/>
              <a:t>کارشناسی </a:t>
            </a:r>
            <a:r>
              <a:rPr lang="fa-IR" sz="1600" dirty="0"/>
              <a:t>ارشد </a:t>
            </a:r>
            <a:r>
              <a:rPr lang="fa-IR" sz="1600" dirty="0" smtClean="0"/>
              <a:t>مهندسی کامپيوتر - </a:t>
            </a:r>
            <a:r>
              <a:rPr lang="fa-IR" sz="1600" dirty="0"/>
              <a:t>نرم</a:t>
            </a:r>
            <a:r>
              <a:rPr lang="ar-SA" sz="1800" dirty="0"/>
              <a:t>‌</a:t>
            </a:r>
            <a:r>
              <a:rPr lang="ar-SA" sz="1600" dirty="0"/>
              <a:t>افزار</a:t>
            </a:r>
            <a:endParaRPr lang="fa-IR" sz="1600" dirty="0"/>
          </a:p>
          <a:p>
            <a:pPr>
              <a:lnSpc>
                <a:spcPct val="80000"/>
              </a:lnSpc>
            </a:pPr>
            <a:r>
              <a:rPr lang="fa-IR" sz="1600" b="1" dirty="0" smtClean="0"/>
              <a:t>دانشکده‌ی مهندسی کامپيوتر، دانشگاه صنعتی شريف</a:t>
            </a:r>
            <a:endParaRPr lang="en-US" sz="1600" b="1" dirty="0"/>
          </a:p>
        </p:txBody>
      </p:sp>
      <p:pic>
        <p:nvPicPr>
          <p:cNvPr id="2053" name="Picture 5" descr="Besmellah (9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7789" y="172501"/>
            <a:ext cx="969963" cy="9944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فرآيندهای توليد نرم‌افزار بی‌درنگ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دوم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066C14EB-63F2-4F8C-A66E-DC006F038623}" type="slidenum">
              <a:rPr lang="fa-IR"/>
              <a:pPr/>
              <a:t>11</a:t>
            </a:fld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حوزه</a:t>
            </a:r>
            <a:r>
              <a:rPr lang="en-US" sz="4000"/>
              <a:t>‌</a:t>
            </a:r>
            <a:r>
              <a:rPr lang="fa-IR" sz="4000"/>
              <a:t>ی</a:t>
            </a:r>
            <a:r>
              <a:rPr lang="ar-SA" sz="4000"/>
              <a:t> بی‌درنگ</a:t>
            </a:r>
            <a:r>
              <a:rPr lang="fa-IR" sz="4000"/>
              <a:t>ِ</a:t>
            </a:r>
            <a:r>
              <a:rPr lang="ar-SA" sz="4000"/>
              <a:t> جاسازی شده</a:t>
            </a:r>
            <a:endParaRPr lang="en-US" sz="400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dirty="0"/>
              <a:t>بالا رفتن قابليت سخت</a:t>
            </a:r>
            <a:r>
              <a:rPr lang="en-US" dirty="0"/>
              <a:t>‌</a:t>
            </a:r>
            <a:r>
              <a:rPr lang="fa-IR" dirty="0"/>
              <a:t>افزارها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تنوع برنامه</a:t>
            </a:r>
            <a:r>
              <a:rPr lang="en-US" dirty="0"/>
              <a:t>‌</a:t>
            </a:r>
            <a:r>
              <a:rPr lang="fa-IR" dirty="0"/>
              <a:t>هايی که اجرا می</a:t>
            </a:r>
            <a:r>
              <a:rPr lang="en-US" dirty="0"/>
              <a:t>‌</a:t>
            </a:r>
            <a:r>
              <a:rPr lang="fa-IR" dirty="0"/>
              <a:t>شوند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گسترش استفاده</a:t>
            </a:r>
            <a:r>
              <a:rPr lang="en-US" dirty="0"/>
              <a:t>‌</a:t>
            </a:r>
            <a:r>
              <a:rPr lang="fa-IR" dirty="0"/>
              <a:t>ی روزمره از اين نوع سيستم</a:t>
            </a:r>
            <a:r>
              <a:rPr lang="en-US" dirty="0"/>
              <a:t>‌</a:t>
            </a:r>
            <a:r>
              <a:rPr lang="fa-IR" dirty="0"/>
              <a:t>ها</a:t>
            </a:r>
          </a:p>
          <a:p>
            <a:pPr>
              <a:lnSpc>
                <a:spcPct val="90000"/>
              </a:lnSpc>
            </a:pPr>
            <a:r>
              <a:rPr lang="fa-IR" dirty="0"/>
              <a:t>ارائه</a:t>
            </a:r>
            <a:r>
              <a:rPr lang="en-US" dirty="0"/>
              <a:t>‌</a:t>
            </a:r>
            <a:r>
              <a:rPr lang="fa-IR" dirty="0"/>
              <a:t>ی </a:t>
            </a:r>
            <a:r>
              <a:rPr lang="fa-IR" dirty="0" smtClean="0"/>
              <a:t>متدولوژی </a:t>
            </a:r>
            <a:r>
              <a:rPr lang="fa-IR" dirty="0"/>
              <a:t>خاص اين سيستم</a:t>
            </a:r>
            <a:r>
              <a:rPr lang="en-US" dirty="0"/>
              <a:t>‌</a:t>
            </a:r>
            <a:r>
              <a:rPr lang="fa-IR" dirty="0"/>
              <a:t>ها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گسترش </a:t>
            </a:r>
            <a:r>
              <a:rPr lang="fa-IR" dirty="0" smtClean="0"/>
              <a:t>متدولوژی‌های </a:t>
            </a:r>
            <a:r>
              <a:rPr lang="fa-IR" dirty="0"/>
              <a:t>موجود، افزودن اجزايی برای  پشتيبانی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بررسی قابليت اعمال نوع خاصی</a:t>
            </a:r>
            <a:r>
              <a:rPr lang="ar-SA" dirty="0"/>
              <a:t> از </a:t>
            </a:r>
            <a:r>
              <a:rPr lang="ar-SA" dirty="0" smtClean="0"/>
              <a:t>متدولوژی‌ها</a:t>
            </a:r>
            <a:r>
              <a:rPr lang="fa-IR" dirty="0" smtClean="0"/>
              <a:t> </a:t>
            </a:r>
            <a:r>
              <a:rPr lang="fa-IR" dirty="0"/>
              <a:t>(چابک)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بررسی </a:t>
            </a:r>
            <a:r>
              <a:rPr lang="fa-IR" dirty="0" smtClean="0"/>
              <a:t>متدولوژی</a:t>
            </a:r>
            <a:r>
              <a:rPr lang="en-US" dirty="0"/>
              <a:t>‌</a:t>
            </a:r>
            <a:r>
              <a:rPr lang="fa-IR" dirty="0"/>
              <a:t>های موجود و امکان اعمال آن</a:t>
            </a:r>
            <a:r>
              <a:rPr lang="en-US" dirty="0"/>
              <a:t>‌</a:t>
            </a:r>
            <a:r>
              <a:rPr lang="fa-IR" dirty="0"/>
              <a:t>ها در اين دامنه</a:t>
            </a:r>
          </a:p>
          <a:p>
            <a:pPr lvl="1">
              <a:lnSpc>
                <a:spcPct val="90000"/>
              </a:lnSpc>
            </a:pPr>
            <a:r>
              <a:rPr lang="fa-IR" dirty="0"/>
              <a:t>بررسی قسمتی از چرخه‌ی توليد نرم‌افزار</a:t>
            </a:r>
          </a:p>
          <a:p>
            <a:pPr>
              <a:lnSpc>
                <a:spcPct val="90000"/>
              </a:lnSpc>
            </a:pPr>
            <a:r>
              <a:rPr lang="fa-IR" dirty="0"/>
              <a:t>زبان مدل</a:t>
            </a:r>
            <a:r>
              <a:rPr lang="ar-SA" dirty="0"/>
              <a:t>‌</a:t>
            </a:r>
            <a:r>
              <a:rPr lang="fa-IR" dirty="0"/>
              <a:t>سازی مخصوص اين حوزه</a:t>
            </a:r>
          </a:p>
          <a:p>
            <a:pPr lvl="1">
              <a:lnSpc>
                <a:spcPct val="90000"/>
              </a:lnSpc>
            </a:pPr>
            <a:r>
              <a:rPr lang="ar-SA" dirty="0"/>
              <a:t>گسترش‌ها و پروفايل‌هايی </a:t>
            </a:r>
            <a:r>
              <a:rPr lang="ar-SA" dirty="0" smtClean="0"/>
              <a:t>برای</a:t>
            </a:r>
            <a:r>
              <a:rPr lang="fa-IR" dirty="0" smtClean="0"/>
              <a:t> يو-ام-ال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6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6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6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تاريخچه‌ی متدولوژی‌های توليد نرم‌افزار بی‌درنگ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12</a:t>
            </a:fld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85800" y="2286000"/>
            <a:ext cx="1219200" cy="8382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MASCOT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1979 - 1986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105400" y="1143000"/>
            <a:ext cx="1219200" cy="8382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RTSAD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1985 - 1988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95600" y="1143000"/>
            <a:ext cx="1219200" cy="838200"/>
          </a:xfrm>
          <a:prstGeom prst="roundRect">
            <a:avLst/>
          </a:prstGeom>
          <a:solidFill>
            <a:schemeClr val="accent2">
              <a:lumMod val="9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DARTS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1984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239000" y="2133600"/>
            <a:ext cx="1219200" cy="8382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CODARTS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1993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334000" y="3124200"/>
            <a:ext cx="1219200" cy="83820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ROOM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1994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010400" y="4191000"/>
            <a:ext cx="1219200" cy="83820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STARSS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2006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181600" y="5181600"/>
            <a:ext cx="1219200" cy="838200"/>
          </a:xfrm>
          <a:prstGeom prst="roundRect">
            <a:avLst/>
          </a:prstGeom>
          <a:solidFill>
            <a:srgbClr val="FC3F04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DESS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2001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819400" y="5181600"/>
            <a:ext cx="1219200" cy="838200"/>
          </a:xfrm>
          <a:prstGeom prst="roundRect">
            <a:avLst/>
          </a:prstGeom>
          <a:solidFill>
            <a:srgbClr val="FC5E2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COMET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2000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85800" y="4267200"/>
            <a:ext cx="1219200" cy="838200"/>
          </a:xfrm>
          <a:prstGeom prst="roundRect">
            <a:avLst/>
          </a:prstGeom>
          <a:solidFill>
            <a:srgbClr val="FE740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RT-UML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ROPES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1999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590800" y="3124200"/>
            <a:ext cx="1219200" cy="838200"/>
          </a:xfrm>
          <a:prstGeom prst="roundRect">
            <a:avLst/>
          </a:prstGeom>
          <a:solidFill>
            <a:srgbClr val="FFB60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Octopus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1995 - 1996</a:t>
            </a:r>
          </a:p>
        </p:txBody>
      </p:sp>
      <p:cxnSp>
        <p:nvCxnSpPr>
          <p:cNvPr id="26" name="Curved Connector 25"/>
          <p:cNvCxnSpPr>
            <a:stCxn id="10" idx="0"/>
            <a:endCxn id="12" idx="1"/>
          </p:cNvCxnSpPr>
          <p:nvPr/>
        </p:nvCxnSpPr>
        <p:spPr>
          <a:xfrm rot="5400000" flipH="1" flipV="1">
            <a:off x="1733550" y="1123950"/>
            <a:ext cx="723900" cy="16002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3"/>
            <a:endCxn id="11" idx="1"/>
          </p:cNvCxnSpPr>
          <p:nvPr/>
        </p:nvCxnSpPr>
        <p:spPr>
          <a:xfrm>
            <a:off x="4114800" y="1562100"/>
            <a:ext cx="990600" cy="158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1" idx="3"/>
            <a:endCxn id="13" idx="0"/>
          </p:cNvCxnSpPr>
          <p:nvPr/>
        </p:nvCxnSpPr>
        <p:spPr>
          <a:xfrm>
            <a:off x="6324600" y="1562100"/>
            <a:ext cx="1524000" cy="5715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13" idx="2"/>
            <a:endCxn id="14" idx="3"/>
          </p:cNvCxnSpPr>
          <p:nvPr/>
        </p:nvCxnSpPr>
        <p:spPr>
          <a:xfrm rot="5400000">
            <a:off x="6915150" y="2609850"/>
            <a:ext cx="571500" cy="12954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4" idx="1"/>
            <a:endCxn id="24" idx="3"/>
          </p:cNvCxnSpPr>
          <p:nvPr/>
        </p:nvCxnSpPr>
        <p:spPr>
          <a:xfrm rot="10800000">
            <a:off x="3810000" y="3543300"/>
            <a:ext cx="1524000" cy="158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stCxn id="24" idx="1"/>
            <a:endCxn id="23" idx="0"/>
          </p:cNvCxnSpPr>
          <p:nvPr/>
        </p:nvCxnSpPr>
        <p:spPr>
          <a:xfrm rot="10800000" flipV="1">
            <a:off x="1295400" y="3543300"/>
            <a:ext cx="1295400" cy="7239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hape 38"/>
          <p:cNvCxnSpPr>
            <a:stCxn id="23" idx="2"/>
            <a:endCxn id="22" idx="1"/>
          </p:cNvCxnSpPr>
          <p:nvPr/>
        </p:nvCxnSpPr>
        <p:spPr>
          <a:xfrm rot="16200000" flipH="1">
            <a:off x="1809750" y="4591050"/>
            <a:ext cx="495300" cy="15240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22" idx="3"/>
            <a:endCxn id="21" idx="1"/>
          </p:cNvCxnSpPr>
          <p:nvPr/>
        </p:nvCxnSpPr>
        <p:spPr>
          <a:xfrm>
            <a:off x="4038600" y="5600700"/>
            <a:ext cx="1143000" cy="158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21" idx="3"/>
            <a:endCxn id="20" idx="2"/>
          </p:cNvCxnSpPr>
          <p:nvPr/>
        </p:nvCxnSpPr>
        <p:spPr>
          <a:xfrm flipV="1">
            <a:off x="6400800" y="5029200"/>
            <a:ext cx="1219200" cy="571500"/>
          </a:xfrm>
          <a:prstGeom prst="curvedConnector2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‌</a:t>
            </a:r>
            <a:fld id="{6721ABC3-C7DA-4C5D-855F-C57A328B8312}" type="slidenum">
              <a:rPr lang="fa-IR"/>
              <a:pPr/>
              <a:t>13</a:t>
            </a:fld>
            <a:endParaRPr lang="en-US" dirty="0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الگوهای فرآيند در حوزه</a:t>
            </a:r>
            <a:r>
              <a:rPr lang="en-US" sz="4000"/>
              <a:t>‌</a:t>
            </a:r>
            <a:r>
              <a:rPr lang="fa-IR" sz="4000"/>
              <a:t>ی بی</a:t>
            </a:r>
            <a:r>
              <a:rPr lang="en-US" sz="4000"/>
              <a:t>‌</a:t>
            </a:r>
            <a:r>
              <a:rPr lang="fa-IR" sz="4000"/>
              <a:t>درنگ جاسازی شده</a:t>
            </a:r>
            <a:endParaRPr lang="en-US" sz="400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2800" dirty="0"/>
              <a:t>حرکت تحقيقات به سمت انتزاع بيش‌تر</a:t>
            </a:r>
            <a:endParaRPr lang="en-US" sz="2800" dirty="0"/>
          </a:p>
          <a:p>
            <a:pPr lvl="1"/>
            <a:r>
              <a:rPr lang="fa-IR" sz="2400" dirty="0"/>
              <a:t>حضور الگوها در سطوح مختلف</a:t>
            </a:r>
            <a:r>
              <a:rPr lang="en-US" sz="2400" dirty="0"/>
              <a:t> </a:t>
            </a:r>
          </a:p>
          <a:p>
            <a:pPr lvl="1"/>
            <a:r>
              <a:rPr lang="fa-IR" sz="2400" dirty="0"/>
              <a:t>امکان بيان برخی تحقيقات با الگوهای فرآيند</a:t>
            </a:r>
          </a:p>
          <a:p>
            <a:endParaRPr lang="fa-IR" sz="2800" dirty="0"/>
          </a:p>
          <a:p>
            <a:r>
              <a:rPr lang="fa-IR" sz="2800" dirty="0"/>
              <a:t>ارائه</a:t>
            </a:r>
            <a:r>
              <a:rPr lang="en-US" sz="2800" dirty="0"/>
              <a:t>‌</a:t>
            </a:r>
            <a:r>
              <a:rPr lang="fa-IR" sz="2800" dirty="0"/>
              <a:t>ی مجموعه</a:t>
            </a:r>
            <a:r>
              <a:rPr lang="en-US" sz="2800" dirty="0"/>
              <a:t>‌</a:t>
            </a:r>
            <a:r>
              <a:rPr lang="fa-IR" sz="2800" dirty="0"/>
              <a:t>ای از الگوهای فرآيند</a:t>
            </a:r>
          </a:p>
          <a:p>
            <a:pPr lvl="1"/>
            <a:r>
              <a:rPr lang="fa-IR" sz="2400" dirty="0" smtClean="0"/>
              <a:t>مشابه </a:t>
            </a:r>
            <a:r>
              <a:rPr lang="fa-IR" sz="2400" dirty="0"/>
              <a:t>الگوهای فرآيند </a:t>
            </a:r>
            <a:r>
              <a:rPr lang="fa-IR" sz="2400" dirty="0" smtClean="0"/>
              <a:t>در او-او-اس-پی</a:t>
            </a:r>
          </a:p>
          <a:p>
            <a:pPr lvl="1"/>
            <a:r>
              <a:rPr lang="fa-IR" sz="2400" dirty="0" smtClean="0"/>
              <a:t>گسترش</a:t>
            </a:r>
            <a:r>
              <a:rPr lang="en-US" sz="2400" dirty="0"/>
              <a:t>‌</a:t>
            </a:r>
            <a:r>
              <a:rPr lang="fa-IR" sz="2400" dirty="0"/>
              <a:t>های لازم برای اين حوزه</a:t>
            </a:r>
          </a:p>
          <a:p>
            <a:r>
              <a:rPr lang="fa-IR" sz="2800" dirty="0" smtClean="0"/>
              <a:t>غنی</a:t>
            </a:r>
            <a:r>
              <a:rPr lang="en-US" sz="2800" dirty="0"/>
              <a:t>‌</a:t>
            </a:r>
            <a:r>
              <a:rPr lang="fa-IR" sz="2800" dirty="0"/>
              <a:t>تر شدن سطح متا </a:t>
            </a:r>
            <a:r>
              <a:rPr lang="fa-IR" sz="2800" dirty="0" smtClean="0"/>
              <a:t>مدل</a:t>
            </a:r>
          </a:p>
          <a:p>
            <a:pPr lvl="1"/>
            <a:r>
              <a:rPr lang="fa-IR" sz="2400" dirty="0" smtClean="0"/>
              <a:t>تکه‌متدهای بی‌درنگ برای مهندسی متدولوژی</a:t>
            </a:r>
          </a:p>
          <a:p>
            <a:pPr lvl="1"/>
            <a:r>
              <a:rPr lang="fa-IR" sz="2400" dirty="0" smtClean="0"/>
              <a:t>آر-ام-سی، ای-پی-اف، اُپن/ او-پی-اف</a:t>
            </a:r>
          </a:p>
        </p:txBody>
      </p:sp>
      <p:pic>
        <p:nvPicPr>
          <p:cNvPr id="70661" name="Picture 5" descr="embedd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0"/>
            <a:ext cx="2222500" cy="252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الگوهای فرآيند توليد نرم‌افزار بی‌درنگ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سوم</a:t>
            </a:r>
            <a:endParaRPr lang="en-US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7BC36D23-CA34-4454-99FB-49651158A715}" type="slidenum">
              <a:rPr lang="fa-IR"/>
              <a:pPr/>
              <a:t>15</a:t>
            </a:fld>
            <a:endParaRPr lang="en-US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چگونگی بيان الگوها</a:t>
            </a:r>
            <a:endParaRPr lang="en-US" sz="4000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فرآيند عمومی توليد نرم‎افزارهای بی‌درنگ</a:t>
            </a:r>
          </a:p>
          <a:p>
            <a:pPr lvl="1"/>
            <a:r>
              <a:rPr lang="fa-IR" dirty="0" smtClean="0"/>
              <a:t>طرح کلی الگوها</a:t>
            </a:r>
          </a:p>
          <a:p>
            <a:pPr lvl="1"/>
            <a:r>
              <a:rPr lang="fa-IR" dirty="0" smtClean="0"/>
              <a:t>الگوهای فرآيند فاز</a:t>
            </a:r>
          </a:p>
          <a:p>
            <a:r>
              <a:rPr lang="fa-IR" dirty="0" smtClean="0"/>
              <a:t>الگوهای فرآيند مرحله</a:t>
            </a:r>
          </a:p>
          <a:p>
            <a:pPr lvl="1"/>
            <a:r>
              <a:rPr lang="fa-IR" dirty="0" smtClean="0"/>
              <a:t>يک مورد نمونه</a:t>
            </a:r>
          </a:p>
          <a:p>
            <a:pPr lvl="2"/>
            <a:r>
              <a:rPr lang="fa-IR" dirty="0" smtClean="0"/>
              <a:t>مشکل</a:t>
            </a:r>
          </a:p>
          <a:p>
            <a:pPr lvl="2"/>
            <a:r>
              <a:rPr lang="fa-IR" dirty="0" smtClean="0"/>
              <a:t>زمينه</a:t>
            </a:r>
          </a:p>
          <a:p>
            <a:pPr lvl="2"/>
            <a:r>
              <a:rPr lang="fa-IR" dirty="0" smtClean="0"/>
              <a:t>راه حل</a:t>
            </a:r>
          </a:p>
          <a:p>
            <a:pPr lvl="1"/>
            <a:r>
              <a:rPr lang="fa-IR" dirty="0" smtClean="0"/>
              <a:t>بقيه‌ی الگوها</a:t>
            </a:r>
          </a:p>
          <a:p>
            <a:pPr lvl="2"/>
            <a:r>
              <a:rPr lang="fa-IR" dirty="0" smtClean="0"/>
              <a:t>راه حل</a:t>
            </a:r>
          </a:p>
          <a:p>
            <a:pPr lvl="1"/>
            <a:endParaRPr lang="en-US" dirty="0"/>
          </a:p>
        </p:txBody>
      </p:sp>
      <p:pic>
        <p:nvPicPr>
          <p:cNvPr id="130050" name="Picture 2" descr="D:\Pics\Misc\42-15217585.jpg"/>
          <p:cNvPicPr>
            <a:picLocks noChangeAspect="1" noChangeArrowheads="1"/>
          </p:cNvPicPr>
          <p:nvPr/>
        </p:nvPicPr>
        <p:blipFill>
          <a:blip r:embed="rId2"/>
          <a:srcRect l="14595" r="11035"/>
          <a:stretch>
            <a:fillRect/>
          </a:stretch>
        </p:blipFill>
        <p:spPr bwMode="auto">
          <a:xfrm>
            <a:off x="685800" y="2133600"/>
            <a:ext cx="32004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فرآيند عمومی توليد نرم‌افزارهای بی‌درنگ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16</a:t>
            </a:fld>
            <a:endParaRPr lang="en-US"/>
          </a:p>
        </p:txBody>
      </p:sp>
      <p:sp>
        <p:nvSpPr>
          <p:cNvPr id="136301" name="Rectangle 10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300" name="Object 108"/>
          <p:cNvGraphicFramePr>
            <a:graphicFrameLocks noChangeAspect="1"/>
          </p:cNvGraphicFramePr>
          <p:nvPr/>
        </p:nvGraphicFramePr>
        <p:xfrm>
          <a:off x="467998" y="1676400"/>
          <a:ext cx="8245306" cy="3810000"/>
        </p:xfrm>
        <a:graphic>
          <a:graphicData uri="http://schemas.openxmlformats.org/presentationml/2006/ole">
            <p:oleObj spid="_x0000_s136300" name="Visio" r:id="rId3" imgW="6673596" imgH="30796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D:\Pics\Misc\42-17678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858" y="1143000"/>
            <a:ext cx="2715331" cy="1615765"/>
          </a:xfrm>
          <a:prstGeom prst="rect">
            <a:avLst/>
          </a:prstGeom>
          <a:noFill/>
        </p:spPr>
      </p:pic>
      <p:pic>
        <p:nvPicPr>
          <p:cNvPr id="147461" name="Picture 5" descr="D:\Pics\Misc\42-16073421.jpg"/>
          <p:cNvPicPr>
            <a:picLocks noChangeAspect="1" noChangeArrowheads="1"/>
          </p:cNvPicPr>
          <p:nvPr/>
        </p:nvPicPr>
        <p:blipFill>
          <a:blip r:embed="rId3"/>
          <a:srcRect b="16898"/>
          <a:stretch>
            <a:fillRect/>
          </a:stretch>
        </p:blipFill>
        <p:spPr bwMode="auto">
          <a:xfrm>
            <a:off x="647700" y="2819400"/>
            <a:ext cx="2669524" cy="147526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تعريف، تقسيم و اعتبار سنجي نيازمندي‌ها (1)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مشکل</a:t>
            </a:r>
          </a:p>
          <a:p>
            <a:pPr lvl="1"/>
            <a:r>
              <a:rPr lang="fa-IR" dirty="0" smtClean="0"/>
              <a:t>انتظار از سيستم؟</a:t>
            </a:r>
          </a:p>
          <a:p>
            <a:pPr lvl="1"/>
            <a:r>
              <a:rPr lang="fa-IR" dirty="0" smtClean="0"/>
              <a:t>کارهای نرم‌افزاری و غير نرم‌افزاری؟</a:t>
            </a:r>
          </a:p>
          <a:p>
            <a:r>
              <a:rPr lang="fa-IR" dirty="0" smtClean="0"/>
              <a:t>زمينه</a:t>
            </a:r>
          </a:p>
          <a:p>
            <a:pPr lvl="1"/>
            <a:r>
              <a:rPr lang="fa-IR" dirty="0" smtClean="0"/>
              <a:t>سند چشم‌انداز</a:t>
            </a:r>
          </a:p>
          <a:p>
            <a:pPr lvl="1"/>
            <a:r>
              <a:rPr lang="fa-IR" dirty="0" smtClean="0"/>
              <a:t>آمادگی محيط کاربر و توليد کننده</a:t>
            </a:r>
          </a:p>
          <a:p>
            <a:pPr lvl="1"/>
            <a:r>
              <a:rPr lang="fa-IR" dirty="0" smtClean="0"/>
              <a:t>علاقه‌مندی مديران سطح بالا</a:t>
            </a:r>
          </a:p>
          <a:p>
            <a:pPr lvl="1"/>
            <a:r>
              <a:rPr lang="fa-IR" dirty="0" smtClean="0"/>
              <a:t>حس ارزشمندی نيازمندی‌ها</a:t>
            </a:r>
          </a:p>
          <a:p>
            <a:pPr lvl="1"/>
            <a:r>
              <a:rPr lang="fa-IR" dirty="0" smtClean="0"/>
              <a:t>درک سيستم موجود</a:t>
            </a:r>
          </a:p>
          <a:p>
            <a:pPr lvl="1"/>
            <a:r>
              <a:rPr lang="fa-IR" dirty="0" smtClean="0"/>
              <a:t>امکان‌سنجی پروژه</a:t>
            </a:r>
          </a:p>
          <a:p>
            <a:pPr lvl="1"/>
            <a:r>
              <a:rPr lang="fa-IR" dirty="0" smtClean="0"/>
              <a:t>دليل بازگشت از فازهای قبل</a:t>
            </a:r>
          </a:p>
          <a:p>
            <a:pPr lvl="1"/>
            <a:r>
              <a:rPr lang="fa-IR" dirty="0" smtClean="0"/>
              <a:t>آموزش افراد تيم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17</a:t>
            </a:fld>
            <a:endParaRPr lang="en-US"/>
          </a:p>
        </p:txBody>
      </p:sp>
      <p:pic>
        <p:nvPicPr>
          <p:cNvPr id="147460" name="Picture 4" descr="D:\Pics\Misc\101025-55.jpg"/>
          <p:cNvPicPr>
            <a:picLocks noChangeAspect="1" noChangeArrowheads="1"/>
          </p:cNvPicPr>
          <p:nvPr/>
        </p:nvPicPr>
        <p:blipFill>
          <a:blip r:embed="rId4" cstate="print"/>
          <a:srcRect t="16198"/>
          <a:stretch>
            <a:fillRect/>
          </a:stretch>
        </p:blipFill>
        <p:spPr bwMode="auto">
          <a:xfrm>
            <a:off x="657619" y="4343400"/>
            <a:ext cx="2651235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تعريف، تقسيم و اعتبار سنجي نيازمندي‌ها (2)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18</a:t>
            </a:fld>
            <a:endParaRPr lang="en-US"/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8484" name="Object 4"/>
          <p:cNvGraphicFramePr>
            <a:graphicFrameLocks noChangeAspect="1"/>
          </p:cNvGraphicFramePr>
          <p:nvPr/>
        </p:nvGraphicFramePr>
        <p:xfrm>
          <a:off x="479000" y="2209800"/>
          <a:ext cx="8194548" cy="2895600"/>
        </p:xfrm>
        <a:graphic>
          <a:graphicData uri="http://schemas.openxmlformats.org/presentationml/2006/ole">
            <p:oleObj spid="_x0000_s148484" name="Visio" r:id="rId3" imgW="6514795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اعتبارسنجي مصنوعات غير ملموس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19</a:t>
            </a:fld>
            <a:endParaRPr lang="en-US"/>
          </a:p>
        </p:txBody>
      </p:sp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764027" y="1981200"/>
          <a:ext cx="7694173" cy="3124200"/>
        </p:xfrm>
        <a:graphic>
          <a:graphicData uri="http://schemas.openxmlformats.org/presentationml/2006/ole">
            <p:oleObj spid="_x0000_s149505" name="Visio" r:id="rId3" imgW="4414114" imgH="179252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7ABC281C-03CD-481F-9700-9C645645BCE7}" type="slidenum">
              <a:rPr lang="fa-IR"/>
              <a:pPr/>
              <a:t>2</a:t>
            </a:fld>
            <a:endParaRPr lang="en-US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انگيزه</a:t>
            </a:r>
            <a:endParaRPr lang="en-US" sz="4000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فرآيندهای </a:t>
            </a:r>
            <a:r>
              <a:rPr lang="fa-IR" dirty="0"/>
              <a:t>مختلف برای توليد نرم</a:t>
            </a:r>
            <a:r>
              <a:rPr lang="en-US" dirty="0"/>
              <a:t>‌</a:t>
            </a:r>
            <a:r>
              <a:rPr lang="fa-IR" dirty="0"/>
              <a:t>افزار</a:t>
            </a:r>
          </a:p>
          <a:p>
            <a:pPr lvl="1"/>
            <a:r>
              <a:rPr lang="fa-IR" dirty="0"/>
              <a:t>امکان انعطاف فرآيند در قبال تغيير شرايط</a:t>
            </a:r>
          </a:p>
          <a:p>
            <a:pPr lvl="1"/>
            <a:r>
              <a:rPr lang="fa-IR" dirty="0"/>
              <a:t>ثبت </a:t>
            </a:r>
            <a:r>
              <a:rPr lang="fa-IR" dirty="0" smtClean="0"/>
              <a:t>تجربيات متدولوژی‌های پيشين و </a:t>
            </a:r>
            <a:r>
              <a:rPr lang="fa-IR" dirty="0"/>
              <a:t>استفاده</a:t>
            </a:r>
            <a:r>
              <a:rPr lang="en-US" dirty="0"/>
              <a:t>‌</a:t>
            </a:r>
            <a:r>
              <a:rPr lang="fa-IR" dirty="0"/>
              <a:t>ی مجدد</a:t>
            </a:r>
          </a:p>
          <a:p>
            <a:endParaRPr lang="en-US" dirty="0" smtClean="0"/>
          </a:p>
          <a:p>
            <a:r>
              <a:rPr lang="fa-IR" dirty="0" smtClean="0"/>
              <a:t>بلوغ </a:t>
            </a:r>
            <a:r>
              <a:rPr lang="fa-IR" dirty="0"/>
              <a:t>سازمان مستقل از فرآيند نيست </a:t>
            </a:r>
            <a:r>
              <a:rPr lang="fa-IR" dirty="0" smtClean="0"/>
              <a:t>(سی-‌ام-‌ام)</a:t>
            </a:r>
          </a:p>
          <a:p>
            <a:r>
              <a:rPr lang="fa-IR" dirty="0" smtClean="0"/>
              <a:t>فرآيندها مانند نرم‌افزار (مهندسی متدولوژی)</a:t>
            </a:r>
          </a:p>
          <a:p>
            <a:endParaRPr lang="en-US" dirty="0" smtClean="0"/>
          </a:p>
          <a:p>
            <a:r>
              <a:rPr lang="fa-IR" dirty="0" smtClean="0"/>
              <a:t>استفاده</a:t>
            </a:r>
            <a:r>
              <a:rPr lang="en-US" dirty="0"/>
              <a:t>‌</a:t>
            </a:r>
            <a:r>
              <a:rPr lang="fa-IR" dirty="0"/>
              <a:t>ی فراوان از سيستم</a:t>
            </a:r>
            <a:r>
              <a:rPr lang="en-US" dirty="0"/>
              <a:t>‌</a:t>
            </a:r>
            <a:r>
              <a:rPr lang="fa-IR" dirty="0"/>
              <a:t>های جاسازی شده</a:t>
            </a:r>
            <a:r>
              <a:rPr lang="en-US" dirty="0"/>
              <a:t>‌</a:t>
            </a:r>
            <a:r>
              <a:rPr lang="fa-IR" dirty="0"/>
              <a:t>ی بی</a:t>
            </a:r>
            <a:r>
              <a:rPr lang="en-US" dirty="0"/>
              <a:t>‌</a:t>
            </a:r>
            <a:r>
              <a:rPr lang="fa-IR" dirty="0"/>
              <a:t>درنگ</a:t>
            </a:r>
          </a:p>
          <a:p>
            <a:pPr lvl="1"/>
            <a:r>
              <a:rPr lang="fa-IR" dirty="0"/>
              <a:t>افزايش قابليت سخت</a:t>
            </a:r>
            <a:r>
              <a:rPr lang="en-US" dirty="0"/>
              <a:t>‌</a:t>
            </a:r>
            <a:r>
              <a:rPr lang="fa-IR" dirty="0" smtClean="0"/>
              <a:t>افزارها، محبوبيت </a:t>
            </a:r>
            <a:r>
              <a:rPr lang="fa-IR" dirty="0"/>
              <a:t>اين دستگاه</a:t>
            </a:r>
            <a:r>
              <a:rPr lang="en-US" dirty="0"/>
              <a:t>‌</a:t>
            </a:r>
            <a:r>
              <a:rPr lang="fa-IR" dirty="0"/>
              <a:t>ها</a:t>
            </a:r>
          </a:p>
          <a:p>
            <a:r>
              <a:rPr lang="fa-IR" dirty="0" smtClean="0"/>
              <a:t>معرفی متدولوژی‌های شيئ‌گرا برای توليد نرم‌افزار بی‌درنگ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تقسيم نيازمندی‌ها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20</a:t>
            </a:fld>
            <a:endParaRPr lang="en-US"/>
          </a:p>
        </p:txBody>
      </p:sp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457200" y="1524000"/>
          <a:ext cx="8228606" cy="3886200"/>
        </p:xfrm>
        <a:graphic>
          <a:graphicData uri="http://schemas.openxmlformats.org/presentationml/2006/ole">
            <p:oleObj spid="_x0000_s152577" name="Visio" r:id="rId3" imgW="4642714" imgH="219395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مدل‌سازي و اعتبار سنجي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21</a:t>
            </a:fld>
            <a:endParaRPr lang="en-US"/>
          </a:p>
        </p:txBody>
      </p:sp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85800" y="1524000"/>
          <a:ext cx="7671391" cy="4114800"/>
        </p:xfrm>
        <a:graphic>
          <a:graphicData uri="http://schemas.openxmlformats.org/presentationml/2006/ole">
            <p:oleObj spid="_x0000_s153601" name="Visio" r:id="rId3" imgW="4585106" imgH="246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طراحي معماري و زيرسيستم‌ها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22</a:t>
            </a:fld>
            <a:endParaRPr lang="en-US"/>
          </a:p>
        </p:txBody>
      </p:sp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1219200" y="1371600"/>
          <a:ext cx="6781800" cy="4407316"/>
        </p:xfrm>
        <a:graphic>
          <a:graphicData uri="http://schemas.openxmlformats.org/presentationml/2006/ole">
            <p:oleObj spid="_x0000_s155649" name="Visio" r:id="rId3" imgW="3785006" imgH="246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مدل‌سازي هم‌روندي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23</a:t>
            </a:fld>
            <a:endParaRPr lang="en-US"/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914400" y="1331553"/>
          <a:ext cx="7315200" cy="4307247"/>
        </p:xfrm>
        <a:graphic>
          <a:graphicData uri="http://schemas.openxmlformats.org/presentationml/2006/ole">
            <p:oleObj spid="_x0000_s157697" name="Visio" r:id="rId3" imgW="3912718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مدل‌سازي ايستاي وظايف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24</a:t>
            </a:fld>
            <a:endParaRPr lang="en-US"/>
          </a:p>
        </p:txBody>
      </p:sp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838200" y="1447800"/>
          <a:ext cx="7341650" cy="4386862"/>
        </p:xfrm>
        <a:graphic>
          <a:graphicData uri="http://schemas.openxmlformats.org/presentationml/2006/ole">
            <p:oleObj spid="_x0000_s158721" name="Visio" r:id="rId3" imgW="3855720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توليد برنامه و کد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25</a:t>
            </a:fld>
            <a:endParaRPr lang="en-US"/>
          </a:p>
        </p:txBody>
      </p:sp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457200" y="1600200"/>
          <a:ext cx="8277461" cy="4038600"/>
        </p:xfrm>
        <a:graphic>
          <a:graphicData uri="http://schemas.openxmlformats.org/presentationml/2006/ole">
            <p:oleObj spid="_x0000_s154625" name="Visio" r:id="rId3" imgW="4721047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ادغام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26</a:t>
            </a:fld>
            <a:endParaRPr lang="en-US"/>
          </a:p>
        </p:txBody>
      </p:sp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533400" y="1981200"/>
          <a:ext cx="8125791" cy="2971800"/>
        </p:xfrm>
        <a:graphic>
          <a:graphicData uri="http://schemas.openxmlformats.org/presentationml/2006/ole">
            <p:oleObj spid="_x0000_s159745" name="Visio" r:id="rId3" imgW="6370320" imgH="232714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انتشار و استقرار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27</a:t>
            </a:fld>
            <a:endParaRPr lang="en-US"/>
          </a:p>
        </p:txBody>
      </p:sp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990600" y="1447800"/>
          <a:ext cx="7024255" cy="3962400"/>
        </p:xfrm>
        <a:graphic>
          <a:graphicData uri="http://schemas.openxmlformats.org/presentationml/2006/ole">
            <p:oleObj spid="_x0000_s161793" name="Visio" r:id="rId3" imgW="4084320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ارزيابی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چهارم</a:t>
            </a:r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چگونگی ارزيابی الگوها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استفاده از الگوها در محيط عملی</a:t>
            </a:r>
          </a:p>
          <a:p>
            <a:r>
              <a:rPr lang="fa-IR" dirty="0" smtClean="0"/>
              <a:t>ارائه‌ی يک چرخه‌ی حيات عمومی</a:t>
            </a:r>
          </a:p>
          <a:p>
            <a:endParaRPr lang="fa-IR" dirty="0" smtClean="0"/>
          </a:p>
          <a:p>
            <a:r>
              <a:rPr lang="fa-IR" dirty="0" smtClean="0"/>
              <a:t>تطابق با متدولوژی‌های بررسی شده</a:t>
            </a:r>
          </a:p>
          <a:p>
            <a:r>
              <a:rPr lang="fa-IR" dirty="0" smtClean="0"/>
              <a:t>تطابق با يک متدولوژی جديد</a:t>
            </a:r>
          </a:p>
          <a:p>
            <a:r>
              <a:rPr lang="fa-IR" dirty="0" smtClean="0"/>
              <a:t>بررسی استانداردهای بی‌درنگ</a:t>
            </a:r>
          </a:p>
          <a:p>
            <a:endParaRPr lang="fa-IR" dirty="0" smtClean="0"/>
          </a:p>
          <a:p>
            <a:r>
              <a:rPr lang="fa-IR" dirty="0" smtClean="0"/>
              <a:t>مطالعه‌ی موردی و ساختن متدولوژی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29</a:t>
            </a:fld>
            <a:endParaRPr lang="en-US"/>
          </a:p>
        </p:txBody>
      </p:sp>
      <p:pic>
        <p:nvPicPr>
          <p:cNvPr id="112642" name="Picture 2" descr="D:\Pics\Misc\42-16691232.jpg"/>
          <p:cNvPicPr>
            <a:picLocks noChangeAspect="1" noChangeArrowheads="1"/>
          </p:cNvPicPr>
          <p:nvPr/>
        </p:nvPicPr>
        <p:blipFill>
          <a:blip r:embed="rId2"/>
          <a:srcRect l="5363" r="8830"/>
          <a:stretch>
            <a:fillRect/>
          </a:stretch>
        </p:blipFill>
        <p:spPr bwMode="auto">
          <a:xfrm>
            <a:off x="609600" y="1295400"/>
            <a:ext cx="2667000" cy="466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/>
              <a:t>‌</a:t>
            </a:r>
            <a:fld id="{83F9344D-DEF1-4B0F-B0E7-10DFB6504CD8}" type="slidenum">
              <a:rPr lang="fa-IR"/>
              <a:pPr/>
              <a:t>3</a:t>
            </a:fld>
            <a:endParaRPr lang="en-US" dirty="0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/>
              <a:t>چشم انداز</a:t>
            </a:r>
            <a:endParaRPr lang="en-US" sz="4000" dirty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1143000"/>
            <a:ext cx="4648200" cy="4983163"/>
          </a:xfrm>
        </p:spPr>
        <p:txBody>
          <a:bodyPr>
            <a:normAutofit fontScale="77500" lnSpcReduction="20000"/>
          </a:bodyPr>
          <a:lstStyle/>
          <a:p>
            <a:r>
              <a:rPr lang="fa-IR" dirty="0"/>
              <a:t>متا </a:t>
            </a:r>
            <a:r>
              <a:rPr lang="fa-IR" dirty="0" smtClean="0"/>
              <a:t>فرآيند و الگوهای فرآيند</a:t>
            </a:r>
            <a:endParaRPr lang="fa-IR" dirty="0"/>
          </a:p>
          <a:p>
            <a:pPr lvl="1"/>
            <a:r>
              <a:rPr lang="fa-IR" dirty="0" smtClean="0"/>
              <a:t>سطوح فرآيند</a:t>
            </a:r>
            <a:endParaRPr lang="fa-IR" dirty="0"/>
          </a:p>
          <a:p>
            <a:pPr lvl="1"/>
            <a:r>
              <a:rPr lang="fa-IR" dirty="0" smtClean="0"/>
              <a:t>فرآيند او-او-اس-پی و الگوهای فرآيند</a:t>
            </a:r>
          </a:p>
          <a:p>
            <a:r>
              <a:rPr lang="fa-IR" dirty="0" smtClean="0"/>
              <a:t>فرآيندهای توليد نرم‌افزار بی‌درنگ</a:t>
            </a:r>
            <a:endParaRPr lang="fa-IR" dirty="0"/>
          </a:p>
          <a:p>
            <a:pPr lvl="1"/>
            <a:r>
              <a:rPr lang="fa-IR" dirty="0" smtClean="0"/>
              <a:t>تاريخچه</a:t>
            </a:r>
            <a:endParaRPr lang="fa-IR" dirty="0"/>
          </a:p>
          <a:p>
            <a:r>
              <a:rPr lang="fa-IR" dirty="0"/>
              <a:t>الگوهای فرآيند </a:t>
            </a:r>
            <a:r>
              <a:rPr lang="fa-IR" dirty="0" smtClean="0"/>
              <a:t>توليد نرم‌افزار بی‌درنگ</a:t>
            </a:r>
            <a:endParaRPr lang="fa-IR" dirty="0"/>
          </a:p>
          <a:p>
            <a:pPr lvl="1"/>
            <a:r>
              <a:rPr lang="fa-IR" dirty="0" smtClean="0"/>
              <a:t>فرآيند عمومی</a:t>
            </a:r>
          </a:p>
          <a:p>
            <a:pPr lvl="1"/>
            <a:r>
              <a:rPr lang="fa-IR" dirty="0" smtClean="0"/>
              <a:t>الگوهای فاز و مرحله</a:t>
            </a:r>
          </a:p>
          <a:p>
            <a:r>
              <a:rPr lang="fa-IR" dirty="0" smtClean="0"/>
              <a:t>ارزيابی</a:t>
            </a:r>
          </a:p>
          <a:p>
            <a:pPr lvl="1"/>
            <a:r>
              <a:rPr lang="fa-IR" dirty="0" smtClean="0"/>
              <a:t>تطابق با متدولوژی‌های مورد بررسی</a:t>
            </a:r>
          </a:p>
          <a:p>
            <a:pPr lvl="1"/>
            <a:r>
              <a:rPr lang="fa-IR" dirty="0" smtClean="0"/>
              <a:t>تطابق با يک متدولوژی جديد</a:t>
            </a:r>
          </a:p>
          <a:p>
            <a:pPr lvl="1"/>
            <a:r>
              <a:rPr lang="fa-IR" dirty="0" smtClean="0"/>
              <a:t>تطابق با استانداردها</a:t>
            </a:r>
          </a:p>
          <a:p>
            <a:pPr lvl="1"/>
            <a:r>
              <a:rPr lang="fa-IR" dirty="0" smtClean="0"/>
              <a:t>مطالعه‌ی موردی</a:t>
            </a:r>
          </a:p>
          <a:p>
            <a:r>
              <a:rPr lang="fa-IR" dirty="0" smtClean="0"/>
              <a:t>نتيجه‌گيری و کارهای آينده</a:t>
            </a: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pic>
        <p:nvPicPr>
          <p:cNvPr id="80900" name="Picture 4" descr="42-171666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168400"/>
            <a:ext cx="3330575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8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08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متدولوژی دس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30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96348" y="1156168"/>
          <a:ext cx="8001000" cy="4939832"/>
        </p:xfrm>
        <a:graphic>
          <a:graphicData uri="http://schemas.openxmlformats.org/drawingml/2006/table">
            <a:tbl>
              <a:tblPr rtl="1"/>
              <a:tblGrid>
                <a:gridCol w="2541104"/>
                <a:gridCol w="5459896"/>
              </a:tblGrid>
              <a:tr h="350147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مهندسی نيازمندی‌های کاربر، سيستم و نرم‌افزار، طراحی سيستم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برنامه‌ريزی و مديريت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مساله، مهندسی نيازمندی نرم‌افزار و سيستم، اعتبارسنجی مصنوعات غير ملموس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طراحی سيستم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تقسيم نيازمندی‌ها، طراحی معماری و زيرسيستم‌ها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تحليل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شيئ‌گرا، تحليل دامنه و تشخيص اشيا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طراحی مولفه‌ها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سنجی، تعريف و تقويت </a:t>
                      </a:r>
                      <a:r>
                        <a:rPr lang="fa-IR" sz="1600" dirty="0" smtClean="0">
                          <a:latin typeface="+mn-lt"/>
                          <a:ea typeface="Times New Roman"/>
                          <a:cs typeface="+mj-cs"/>
                        </a:rPr>
                        <a:t>زيرساخت، عمومی‌سازی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44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شيئ‌گرا، اعتبارسنجی مصنوعات غير ملموس، انتخاب چارچوب و </a:t>
                      </a:r>
                      <a:r>
                        <a:rPr lang="fa-IR" sz="1600" dirty="0" smtClean="0">
                          <a:latin typeface="Book Antiqua"/>
                          <a:ea typeface="Times New Roman"/>
                          <a:cs typeface="+mj-cs"/>
                        </a:rPr>
                        <a:t>زيرساخت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پياده‌سازی مولفه‌ها، نمونه‌گيري مولفه‌ها از زيرساخت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توليد برنامه و کد، تعريف و تقويت زيرساخت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ايجاد و مستند‌سازی کد، تقويت زيرساخت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ادغام نرم‌افزار و سيستم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ادغام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ادغام نرم‌افزار، ادغام سيستم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استقرار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انتشار و استقرار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05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اعتبارسنجی و راستی سنجی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اعتبارسنجی مصنوعات غير ملموس، آزمون در سطح کوچک، آزمون در سطح بزرگ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2220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مديريت نيازمندی‌ها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فعاليت‌های چتری، تعريف و تقويت زيرساخت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تعريف و انتخاب رويه‌ها و رسومات متدولوژی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متدولوژی استارس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31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47800" y="1752600"/>
          <a:ext cx="6096000" cy="3291840"/>
        </p:xfrm>
        <a:graphic>
          <a:graphicData uri="http://schemas.openxmlformats.org/drawingml/2006/table">
            <a:tbl>
              <a:tblPr rtl="1"/>
              <a:tblGrid>
                <a:gridCol w="2170044"/>
                <a:gridCol w="3925956"/>
              </a:tblGrid>
              <a:tr h="225996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آماده شدن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مساله، مهندسی نيازمندی نرم‌افزار و سيستم، اعتبار سنجی مصنوعات غير ملموس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Book Antiqua"/>
                          <a:ea typeface="Times New Roman"/>
                          <a:cs typeface="+mj-cs"/>
                        </a:rPr>
                        <a:t>ساخت مشخصات و مشخصات ارتباطات مرحله‌ی صفر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 سنجی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Book Antiqua"/>
                          <a:ea typeface="Times New Roman"/>
                          <a:cs typeface="+mj-cs"/>
                        </a:rPr>
                        <a:t>تقسيم نيازمندی‌ها، طراحی معماری و زيرسيستم‌ها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ساخت مشخصات سطح يک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مدل‌سازی هم‌روندی، طراحی معماری و زيرسيستم‌ها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آناليز ارتباط درخواست‌ها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هم‌روندی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ساخت مشخصات سطح دو، سه و چهار و آناليز ارتباط درخواست‌ها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هم‌روندی، طراحی معماری و زيرسيستم‌ها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جنبه‌های مدل‌سازی بی‌درنگ (1)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سرويس سيستم مديريت پردازه</a:t>
            </a:r>
            <a:endParaRPr lang="fa-IR" dirty="0" smtClean="0"/>
          </a:p>
          <a:p>
            <a:pPr lvl="1"/>
            <a:r>
              <a:rPr lang="fa-IR" dirty="0" smtClean="0"/>
              <a:t>برخی نيازمندی‌های هم‌روندی (مثل اولويت)</a:t>
            </a:r>
          </a:p>
          <a:p>
            <a:endParaRPr lang="fa-IR" dirty="0" smtClean="0"/>
          </a:p>
          <a:p>
            <a:r>
              <a:rPr lang="ar-SA" dirty="0" smtClean="0"/>
              <a:t>سرويس سيستم مديريت اطلاعات</a:t>
            </a:r>
            <a:endParaRPr lang="fa-IR" dirty="0" smtClean="0"/>
          </a:p>
          <a:p>
            <a:pPr lvl="1"/>
            <a:r>
              <a:rPr lang="fa-IR" dirty="0" smtClean="0"/>
              <a:t>منابع اطلاعاتی سيستم</a:t>
            </a:r>
          </a:p>
          <a:p>
            <a:endParaRPr lang="fa-IR" dirty="0" smtClean="0"/>
          </a:p>
          <a:p>
            <a:r>
              <a:rPr lang="ar-SA" dirty="0" smtClean="0"/>
              <a:t>سلسله مراتب کد</a:t>
            </a:r>
            <a:endParaRPr lang="fa-IR" dirty="0" smtClean="0"/>
          </a:p>
          <a:p>
            <a:pPr lvl="1"/>
            <a:r>
              <a:rPr lang="fa-IR" dirty="0" smtClean="0"/>
              <a:t>ساختار بندی مناسب برای وظايف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پردازنده</a:t>
            </a:r>
            <a:endParaRPr lang="fa-IR" dirty="0" smtClean="0"/>
          </a:p>
          <a:p>
            <a:pPr lvl="1"/>
            <a:r>
              <a:rPr lang="fa-IR" dirty="0" smtClean="0"/>
              <a:t>شکستن کار بين پردازنده‌ها و ارتباطات آن‌ها</a:t>
            </a:r>
          </a:p>
          <a:p>
            <a:r>
              <a:rPr lang="ar-SA" dirty="0" smtClean="0"/>
              <a:t>وظيفه</a:t>
            </a:r>
            <a:endParaRPr lang="fa-IR" dirty="0" smtClean="0"/>
          </a:p>
          <a:p>
            <a:pPr lvl="1"/>
            <a:r>
              <a:rPr lang="fa-IR" dirty="0" smtClean="0"/>
              <a:t>تخصيص کارها به وظايف (هم‌روند) و ارتباطات</a:t>
            </a:r>
          </a:p>
          <a:p>
            <a:pPr lvl="1"/>
            <a:r>
              <a:rPr lang="fa-IR" dirty="0" smtClean="0"/>
              <a:t>از مدل پردازنده و وظيفه تنها يکی کافی است</a:t>
            </a:r>
          </a:p>
          <a:p>
            <a:r>
              <a:rPr lang="ar-SA" dirty="0" smtClean="0"/>
              <a:t>واسط‌</a:t>
            </a:r>
            <a:endParaRPr lang="fa-IR" dirty="0" smtClean="0"/>
          </a:p>
          <a:p>
            <a:pPr lvl="1"/>
            <a:r>
              <a:rPr lang="fa-IR" dirty="0" smtClean="0"/>
              <a:t>ارتباط اجزای هم‌روند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جنبه‌های مدل‌سازی بی‌درنگ (2)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572BEB0-DC3B-4C24-A676-107CE9E78912}" type="slidenum">
              <a:rPr lang="fa-IR" smtClean="0"/>
              <a:pPr/>
              <a:t>33</a:t>
            </a:fld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838200" y="1151373"/>
          <a:ext cx="7315200" cy="4937007"/>
        </p:xfrm>
        <a:graphic>
          <a:graphicData uri="http://schemas.openxmlformats.org/drawingml/2006/table">
            <a:tbl>
              <a:tblPr rtl="1"/>
              <a:tblGrid>
                <a:gridCol w="1649896"/>
                <a:gridCol w="5665304"/>
              </a:tblGrid>
              <a:tr h="541772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جنبه‌ی مدل‌سازی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چگونگی پوشش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824268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مدل پردازنده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شکستن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سيستم به زير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سيستم‌ها،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تعريف معماری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سيستم، زير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سيستم‌ها علاوه بر امکان تخصيص به پردازنده‌های مختلف، امکان توزيع شدگی را نيز دارند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.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135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 وظيفه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اصل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هم‌روندی، مدل‌سازی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ايستای وظايف، تعيين رفتار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وظايف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268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 واسط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اجزای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هم‌روندی‌مان نيز خود شيئ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هستند، طراحی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ارتباط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وظايف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00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 سرويس سيستم مديريت پردازه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همگام‌سازی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وظايف و اولويت بندی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آن‌ها، معرفی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لفاف سخت‌افزار و نمونه‌سازی و انطباق بر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سخت‌افزار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268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 سرويس سيستم مديريت اطلاعات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تحليل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و طراحی شيئ‌گرا و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رعايت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لفاف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بندی،</a:t>
                      </a:r>
                      <a:r>
                        <a:rPr lang="fa-IR" sz="1800" baseline="0" dirty="0" smtClean="0">
                          <a:latin typeface="Book Antiqua"/>
                          <a:ea typeface="Times New Roman"/>
                          <a:cs typeface="+mj-cs"/>
                        </a:rPr>
                        <a:t>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ارتباط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اشيا و پايگاه داده‌ها استفاده کرد.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268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 سلسله مراتب کد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در طراحی ايستای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وظايف، وظايف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خود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شيئ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هستند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، تحليل </a:t>
                      </a: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دامنه و </a:t>
                      </a:r>
                      <a:r>
                        <a:rPr lang="fa-IR" sz="1800" dirty="0" smtClean="0">
                          <a:latin typeface="+mn-lt"/>
                          <a:ea typeface="Times New Roman"/>
                          <a:cs typeface="+mj-cs"/>
                        </a:rPr>
                        <a:t>تقسيم‌بندی </a:t>
                      </a:r>
                      <a:r>
                        <a:rPr lang="fa-IR" sz="1800" dirty="0" smtClean="0">
                          <a:latin typeface="Book Antiqua"/>
                          <a:ea typeface="Times New Roman"/>
                          <a:cs typeface="+mj-cs"/>
                        </a:rPr>
                        <a:t>حوزه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نقطه نظرهای طراحی (1)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تجزيه</a:t>
            </a:r>
            <a:endParaRPr lang="fa-IR" dirty="0" smtClean="0"/>
          </a:p>
          <a:p>
            <a:pPr lvl="1"/>
            <a:r>
              <a:rPr lang="ar-SA" dirty="0" smtClean="0"/>
              <a:t>چگونگی قسمت بندی سيستم به اجزای طراحی</a:t>
            </a:r>
            <a:endParaRPr lang="fa-IR" dirty="0" smtClean="0"/>
          </a:p>
          <a:p>
            <a:r>
              <a:rPr lang="ar-SA" dirty="0" smtClean="0"/>
              <a:t>وابستگی</a:t>
            </a:r>
            <a:endParaRPr lang="fa-IR" dirty="0" smtClean="0"/>
          </a:p>
          <a:p>
            <a:pPr lvl="1"/>
            <a:r>
              <a:rPr lang="ar-SA" dirty="0" smtClean="0"/>
              <a:t>ارتباط بين اجزا و منابع سيستم</a:t>
            </a:r>
            <a:endParaRPr lang="fa-IR" dirty="0" smtClean="0"/>
          </a:p>
          <a:p>
            <a:r>
              <a:rPr lang="ar-SA" dirty="0" smtClean="0"/>
              <a:t>واسط</a:t>
            </a:r>
            <a:endParaRPr lang="fa-IR" dirty="0" smtClean="0"/>
          </a:p>
          <a:p>
            <a:pPr lvl="1"/>
            <a:r>
              <a:rPr lang="ar-SA" dirty="0" smtClean="0"/>
              <a:t>تمام چيزهايی که طراح، برنامه نويس يا آزمون‌گر بايد بداند تا بتواند از اجزا استفاده کند و سيستم را بسازد</a:t>
            </a:r>
            <a:endParaRPr lang="fa-IR" dirty="0" smtClean="0"/>
          </a:p>
          <a:p>
            <a:r>
              <a:rPr lang="ar-SA" dirty="0" smtClean="0"/>
              <a:t>جزئيات</a:t>
            </a:r>
            <a:endParaRPr lang="fa-IR" dirty="0" smtClean="0"/>
          </a:p>
          <a:p>
            <a:pPr lvl="1"/>
            <a:r>
              <a:rPr lang="ar-SA" dirty="0" smtClean="0"/>
              <a:t>طراحی داخلی اجزا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BF8857B7-0FA1-4B90-8FE9-DC5EEF51BF28}" type="slidenum">
              <a:rPr lang="fa-IR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نقطه نظرهای طراحی (2)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35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1371600"/>
          <a:ext cx="6781800" cy="4334560"/>
        </p:xfrm>
        <a:graphic>
          <a:graphicData uri="http://schemas.openxmlformats.org/drawingml/2006/table">
            <a:tbl>
              <a:tblPr rtl="1"/>
              <a:tblGrid>
                <a:gridCol w="1466376"/>
                <a:gridCol w="5315424"/>
              </a:tblGrid>
              <a:tr h="714495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ديدهای طراحی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چگونگی پوشش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772081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تجزيه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تقسيم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نيازمندی‌ها بين اجزای سيستم و طراحی معماری سيستم و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زيرسيستم‌ها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39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وابستگی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سطح معماری،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تعريف مدل معماری سيستم و انتخاب سبک/الگوی ارتباط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زيرسيستم‌ها،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در سطوح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پايين‌تر،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 و طراحی ارتباطات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وظايف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029439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واسط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شکستن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سيستم به زيرسيستم‌ها،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اشيا و وظيفه‌ها، طراحی </a:t>
                      </a:r>
                      <a:r>
                        <a:rPr lang="fa-IR" sz="2000" dirty="0" smtClean="0">
                          <a:latin typeface="+mn-lt"/>
                          <a:ea typeface="Times New Roman"/>
                          <a:cs typeface="+mj-cs"/>
                        </a:rPr>
                        <a:t>شيئ‌گرا،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محدوده‌ی وظايف مدل‌ها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و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مستندها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081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جزئيات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توليد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اتوماتيک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کد، مشخصات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داخلی اجزا تا آن‌جايی که لازم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باشد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خصوصيات کيفی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کارايی</a:t>
            </a:r>
          </a:p>
          <a:p>
            <a:r>
              <a:rPr lang="fa-IR" dirty="0" smtClean="0"/>
              <a:t>قابليت اطمينان</a:t>
            </a:r>
          </a:p>
          <a:p>
            <a:r>
              <a:rPr lang="fa-IR" dirty="0" smtClean="0"/>
              <a:t>صحت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36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27652" y="3347223"/>
          <a:ext cx="7239000" cy="2520177"/>
        </p:xfrm>
        <a:graphic>
          <a:graphicData uri="http://schemas.openxmlformats.org/drawingml/2006/table">
            <a:tbl>
              <a:tblPr rtl="1"/>
              <a:tblGrid>
                <a:gridCol w="1679447"/>
                <a:gridCol w="5559553"/>
              </a:tblGrid>
              <a:tr h="729041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خصوصيت کيفيتی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چگونگی پوشش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03767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کارايی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هم‌روندی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257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قابليت اطمينان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مدل‌سازی، چگونگی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ارتباط، همگام‌سازی و اولويت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بندی، در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هر شرايطی (عدم وجود خطا) سيستم يک نتيجه را بر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می‌گرداند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607535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صحت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آزمون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و اعتبارسنجی مدل‌ها، کد،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زيرسيستم‌ها، امکان </a:t>
                      </a: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بررسی‌ها و </a:t>
                      </a:r>
                      <a:r>
                        <a:rPr lang="fa-IR" sz="2000" dirty="0" smtClean="0">
                          <a:latin typeface="Book Antiqua"/>
                          <a:ea typeface="Times New Roman"/>
                          <a:cs typeface="+mj-cs"/>
                        </a:rPr>
                        <a:t>شبيه‌سازی‌ها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8785" name="Picture 1" descr="D:\Pics\Misc\CheckMar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43000"/>
            <a:ext cx="1774322" cy="196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 smtClean="0"/>
              <a:t>مطالعه‌ی موردی - مهندسی متدولوژی با روش برهم‌نهی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5638800"/>
            <a:ext cx="8229600" cy="487363"/>
          </a:xfrm>
        </p:spPr>
        <p:txBody>
          <a:bodyPr/>
          <a:lstStyle/>
          <a:p>
            <a:r>
              <a:rPr lang="fa-IR" dirty="0" smtClean="0"/>
              <a:t>فرآيند برهم‌نهی </a:t>
            </a:r>
            <a:r>
              <a:rPr lang="en-US" sz="2400" dirty="0" smtClean="0"/>
              <a:t>[</a:t>
            </a:r>
            <a:r>
              <a:rPr lang="en-US" sz="2400" dirty="0" err="1" smtClean="0"/>
              <a:t>Ral.,Rol</a:t>
            </a:r>
            <a:r>
              <a:rPr lang="en-US" sz="2400" dirty="0" smtClean="0"/>
              <a:t>. 2001]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‌</a:t>
            </a:r>
            <a:fld id="{1EFD8B93-3192-4E34-BC5A-A852204EF211}" type="slidenum">
              <a:rPr lang="fa-IR" smtClean="0"/>
              <a:pPr/>
              <a:t>37</a:t>
            </a:fld>
            <a:endParaRPr lang="en-US" dirty="0"/>
          </a:p>
        </p:txBody>
      </p:sp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954656" y="1295400"/>
          <a:ext cx="7274944" cy="4191000"/>
        </p:xfrm>
        <a:graphic>
          <a:graphicData uri="http://schemas.openxmlformats.org/presentationml/2006/ole">
            <p:oleObj spid="_x0000_s119809" name="Visio" r:id="rId3" imgW="9130894" imgH="528462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نيازمندی‌های متدولوژی بی‌درنگ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a-IR" dirty="0" smtClean="0"/>
              <a:t>1. </a:t>
            </a:r>
            <a:r>
              <a:rPr lang="ar-SA" dirty="0" smtClean="0"/>
              <a:t>تعيين نيازمندی‌ها در بالاترين سطح انتزاع و به صورت يکپارچه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2. </a:t>
            </a:r>
            <a:r>
              <a:rPr lang="ar-SA" dirty="0" smtClean="0"/>
              <a:t>امکان استفاده‌ی مجدد از طرح‌های اوليه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3. </a:t>
            </a:r>
            <a:r>
              <a:rPr lang="ar-SA" dirty="0" smtClean="0"/>
              <a:t>جداکردن دغدغه‌ها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4. </a:t>
            </a:r>
            <a:r>
              <a:rPr lang="ar-SA" dirty="0" smtClean="0"/>
              <a:t>سازگاری قطعات نرم‌افزار توليد شده با سخت‌افزار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5. </a:t>
            </a:r>
            <a:r>
              <a:rPr lang="ar-SA" dirty="0" smtClean="0"/>
              <a:t>تبديل (نيمه) خودکار بين سطوح انتزاع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6. </a:t>
            </a:r>
            <a:r>
              <a:rPr lang="ar-SA" dirty="0" smtClean="0"/>
              <a:t>بررسی صوری سيستم در سطوح انتزاع بالاتر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7. </a:t>
            </a:r>
            <a:r>
              <a:rPr lang="ar-SA" dirty="0" smtClean="0"/>
              <a:t>امکان رديابی مصنوعات به نيازمندی‌های مربوطه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8. </a:t>
            </a:r>
            <a:r>
              <a:rPr lang="ar-SA" dirty="0" smtClean="0"/>
              <a:t>هم‌روندی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9. </a:t>
            </a:r>
            <a:r>
              <a:rPr lang="ar-SA" dirty="0" smtClean="0"/>
              <a:t>پيکربندی سخت‌افزار و نرم‌افزار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10. </a:t>
            </a:r>
            <a:r>
              <a:rPr lang="ar-SA" dirty="0" smtClean="0"/>
              <a:t>امکان مديريت اجرای متدولوژی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11. </a:t>
            </a:r>
            <a:r>
              <a:rPr lang="ar-SA" dirty="0" smtClean="0"/>
              <a:t>نيازمندی‌های عمومی توليد نرم‌افزار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38</a:t>
            </a:fld>
            <a:endParaRPr lang="en-US"/>
          </a:p>
        </p:txBody>
      </p:sp>
      <p:pic>
        <p:nvPicPr>
          <p:cNvPr id="146433" name="Picture 1" descr="D:\Pics\Misc\ist2_1043593_question.jpg"/>
          <p:cNvPicPr>
            <a:picLocks noChangeAspect="1" noChangeArrowheads="1"/>
          </p:cNvPicPr>
          <p:nvPr/>
        </p:nvPicPr>
        <p:blipFill>
          <a:blip r:embed="rId2"/>
          <a:srcRect l="18421" r="34210"/>
          <a:stretch>
            <a:fillRect/>
          </a:stretch>
        </p:blipFill>
        <p:spPr bwMode="auto">
          <a:xfrm>
            <a:off x="685800" y="1904999"/>
            <a:ext cx="1905000" cy="4021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تناسب الگوهای فرآيند با نيازمندی‌ها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39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52940" y="1371600"/>
          <a:ext cx="6858000" cy="4470398"/>
        </p:xfrm>
        <a:graphic>
          <a:graphicData uri="http://schemas.openxmlformats.org/drawingml/2006/table">
            <a:tbl>
              <a:tblPr rtl="1"/>
              <a:tblGrid>
                <a:gridCol w="1444308"/>
                <a:gridCol w="2319330"/>
                <a:gridCol w="274281"/>
                <a:gridCol w="274281"/>
                <a:gridCol w="281001"/>
                <a:gridCol w="274281"/>
                <a:gridCol w="275961"/>
                <a:gridCol w="274281"/>
                <a:gridCol w="277640"/>
                <a:gridCol w="281001"/>
                <a:gridCol w="274281"/>
                <a:gridCol w="304517"/>
                <a:gridCol w="302837"/>
              </a:tblGrid>
              <a:tr h="279398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الگو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زيرالگو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1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2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3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4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5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6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7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8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9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10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11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8120">
                <a:tc rowSpan="7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مهندسي نيازمندي‌هاي سيستم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تقسيم نيازمندي‌ها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نمونه‌سازي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اعتبارسنجي مصنوعات غير ملموس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مهندسي نيازمندي‌هاي نرم‌افزار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اولويت بندي نيازمندي‌ها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8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برنامه‌ريزی و مديريت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تعريف مستدات اوليه‌ي مديريت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بررسي و اعتبارسنجي برنامه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609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برآورد اوليه‌ي ريسک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45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برنامه‌ريزي تضمين کيفيت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30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تخصيص تکاليف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تفکيک کارها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تخمين زمان تحويل</a:t>
                      </a:r>
                      <a:endParaRPr lang="en-US" sz="12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609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برنامه‌ريزي نرم‌افزار و سيستم</a:t>
                      </a:r>
                      <a:endParaRPr lang="en-US" sz="12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 . . . . . . . .</a:t>
                      </a:r>
                      <a:endParaRPr kumimoji="0" lang="en-US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 . . . . . . . . . . . . . .</a:t>
                      </a:r>
                      <a:endParaRPr lang="en-US" sz="10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atin typeface="+mn-lt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 smtClean="0">
                        <a:latin typeface="+mn-lt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1"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..</a:t>
                      </a:r>
                      <a:endParaRPr lang="en-US" sz="2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متافرآيند و الگوهای فرآيند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اول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نتيجه‌گيری و کارهای آينده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پنجم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15561794-B375-4265-9561-D25FF2778D63}" type="slidenum">
              <a:rPr lang="fa-IR"/>
              <a:pPr/>
              <a:t>41</a:t>
            </a:fld>
            <a:endParaRPr lang="en-US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دست‌آوردها</a:t>
            </a:r>
            <a:endParaRPr lang="en-US" sz="4000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الگوهای توليد نرم‌افزار بی‌درنگ</a:t>
            </a:r>
          </a:p>
          <a:p>
            <a:pPr lvl="1"/>
            <a:r>
              <a:rPr lang="fa-IR" dirty="0" smtClean="0"/>
              <a:t>شباهت‌های متدولوژی‌ها</a:t>
            </a:r>
            <a:endParaRPr lang="fa-IR" dirty="0"/>
          </a:p>
          <a:p>
            <a:pPr lvl="1"/>
            <a:r>
              <a:rPr lang="fa-IR" dirty="0" smtClean="0"/>
              <a:t>در سطوح مختلف و ارتباطات آن‌ها</a:t>
            </a:r>
          </a:p>
          <a:p>
            <a:endParaRPr lang="fa-IR" dirty="0" smtClean="0"/>
          </a:p>
          <a:p>
            <a:r>
              <a:rPr lang="fa-IR" dirty="0" smtClean="0"/>
              <a:t>تحليل و مطالعه‌ی فرآيندهای بی‌درنگ</a:t>
            </a:r>
          </a:p>
          <a:p>
            <a:pPr lvl="1"/>
            <a:r>
              <a:rPr lang="fa-IR" dirty="0" smtClean="0"/>
              <a:t>جمع‌آوری منابع تحقيق</a:t>
            </a:r>
            <a:endParaRPr lang="fa-IR" dirty="0"/>
          </a:p>
          <a:p>
            <a:r>
              <a:rPr lang="fa-IR" dirty="0" smtClean="0"/>
              <a:t>مجردسازی فرآيندهای بی‌درنگ</a:t>
            </a:r>
            <a:endParaRPr lang="fa-IR" dirty="0"/>
          </a:p>
          <a:p>
            <a:r>
              <a:rPr lang="fa-IR" dirty="0" smtClean="0"/>
              <a:t>چرخه‌ی حيات و فرآيند عمومی</a:t>
            </a:r>
          </a:p>
          <a:p>
            <a:r>
              <a:rPr lang="fa-IR" dirty="0" smtClean="0"/>
              <a:t>ساخت متدولوژی با استفاده از نيازمندی‌ها</a:t>
            </a:r>
            <a:endParaRPr lang="en-US" dirty="0" smtClean="0"/>
          </a:p>
          <a:p>
            <a:r>
              <a:rPr lang="fa-IR" dirty="0" smtClean="0"/>
              <a:t>بررسی استانداردهای توليد نرم‌افزار بی‌درنگ</a:t>
            </a:r>
            <a:endParaRPr lang="fa-IR" dirty="0"/>
          </a:p>
          <a:p>
            <a:r>
              <a:rPr lang="fa-IR" dirty="0" smtClean="0"/>
              <a:t>ارائه‌ی مقاله</a:t>
            </a:r>
          </a:p>
        </p:txBody>
      </p:sp>
      <p:pic>
        <p:nvPicPr>
          <p:cNvPr id="72708" name="Picture 4" descr="O-029-09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574" y="2211196"/>
            <a:ext cx="2511425" cy="3862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7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مقاله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724400" cy="4983163"/>
          </a:xfrm>
        </p:spPr>
        <p:txBody>
          <a:bodyPr/>
          <a:lstStyle/>
          <a:p>
            <a:pPr algn="l" rtl="0"/>
            <a:r>
              <a:rPr lang="en-US" sz="2800" dirty="0" smtClean="0"/>
              <a:t>Accepted</a:t>
            </a:r>
            <a:endParaRPr lang="fa-IR" sz="2800" dirty="0" smtClean="0"/>
          </a:p>
          <a:p>
            <a:pPr lvl="1" algn="l" rtl="0"/>
            <a:r>
              <a:rPr lang="en-US" sz="2400" dirty="0" smtClean="0"/>
              <a:t>Esfahani N., Mirian-</a:t>
            </a:r>
            <a:r>
              <a:rPr lang="en-US" sz="2400" dirty="0" err="1" smtClean="0"/>
              <a:t>Hosseinabadi</a:t>
            </a:r>
            <a:r>
              <a:rPr lang="en-US" sz="2400" dirty="0" smtClean="0"/>
              <a:t> S. H., Rafati K. </a:t>
            </a:r>
            <a:r>
              <a:rPr lang="en-US" sz="2400" b="1" dirty="0" smtClean="0"/>
              <a:t>Real-Time Analysis Process Patterns</a:t>
            </a:r>
            <a:r>
              <a:rPr lang="en-US" sz="2400" dirty="0" smtClean="0"/>
              <a:t>, 13th International CSI Computer Conference (CSICC'08), March. 2008, Kish Island, Persian Gulf, Iran.</a:t>
            </a:r>
            <a:endParaRPr lang="fa-IR" sz="2800" dirty="0" smtClean="0"/>
          </a:p>
          <a:p>
            <a:pPr lvl="1" algn="l" rtl="0"/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42</a:t>
            </a:fld>
            <a:endParaRPr lang="en-US"/>
          </a:p>
        </p:txBody>
      </p:sp>
      <p:pic>
        <p:nvPicPr>
          <p:cNvPr id="101377" name="Picture 1" descr="D:\Pics\Misc\42-17691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294587"/>
            <a:ext cx="3296344" cy="4496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کارهای آينده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143000"/>
            <a:ext cx="4876800" cy="4983163"/>
          </a:xfrm>
        </p:spPr>
        <p:txBody>
          <a:bodyPr>
            <a:normAutofit fontScale="85000" lnSpcReduction="20000"/>
          </a:bodyPr>
          <a:lstStyle/>
          <a:p>
            <a:r>
              <a:rPr lang="fa-IR" dirty="0" smtClean="0"/>
              <a:t>مطالعه‌ي مجمل متدولوژي‌هاي توليد نرم‌افزار بي‌درنگ</a:t>
            </a:r>
          </a:p>
          <a:p>
            <a:r>
              <a:rPr lang="fa-IR" dirty="0" smtClean="0"/>
              <a:t>غنی‌تر کردن چارچوب‌های موجود</a:t>
            </a:r>
          </a:p>
          <a:p>
            <a:pPr lvl="1"/>
            <a:r>
              <a:rPr lang="fa-IR" dirty="0" smtClean="0"/>
              <a:t>آر-ام-سی، او-پی-اف</a:t>
            </a:r>
          </a:p>
          <a:p>
            <a:r>
              <a:rPr lang="fa-IR" dirty="0" smtClean="0"/>
              <a:t>به کارگيری چرخه در محيط واقعی</a:t>
            </a:r>
          </a:p>
          <a:p>
            <a:r>
              <a:rPr lang="fa-IR" dirty="0" smtClean="0"/>
              <a:t>بررسی فعاليت‌های چتری</a:t>
            </a:r>
          </a:p>
          <a:p>
            <a:r>
              <a:rPr lang="fa-IR" dirty="0" smtClean="0"/>
              <a:t>بررسی بيش‌تر الگوها</a:t>
            </a:r>
          </a:p>
          <a:p>
            <a:pPr lvl="1"/>
            <a:r>
              <a:rPr lang="fa-IR" dirty="0" smtClean="0"/>
              <a:t>الگوهای مشابه و جايگزين</a:t>
            </a:r>
          </a:p>
          <a:p>
            <a:pPr lvl="1"/>
            <a:r>
              <a:rPr lang="fa-IR" dirty="0" smtClean="0"/>
              <a:t>گسترش الگوهای کار</a:t>
            </a:r>
          </a:p>
          <a:p>
            <a:pPr lvl="1"/>
            <a:r>
              <a:rPr lang="fa-IR" dirty="0" smtClean="0"/>
              <a:t>پادالگوها</a:t>
            </a:r>
          </a:p>
          <a:p>
            <a:r>
              <a:rPr lang="fa-IR" dirty="0" smtClean="0"/>
              <a:t>ارتباط با متدولوژی‌های چابک</a:t>
            </a:r>
          </a:p>
          <a:p>
            <a:r>
              <a:rPr lang="fa-IR" dirty="0" smtClean="0"/>
              <a:t>ارتباط با متدولوژی‌های بر مبنای مدل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43</a:t>
            </a:fld>
            <a:endParaRPr lang="en-US"/>
          </a:p>
        </p:txBody>
      </p:sp>
      <p:pic>
        <p:nvPicPr>
          <p:cNvPr id="97282" name="Picture 2" descr="D:\Pics\Misc\CBR002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308" y="1270000"/>
            <a:ext cx="3170492" cy="474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300" dirty="0" smtClean="0"/>
              <a:t>Introducing a set of process patterns for real-time software</a:t>
            </a:r>
            <a:endParaRPr lang="en-US" sz="43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429000"/>
            <a:ext cx="6705600" cy="1676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Naeem Esfahani</a:t>
            </a:r>
            <a:endParaRPr lang="fa-IR" sz="2000" dirty="0"/>
          </a:p>
          <a:p>
            <a:pPr>
              <a:lnSpc>
                <a:spcPct val="80000"/>
              </a:lnSpc>
            </a:pPr>
            <a:endParaRPr lang="fa-IR" sz="700" dirty="0"/>
          </a:p>
          <a:p>
            <a:pPr>
              <a:lnSpc>
                <a:spcPct val="80000"/>
              </a:lnSpc>
            </a:pPr>
            <a:r>
              <a:rPr lang="en-US" sz="1600" dirty="0" smtClean="0"/>
              <a:t>Supervisor: Dr. Mirian</a:t>
            </a:r>
            <a:endParaRPr lang="fa-IR" sz="1600" dirty="0"/>
          </a:p>
          <a:p>
            <a:pPr>
              <a:lnSpc>
                <a:spcPct val="80000"/>
              </a:lnSpc>
            </a:pPr>
            <a:r>
              <a:rPr lang="en-US" sz="1600" dirty="0" smtClean="0"/>
              <a:t>Advisor: Dr. Ramsin</a:t>
            </a:r>
            <a:endParaRPr lang="fa-IR" sz="1600" dirty="0" smtClean="0"/>
          </a:p>
          <a:p>
            <a:pPr>
              <a:lnSpc>
                <a:spcPct val="80000"/>
              </a:lnSpc>
            </a:pPr>
            <a:r>
              <a:rPr lang="en-US" sz="1600" dirty="0" smtClean="0"/>
              <a:t>External Examiner: Dr. Khosravi</a:t>
            </a:r>
            <a:endParaRPr lang="fa-IR" sz="1600" dirty="0"/>
          </a:p>
          <a:p>
            <a:pPr>
              <a:lnSpc>
                <a:spcPct val="80000"/>
              </a:lnSpc>
            </a:pPr>
            <a:r>
              <a:rPr lang="en-US" sz="1600" dirty="0" smtClean="0"/>
              <a:t>Master of Science in Computer Engineering - Software</a:t>
            </a:r>
            <a:endParaRPr lang="fa-IR" sz="1600" dirty="0"/>
          </a:p>
          <a:p>
            <a:pPr>
              <a:lnSpc>
                <a:spcPct val="80000"/>
              </a:lnSpc>
            </a:pPr>
            <a:r>
              <a:rPr lang="en-US" sz="1600" b="1" dirty="0" smtClean="0"/>
              <a:t>Computer Engineering Department, Sharif University of Technology</a:t>
            </a:r>
            <a:endParaRPr lang="en-US" sz="1600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1A1412ED-003D-46D3-A2E0-977F42DB5905}" type="slidenum">
              <a:rPr lang="fa-IR"/>
              <a:pPr/>
              <a:t>45</a:t>
            </a:fld>
            <a:endParaRPr lang="en-US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با تشکر</a:t>
            </a:r>
            <a:endParaRPr lang="en-US" sz="4000"/>
          </a:p>
        </p:txBody>
      </p:sp>
      <p:pic>
        <p:nvPicPr>
          <p:cNvPr id="74756" name="Picture 4" descr="70565-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300" y="1260475"/>
            <a:ext cx="6350000" cy="4683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ضمايم ارائه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بخش پايانی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برنامه‌ريزي و مديريت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دانشکده‌ی مهندسی کامپيوتر - دانشگاه صنعتی شريف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47</a:t>
            </a:fld>
            <a:endParaRPr lang="en-US"/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3887" y="1752600"/>
          <a:ext cx="8263071" cy="3124200"/>
        </p:xfrm>
        <a:graphic>
          <a:graphicData uri="http://schemas.openxmlformats.org/presentationml/2006/ole">
            <p:oleObj spid="_x0000_s137218" name="Visio" r:id="rId3" imgW="5684520" imgH="214975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و تقويت زيرساخت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48</a:t>
            </a:fld>
            <a:endParaRPr lang="en-US"/>
          </a:p>
        </p:txBody>
      </p:sp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1447800" y="1600200"/>
          <a:ext cx="6003950" cy="3733800"/>
        </p:xfrm>
        <a:graphic>
          <a:graphicData uri="http://schemas.openxmlformats.org/presentationml/2006/ole">
            <p:oleObj spid="_x0000_s150529" name="Visio" r:id="rId3" imgW="3831031" imgH="237835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عمومي سازي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49</a:t>
            </a:fld>
            <a:endParaRPr lang="en-US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1624445" y="1447800"/>
          <a:ext cx="5766955" cy="4191000"/>
        </p:xfrm>
        <a:graphic>
          <a:graphicData uri="http://schemas.openxmlformats.org/presentationml/2006/ole">
            <p:oleObj spid="_x0000_s151553" name="Visio" r:id="rId3" imgW="3169920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2A31CD34-E8E6-4C29-AB74-468D3AB601F2}" type="slidenum">
              <a:rPr lang="fa-IR"/>
              <a:pPr/>
              <a:t>5</a:t>
            </a:fld>
            <a:endParaRPr lang="en-US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سطوح مختلف فرآيند</a:t>
            </a:r>
            <a:r>
              <a:rPr lang="en-US" sz="4000"/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1143000"/>
            <a:ext cx="5105400" cy="4983163"/>
          </a:xfrm>
        </p:spPr>
        <p:txBody>
          <a:bodyPr/>
          <a:lstStyle/>
          <a:p>
            <a:r>
              <a:rPr lang="fa-IR" dirty="0"/>
              <a:t>سطح نمونه</a:t>
            </a:r>
          </a:p>
          <a:p>
            <a:pPr lvl="1"/>
            <a:r>
              <a:rPr lang="fa-IR" dirty="0"/>
              <a:t>يک پروژه‌ی نمونه راهبری می‌شود</a:t>
            </a:r>
            <a:r>
              <a:rPr lang="en-US" dirty="0"/>
              <a:t> </a:t>
            </a:r>
            <a:endParaRPr lang="fa-IR" dirty="0"/>
          </a:p>
          <a:p>
            <a:pPr lvl="1"/>
            <a:r>
              <a:rPr lang="fa-IR" dirty="0"/>
              <a:t>يک مستند پروژه چگونه است</a:t>
            </a:r>
            <a:r>
              <a:rPr lang="en-US" dirty="0"/>
              <a:t> </a:t>
            </a:r>
            <a:endParaRPr lang="fa-IR" dirty="0"/>
          </a:p>
          <a:p>
            <a:r>
              <a:rPr lang="fa-IR" dirty="0"/>
              <a:t>سطح مدل</a:t>
            </a:r>
          </a:p>
          <a:p>
            <a:pPr lvl="1"/>
            <a:r>
              <a:rPr lang="fa-IR" dirty="0"/>
              <a:t>يک مدل فرآيند خاص بيان می‌شود</a:t>
            </a:r>
            <a:r>
              <a:rPr lang="en-US" dirty="0"/>
              <a:t> </a:t>
            </a:r>
            <a:endParaRPr lang="fa-IR" dirty="0"/>
          </a:p>
          <a:p>
            <a:pPr lvl="1"/>
            <a:r>
              <a:rPr lang="fa-IR" dirty="0"/>
              <a:t>ساختار کلی مستندات، راهنمايی‌ها</a:t>
            </a:r>
          </a:p>
          <a:p>
            <a:r>
              <a:rPr lang="fa-IR" dirty="0"/>
              <a:t>سطح متا مدل</a:t>
            </a:r>
          </a:p>
          <a:p>
            <a:pPr lvl="1"/>
            <a:r>
              <a:rPr lang="fa-IR" dirty="0"/>
              <a:t>چارچوبی برای توليد مدل فرآيند‌ها</a:t>
            </a:r>
          </a:p>
          <a:p>
            <a:pPr lvl="1"/>
            <a:r>
              <a:rPr lang="fa-IR" dirty="0"/>
              <a:t>تعريف مفاهيم پايه</a:t>
            </a:r>
            <a:r>
              <a:rPr lang="en-US" dirty="0"/>
              <a:t>‌</a:t>
            </a:r>
            <a:r>
              <a:rPr lang="fa-IR" dirty="0"/>
              <a:t>ای (واحد کاری)</a:t>
            </a:r>
            <a:endParaRPr lang="en-US" dirty="0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762000" y="1304925"/>
          <a:ext cx="2667000" cy="2578100"/>
        </p:xfrm>
        <a:graphic>
          <a:graphicData uri="http://schemas.openxmlformats.org/presentationml/2006/ole">
            <p:oleObj spid="_x0000_s66564" name="Visio" r:id="rId3" imgW="3364382" imgH="3235452" progId="Visio.Drawing.11">
              <p:embed/>
            </p:oleObj>
          </a:graphicData>
        </a:graphic>
      </p:graphicFrame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542925" y="3843338"/>
            <a:ext cx="2819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000">
                <a:latin typeface="Book Antiqua" pitchFamily="18" charset="0"/>
                <a:cs typeface="Arial" charset="0"/>
              </a:rPr>
              <a:t>[</a:t>
            </a:r>
            <a:r>
              <a:rPr lang="en-US" sz="1000">
                <a:latin typeface="Book Antiqua" pitchFamily="18" charset="0"/>
              </a:rPr>
              <a:t>Gnatz et al, 2001]</a:t>
            </a:r>
          </a:p>
        </p:txBody>
      </p:sp>
      <p:graphicFrame>
        <p:nvGraphicFramePr>
          <p:cNvPr id="66572" name="Object 12"/>
          <p:cNvGraphicFramePr>
            <a:graphicFrameLocks noChangeAspect="1"/>
          </p:cNvGraphicFramePr>
          <p:nvPr/>
        </p:nvGraphicFramePr>
        <p:xfrm>
          <a:off x="812800" y="4495800"/>
          <a:ext cx="2641600" cy="1498600"/>
        </p:xfrm>
        <a:graphic>
          <a:graphicData uri="http://schemas.openxmlformats.org/presentationml/2006/ole">
            <p:oleObj spid="_x0000_s66572" name="Visio" r:id="rId4" imgW="3404311" imgH="189951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آزمون در سطح کوچک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50</a:t>
            </a:fld>
            <a:endParaRPr lang="en-US"/>
          </a:p>
        </p:txBody>
      </p:sp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1066800" y="1447800"/>
          <a:ext cx="6781800" cy="4119944"/>
        </p:xfrm>
        <a:graphic>
          <a:graphicData uri="http://schemas.openxmlformats.org/presentationml/2006/ole">
            <p:oleObj spid="_x0000_s156673" name="Visio" r:id="rId3" imgW="3798418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آزمون در سطح بزرگ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51</a:t>
            </a:fld>
            <a:endParaRPr lang="en-US"/>
          </a:p>
        </p:txBody>
      </p:sp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390568" y="1905000"/>
          <a:ext cx="8524832" cy="3352800"/>
        </p:xfrm>
        <a:graphic>
          <a:graphicData uri="http://schemas.openxmlformats.org/presentationml/2006/ole">
            <p:oleObj spid="_x0000_s160769" name="Visio" r:id="rId3" imgW="5855818" imgH="23027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متدولوژی اختاپوس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52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" y="1447800"/>
          <a:ext cx="8077200" cy="4360530"/>
        </p:xfrm>
        <a:graphic>
          <a:graphicData uri="http://schemas.openxmlformats.org/drawingml/2006/table">
            <a:tbl>
              <a:tblPr rtl="1"/>
              <a:tblGrid>
                <a:gridCol w="1374914"/>
                <a:gridCol w="6702286"/>
              </a:tblGrid>
              <a:tr h="398130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20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8922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مشخص شدن نيازمندی‌ها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مساله، مهندسی نيازمندی نرم‌افزار و سيستم، اعتبارسنجی مصنوعات غير ملموس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22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معماری سيستم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589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تقسيم نيازمندی‌ها، تحليل دامنه و تشخيص اشيا، طراحی معماری و زيرسيستم‌ها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58922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تحليل سيستم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شيئ‌گرا، تحليل دامنه و تشخيص اشيا، طراحی معماری و زيرسيستم‌ها، مدل‌سازی هم‌روندی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22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طراحی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589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مدل‌سازی هم‌روندی، طراحی معماری و زيرسيستم‌ها، اعتبارسنجی مصنوعات غير ملموس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58922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پياده‌سازی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>
                          <a:latin typeface="Book Antiqua"/>
                          <a:ea typeface="Times New Roman"/>
                          <a:cs typeface="+mj-cs"/>
                        </a:rPr>
                        <a:t>توليد برنامه و کد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9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Book Antiqua"/>
                          <a:ea typeface="Times New Roman"/>
                          <a:cs typeface="+mj-cs"/>
                        </a:rPr>
                        <a:t>ايجاد و مستند‌سازی کد، توليد کد از مدل، استفاده از ابزار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44014" marR="44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متدولوژی کامت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53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98444" y="1249680"/>
          <a:ext cx="7543800" cy="4693920"/>
        </p:xfrm>
        <a:graphic>
          <a:graphicData uri="http://schemas.openxmlformats.org/drawingml/2006/table">
            <a:tbl>
              <a:tblPr rtl="1"/>
              <a:tblGrid>
                <a:gridCol w="1746554"/>
                <a:gridCol w="5797246"/>
              </a:tblGrid>
              <a:tr h="216137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نيازمندی‌ها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مهندسی نيازمندی نرم‌افزار و سيستم، نمونه‌سازی، اعتبارسنجی مصنوعات غير ملموس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ايستا، تحليل پويا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70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مساله، تحليل و طراحی شيئ‌گرا، تحليل دامنه و تشخيص اشيا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طراحی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تقسيم نيازمندی‌ها، طراحی معماری و زيرسيستم‌ها، مدل‌سازی و اعتبارسنجی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طراحی وظايف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35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مدل‌سازی هم‌روند، اعتبارسنجی مصنوعات غير ملموس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ساخت نرم‌افزار در غالب تکرارها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توليد برنامه و کد، مدل‌سازی و اعتبار سنجی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انتخاب نيازمندی برای تکرار، ايجاد و مستند‌سازی کد، نمونه‌سازی و انطباق بر سخت‌افزار، درک مدل، پالايش مدل‌ها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ادغام تکراری نرم‌افزار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ادغام، آزمون در سطح بزرگ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35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ادغام نرم‌افزار، آزمون ادغام، آزمون بازگشت، تشخيص خرابی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35320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آزمون سيستم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آزمون در سطح بزرگ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آزمون وظيفه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0745" marR="50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متدولوژي آر-تي-يو-ام-ال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54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11696" y="1428584"/>
          <a:ext cx="7543800" cy="4541520"/>
        </p:xfrm>
        <a:graphic>
          <a:graphicData uri="http://schemas.openxmlformats.org/drawingml/2006/table">
            <a:tbl>
              <a:tblPr rtl="1"/>
              <a:tblGrid>
                <a:gridCol w="2156543"/>
                <a:gridCol w="5387257"/>
              </a:tblGrid>
              <a:tr h="225996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8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8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رخدادهای خارجی و نمودار حوزه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دامنه‌ی مساله، تحليل دامنه و تشخيص اشيا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موارد کاربرد، تعيين رخدادهای خروجی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مهندسی نيازمندی‌ها سيستم و نرم‌افزار، اعتبارسنجی مصنوعات غير ملموس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تعريف ساختار و رفتار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شيئ‌گرا، تحليل دامنه و تشخيص اشيا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طراحی معماری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2829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تقسيم نيازمندی‌ها، طراحی معماری و زيرسيستم‌ها، مدل‌سازی هم‌روندی، اعتبارسنجی مصنوعات غير ملموس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 rowSpan="2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طراحی مکانيزم و جزئی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تحليل و طراحی شيئ‌گرا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کدنويسی (روپز)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توليد برنامه و کد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141493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آزمون اجزا (روپز)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آزمون در سطح کوچک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93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آزمون ادغام و اعتبار سنجی (روپز)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آزمون در سطح بزرگ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53060" marR="53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تطابق با متدولوژی روم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55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2057400"/>
          <a:ext cx="6362700" cy="2987040"/>
        </p:xfrm>
        <a:graphic>
          <a:graphicData uri="http://schemas.openxmlformats.org/drawingml/2006/table">
            <a:tbl>
              <a:tblPr rtl="1"/>
              <a:tblGrid>
                <a:gridCol w="1375757"/>
                <a:gridCol w="4986943"/>
              </a:tblGrid>
              <a:tr h="292100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800" b="1" dirty="0">
                          <a:latin typeface="Book Antiqua"/>
                          <a:ea typeface="Times New Roman"/>
                          <a:cs typeface="+mj-cs"/>
                        </a:rPr>
                        <a:t>فاز</a:t>
                      </a:r>
                      <a:endParaRPr lang="en-US" sz="2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800" b="1" dirty="0">
                          <a:latin typeface="Book Antiqua"/>
                          <a:ea typeface="Times New Roman"/>
                          <a:cs typeface="+mj-cs"/>
                        </a:rPr>
                        <a:t>الگوهای پوشش دهنده</a:t>
                      </a:r>
                      <a:endParaRPr lang="en-US" sz="2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تحليل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تعريف، تقسيم و اعتبار سنجي نيازمندي‌ها، مدل‌سازی و اعتبارسنجی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طراحی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 dirty="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سنجی، توليد برنامه و کد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اعتبارسنجی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اعتبارسنجی مصنوعات غير ملموس، آزمون در سطح بزرگ، آزمون در سطح کوچک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>
                          <a:latin typeface="Book Antiqua"/>
                          <a:ea typeface="Times New Roman"/>
                          <a:cs typeface="+mj-cs"/>
                        </a:rPr>
                        <a:t>تکامل و نگهداری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2400" dirty="0">
                          <a:latin typeface="Book Antiqua"/>
                          <a:ea typeface="Times New Roman"/>
                          <a:cs typeface="+mj-cs"/>
                        </a:rPr>
                        <a:t>تکامل و نگهداری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تناسب الگوهای فرآيند با نيازمندی‌ها (1)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169504"/>
          <a:ext cx="7010405" cy="4907280"/>
        </p:xfrm>
        <a:graphic>
          <a:graphicData uri="http://schemas.openxmlformats.org/drawingml/2006/table">
            <a:tbl>
              <a:tblPr rtl="1"/>
              <a:tblGrid>
                <a:gridCol w="1808922"/>
                <a:gridCol w="2169388"/>
                <a:gridCol w="275645"/>
                <a:gridCol w="275645"/>
                <a:gridCol w="275645"/>
                <a:gridCol w="275645"/>
                <a:gridCol w="275645"/>
                <a:gridCol w="275645"/>
                <a:gridCol w="275645"/>
                <a:gridCol w="275645"/>
                <a:gridCol w="275645"/>
                <a:gridCol w="275645"/>
                <a:gridCol w="275645"/>
              </a:tblGrid>
              <a:tr h="142357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الگو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زيرالگو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1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2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3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4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5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6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>
                          <a:latin typeface="Book Antiqua"/>
                          <a:ea typeface="Times New Roman"/>
                          <a:cs typeface="+mj-cs"/>
                        </a:rPr>
                        <a:t>7</a:t>
                      </a:r>
                      <a:endParaRPr lang="en-US" sz="16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8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9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10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800" b="1" dirty="0">
                          <a:latin typeface="Book Antiqua"/>
                          <a:ea typeface="Times New Roman"/>
                          <a:cs typeface="+mj-cs"/>
                        </a:rPr>
                        <a:t>11</a:t>
                      </a:r>
                      <a:endParaRPr lang="en-US" sz="16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3384">
                <a:tc rowSpan="5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تعريف و تقويت زيرساخت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انتخاب ابزار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انتخاب چارچوب و زيرساخت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تعريف و انتخاب رويه‌ها و رسومات متدولوژي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تعريف و سازمان‌دهي تيم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تقويت زيرساخت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rowSpan="5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مدل‌سازی و اعتبار سنجی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مدل‌سازي هم‌روندي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طراحي معماري و زيرسيستم‌ها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اعتبار سنجي مصنوعات غير ملموس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تحليل دامنه و تشخيص اشيا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تحليل و طراحي شيئ‌گرا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rowSpan="7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Book Antiqua"/>
                          <a:ea typeface="Times New Roman"/>
                          <a:cs typeface="+mj-cs"/>
                        </a:rPr>
                        <a:t>توليد برنامه و کد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نمونه‌سازي و انطباق بر سخت‌افزار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درک مدل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انتخاب نيازمندي براي تکرار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ايجاد و مستندسازي کد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پالايش مدل‌ها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استفاده از ابزار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600">
                          <a:latin typeface="Book Antiqua"/>
                          <a:ea typeface="Times New Roman"/>
                          <a:cs typeface="+mj-cs"/>
                        </a:rPr>
                        <a:t>توليد کد از مدل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6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تناسب الگوهای فرآيند با نيازمندی‌ها (2)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3002" y="1219200"/>
          <a:ext cx="6781798" cy="4724400"/>
        </p:xfrm>
        <a:graphic>
          <a:graphicData uri="http://schemas.openxmlformats.org/drawingml/2006/table">
            <a:tbl>
              <a:tblPr rtl="1"/>
              <a:tblGrid>
                <a:gridCol w="1384852"/>
                <a:gridCol w="2463730"/>
                <a:gridCol w="266656"/>
                <a:gridCol w="266656"/>
                <a:gridCol w="266656"/>
                <a:gridCol w="266656"/>
                <a:gridCol w="266656"/>
                <a:gridCol w="266656"/>
                <a:gridCol w="266656"/>
                <a:gridCol w="266656"/>
                <a:gridCol w="266656"/>
                <a:gridCol w="266656"/>
                <a:gridCol w="266656"/>
              </a:tblGrid>
              <a:tr h="142357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الگو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زيرالگو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1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Book Antiqua"/>
                          <a:ea typeface="Times New Roman"/>
                          <a:cs typeface="+mj-cs"/>
                        </a:rPr>
                        <a:t>2</a:t>
                      </a:r>
                      <a:endParaRPr lang="en-US" sz="14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3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4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Book Antiqua"/>
                          <a:ea typeface="Times New Roman"/>
                          <a:cs typeface="+mj-cs"/>
                        </a:rPr>
                        <a:t>5</a:t>
                      </a:r>
                      <a:endParaRPr lang="en-US" sz="14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Book Antiqua"/>
                          <a:ea typeface="Times New Roman"/>
                          <a:cs typeface="+mj-cs"/>
                        </a:rPr>
                        <a:t>6</a:t>
                      </a:r>
                      <a:endParaRPr lang="en-US" sz="14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>
                          <a:latin typeface="Book Antiqua"/>
                          <a:ea typeface="Times New Roman"/>
                          <a:cs typeface="+mj-cs"/>
                        </a:rPr>
                        <a:t>7</a:t>
                      </a:r>
                      <a:endParaRPr lang="en-US" sz="14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8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9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10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1600" b="1" dirty="0">
                          <a:latin typeface="Book Antiqua"/>
                          <a:ea typeface="Times New Roman"/>
                          <a:cs typeface="+mj-cs"/>
                        </a:rPr>
                        <a:t>11</a:t>
                      </a:r>
                      <a:endParaRPr lang="en-US" sz="14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3384">
                <a:tc rowSpan="5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latin typeface="Book Antiqua"/>
                          <a:ea typeface="Times New Roman"/>
                          <a:cs typeface="+mj-cs"/>
                        </a:rPr>
                        <a:t>عمومی سازی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مستندسازي به عنوان الگو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آماده‌سازي براي زيرساخت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شناسايي مصنوعات قابل استفاده‌ي مجدد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عمومي سازي مصنوع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استفاده از الگو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rowSpan="6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در سطح کوچک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ايجاد / پالايش آزمون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اجراي آزمون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استفاده از ابزار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ايجاد طرح آزمون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ثبت نقص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مستندسازي و تحليل نتايج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rowSpan="10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در سطح بزرگ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استفاده از ابزار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ايجاد طرح آزمون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ثبت نقص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مستندسازي و تحليل نتايج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رفع نقص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پذيرفتن کاربر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وظيفه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ادغام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تشخيص خرابي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400">
                          <a:latin typeface="Book Antiqua"/>
                          <a:ea typeface="Times New Roman"/>
                          <a:cs typeface="+mj-cs"/>
                        </a:rPr>
                        <a:t>آزمون بازگشت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4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4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تناسب الگوهای فرآيند با نيازمندی‌ها (3)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2BF0EB41-5842-482A-9535-36130AB01877}" type="slidenum">
              <a:rPr lang="fa-IR" smtClean="0"/>
              <a:pPr/>
              <a:t>58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47805" y="1127760"/>
          <a:ext cx="6324595" cy="4968240"/>
        </p:xfrm>
        <a:graphic>
          <a:graphicData uri="http://schemas.openxmlformats.org/drawingml/2006/table">
            <a:tbl>
              <a:tblPr rtl="1"/>
              <a:tblGrid>
                <a:gridCol w="1072433"/>
                <a:gridCol w="2516693"/>
                <a:gridCol w="248679"/>
                <a:gridCol w="248679"/>
                <a:gridCol w="248679"/>
                <a:gridCol w="248679"/>
                <a:gridCol w="248679"/>
                <a:gridCol w="248679"/>
                <a:gridCol w="248679"/>
                <a:gridCol w="248679"/>
                <a:gridCol w="248679"/>
                <a:gridCol w="248679"/>
                <a:gridCol w="248679"/>
              </a:tblGrid>
              <a:tr h="142357"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الگو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زيرالگو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1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>
                          <a:latin typeface="Book Antiqua"/>
                          <a:ea typeface="Times New Roman"/>
                          <a:cs typeface="+mj-cs"/>
                        </a:rPr>
                        <a:t>2</a:t>
                      </a:r>
                      <a:endParaRPr lang="en-US" sz="18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3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4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>
                          <a:latin typeface="Book Antiqua"/>
                          <a:ea typeface="Times New Roman"/>
                          <a:cs typeface="+mj-cs"/>
                        </a:rPr>
                        <a:t>5</a:t>
                      </a:r>
                      <a:endParaRPr lang="en-US" sz="18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>
                          <a:latin typeface="Book Antiqua"/>
                          <a:ea typeface="Times New Roman"/>
                          <a:cs typeface="+mj-cs"/>
                        </a:rPr>
                        <a:t>6</a:t>
                      </a:r>
                      <a:endParaRPr lang="en-US" sz="18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>
                          <a:latin typeface="Book Antiqua"/>
                          <a:ea typeface="Times New Roman"/>
                          <a:cs typeface="+mj-cs"/>
                        </a:rPr>
                        <a:t>7</a:t>
                      </a:r>
                      <a:endParaRPr lang="en-US" sz="1800" b="1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8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9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10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Book Antiqua"/>
                          <a:ea typeface="Times New Roman"/>
                          <a:cs typeface="+mj-cs"/>
                        </a:rPr>
                        <a:t>11</a:t>
                      </a:r>
                      <a:endParaRPr lang="en-US" sz="1800" b="1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3384">
                <a:tc rowSpan="8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latin typeface="Book Antiqua"/>
                          <a:ea typeface="Times New Roman"/>
                          <a:cs typeface="+mj-cs"/>
                        </a:rPr>
                        <a:t>ادغام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بررسي سازگاري واسط‌ها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ادغام قسمت‌هاي مرتبط و زيرسيستم‌ها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ادغام لفاف سخت‌افزار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ايجاد بسته‌هاي نرم‌افزار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انطباق نرم‌افزار به سخت‌افزار فيزيکي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ادغام ماژول‌هاي سخت‌افزاري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بررسي سازگاري سخت‌افزار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تعيين اعتبار مشخصات سخت افزار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4">
                <a:tc rowSpan="6"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انتشار و استقرار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انتقال دانش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استقرار سيستم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824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سرهم کردن اجزاي سخت‌افزاري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تربيت کاربران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آماده‌سازي مستندات کاربر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تغيير ظاهر واسط کاربر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53384"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چتری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1">
                        <a:spcAft>
                          <a:spcPts val="0"/>
                        </a:spcAft>
                      </a:pPr>
                      <a:r>
                        <a:rPr lang="fa-IR" sz="1800">
                          <a:latin typeface="Book Antiqua"/>
                          <a:ea typeface="Times New Roman"/>
                          <a:cs typeface="+mj-cs"/>
                        </a:rPr>
                        <a:t>فعاليت‌های چتری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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 rtl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Book Antiqua"/>
                          <a:ea typeface="Times New Roman"/>
                          <a:cs typeface="+mj-cs"/>
                          <a:sym typeface="Wingdings 2"/>
                        </a:rPr>
                        <a:t></a:t>
                      </a:r>
                      <a:endParaRPr lang="en-US" sz="1800" dirty="0">
                        <a:latin typeface="Book Antiqua"/>
                        <a:ea typeface="Times New Roman"/>
                        <a:cs typeface="+mj-cs"/>
                      </a:endParaRPr>
                    </a:p>
                  </a:txBody>
                  <a:tcPr marL="17450" marR="17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811E25D6-C4DB-4375-9653-8A1FD2A04158}" type="slidenum">
              <a:rPr lang="fa-IR"/>
              <a:pPr/>
              <a:t>6</a:t>
            </a:fld>
            <a:endParaRPr lang="en-US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ضرورت سطح متا مدل</a:t>
            </a:r>
            <a:endParaRPr lang="en-US" sz="400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معرفی مفاهيم پايه</a:t>
            </a:r>
            <a:r>
              <a:rPr lang="en-US" dirty="0"/>
              <a:t>‌</a:t>
            </a:r>
            <a:r>
              <a:rPr lang="fa-IR" dirty="0"/>
              <a:t>ای فرآيند</a:t>
            </a:r>
          </a:p>
          <a:p>
            <a:pPr lvl="1"/>
            <a:r>
              <a:rPr lang="fa-IR" dirty="0"/>
              <a:t>واحدهاي کاری، محصول</a:t>
            </a:r>
            <a:r>
              <a:rPr lang="en-US" dirty="0"/>
              <a:t>‌</a:t>
            </a:r>
            <a:r>
              <a:rPr lang="fa-IR" dirty="0"/>
              <a:t>های کاری، نقش</a:t>
            </a:r>
            <a:r>
              <a:rPr lang="en-US" dirty="0"/>
              <a:t>‌</a:t>
            </a:r>
            <a:r>
              <a:rPr lang="fa-IR" dirty="0"/>
              <a:t>ها و ...</a:t>
            </a:r>
          </a:p>
          <a:p>
            <a:pPr lvl="1"/>
            <a:r>
              <a:rPr lang="fa-IR" dirty="0"/>
              <a:t>نماد گذاری</a:t>
            </a:r>
            <a:r>
              <a:rPr lang="en-US" dirty="0"/>
              <a:t>‌</a:t>
            </a:r>
            <a:r>
              <a:rPr lang="fa-IR" dirty="0"/>
              <a:t>های</a:t>
            </a:r>
            <a:r>
              <a:rPr lang="ar-SA" dirty="0"/>
              <a:t> </a:t>
            </a:r>
            <a:r>
              <a:rPr lang="fa-IR" dirty="0"/>
              <a:t>ممکن</a:t>
            </a:r>
            <a:r>
              <a:rPr lang="ar-SA" dirty="0"/>
              <a:t>، </a:t>
            </a:r>
            <a:r>
              <a:rPr lang="fa-IR" dirty="0"/>
              <a:t>استانداردهای خاص و ...</a:t>
            </a:r>
          </a:p>
          <a:p>
            <a:pPr lvl="1"/>
            <a:r>
              <a:rPr lang="fa-IR" dirty="0"/>
              <a:t>الگوهای فرآيند، راهنمايی</a:t>
            </a:r>
            <a:r>
              <a:rPr lang="en-US" dirty="0"/>
              <a:t>‌</a:t>
            </a:r>
            <a:r>
              <a:rPr lang="fa-IR" dirty="0"/>
              <a:t>ها و ...</a:t>
            </a:r>
          </a:p>
          <a:p>
            <a:r>
              <a:rPr lang="fa-IR" dirty="0"/>
              <a:t>زبانی مشترک ميان برنامه‌نويس و گروه </a:t>
            </a:r>
            <a:r>
              <a:rPr lang="fa-IR" dirty="0" smtClean="0"/>
              <a:t>متدولوژی</a:t>
            </a:r>
            <a:r>
              <a:rPr lang="en-US" dirty="0" smtClean="0"/>
              <a:t> </a:t>
            </a:r>
            <a:endParaRPr lang="fa-IR" dirty="0"/>
          </a:p>
          <a:p>
            <a:r>
              <a:rPr lang="fa-IR" dirty="0"/>
              <a:t>استاندارد بودن زبان بيان تجربيات در سازمان</a:t>
            </a:r>
            <a:endParaRPr lang="en-US" dirty="0"/>
          </a:p>
          <a:p>
            <a:r>
              <a:rPr lang="fa-IR" dirty="0"/>
              <a:t>ساده</a:t>
            </a:r>
            <a:r>
              <a:rPr lang="en-US" dirty="0"/>
              <a:t>‌</a:t>
            </a:r>
            <a:r>
              <a:rPr lang="fa-IR" dirty="0"/>
              <a:t>تر شدن نگهداری و نمو </a:t>
            </a:r>
            <a:r>
              <a:rPr lang="fa-IR" dirty="0" smtClean="0"/>
              <a:t>فرآيند (آر‌-ام-سی)</a:t>
            </a:r>
            <a:endParaRPr lang="fa-IR" dirty="0"/>
          </a:p>
          <a:p>
            <a:r>
              <a:rPr lang="fa-IR" dirty="0"/>
              <a:t>امکان استفاده‌ی مجدد از مفاهيم سطح </a:t>
            </a:r>
            <a:r>
              <a:rPr lang="fa-IR" dirty="0" smtClean="0"/>
              <a:t>فرآيند</a:t>
            </a:r>
            <a:endParaRPr lang="fa-IR" dirty="0"/>
          </a:p>
          <a:p>
            <a:r>
              <a:rPr lang="fa-IR" dirty="0" smtClean="0"/>
              <a:t>مهندسی متدولوژی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2480FB7F-086A-403F-8662-320522816D53}" type="slidenum">
              <a:rPr lang="fa-IR"/>
              <a:pPr/>
              <a:t>7</a:t>
            </a:fld>
            <a:endParaRPr lang="en-US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/>
              <a:t>الگوهای فرآيند</a:t>
            </a:r>
            <a:endParaRPr lang="en-US" sz="320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/>
              <a:t>الگو</a:t>
            </a:r>
          </a:p>
          <a:p>
            <a:pPr lvl="1"/>
            <a:r>
              <a:rPr lang="fa-IR" dirty="0"/>
              <a:t>راه‌حل تکرار شونده برای مشکل تکرار شونده</a:t>
            </a:r>
          </a:p>
          <a:p>
            <a:pPr lvl="1"/>
            <a:r>
              <a:rPr lang="fa-IR" dirty="0" smtClean="0"/>
              <a:t>لايه‌ی ميانی برای </a:t>
            </a:r>
            <a:r>
              <a:rPr lang="fa-IR" dirty="0"/>
              <a:t>دسترسی به </a:t>
            </a:r>
            <a:r>
              <a:rPr lang="fa-IR" dirty="0" smtClean="0"/>
              <a:t>داده</a:t>
            </a:r>
          </a:p>
          <a:p>
            <a:endParaRPr lang="en-US" dirty="0" smtClean="0"/>
          </a:p>
          <a:p>
            <a:r>
              <a:rPr lang="fa-IR" dirty="0" smtClean="0"/>
              <a:t>الگوهای فرآيند</a:t>
            </a:r>
          </a:p>
          <a:p>
            <a:pPr lvl="1"/>
            <a:r>
              <a:rPr lang="fa-IR" dirty="0" smtClean="0"/>
              <a:t>در </a:t>
            </a:r>
            <a:r>
              <a:rPr lang="fa-IR" dirty="0"/>
              <a:t>سطح متا مدل قرار می</a:t>
            </a:r>
            <a:r>
              <a:rPr lang="en-US" dirty="0"/>
              <a:t>‌</a:t>
            </a:r>
            <a:r>
              <a:rPr lang="fa-IR" dirty="0"/>
              <a:t>گيرند</a:t>
            </a:r>
          </a:p>
          <a:p>
            <a:pPr lvl="1"/>
            <a:r>
              <a:rPr lang="fa-IR" dirty="0" smtClean="0"/>
              <a:t>استفاده از آن‌ها به عنوان تکه‌متد</a:t>
            </a:r>
            <a:endParaRPr lang="en-US" dirty="0"/>
          </a:p>
          <a:p>
            <a:r>
              <a:rPr lang="fa-IR" dirty="0" smtClean="0"/>
              <a:t>اولين بار توسط کاپلين ارائه شدند</a:t>
            </a:r>
          </a:p>
          <a:p>
            <a:pPr lvl="1"/>
            <a:r>
              <a:rPr lang="fa-IR" dirty="0" smtClean="0"/>
              <a:t>الگوهای فعاليت درون يک سازمان و در نتيجه درون پروژه‌های آن</a:t>
            </a:r>
            <a:endParaRPr lang="en-US" dirty="0" smtClean="0"/>
          </a:p>
          <a:p>
            <a:r>
              <a:rPr lang="fa-IR" dirty="0" smtClean="0"/>
              <a:t>توضيح </a:t>
            </a:r>
            <a:r>
              <a:rPr lang="fa-IR" dirty="0"/>
              <a:t>دانش موجود در فرآيند به صورت ساختارمند</a:t>
            </a:r>
          </a:p>
          <a:p>
            <a:pPr lvl="1"/>
            <a:r>
              <a:rPr lang="fa-IR" dirty="0"/>
              <a:t>مشکل موجود، </a:t>
            </a:r>
            <a:r>
              <a:rPr lang="fa-IR" dirty="0" smtClean="0"/>
              <a:t>زمينه‌ی </a:t>
            </a:r>
            <a:r>
              <a:rPr lang="fa-IR" dirty="0"/>
              <a:t>مساله، راه حل ارائه شده، </a:t>
            </a:r>
            <a:r>
              <a:rPr lang="fa-IR" dirty="0" smtClean="0"/>
              <a:t>ورودی و خروجی، الگوهای مشابه</a:t>
            </a:r>
            <a:endParaRPr lang="en-US" dirty="0" smtClean="0"/>
          </a:p>
        </p:txBody>
      </p:sp>
      <p:pic>
        <p:nvPicPr>
          <p:cNvPr id="95233" name="Picture 1" descr="D:\Pics\Misc\RF4847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3716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5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‌</a:t>
            </a:r>
            <a:fld id="{A290E843-4611-4AF1-9E51-03D7CF6F3329}" type="slidenum">
              <a:rPr lang="fa-IR"/>
              <a:pPr/>
              <a:t>8</a:t>
            </a:fld>
            <a:endParaRPr lang="en-US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/>
              <a:t>الگوهای فرآيند شيئ</a:t>
            </a:r>
            <a:r>
              <a:rPr lang="ar-SA" dirty="0"/>
              <a:t>‌</a:t>
            </a:r>
            <a:r>
              <a:rPr lang="ar-SA" sz="4000" dirty="0"/>
              <a:t>گرا و فرآيند</a:t>
            </a:r>
            <a:r>
              <a:rPr lang="fa-IR" sz="4000" dirty="0" smtClean="0"/>
              <a:t>ِ او-او-اس-پی</a:t>
            </a:r>
            <a:endParaRPr lang="en-US" sz="3200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معرفی توسط امبلر در قالب دو کتاب</a:t>
            </a:r>
          </a:p>
          <a:p>
            <a:pPr lvl="1"/>
            <a:r>
              <a:rPr lang="fa-IR" dirty="0"/>
              <a:t>روش</a:t>
            </a:r>
            <a:r>
              <a:rPr lang="en-US" dirty="0"/>
              <a:t>‌</a:t>
            </a:r>
            <a:r>
              <a:rPr lang="fa-IR" dirty="0"/>
              <a:t>ها</a:t>
            </a:r>
            <a:r>
              <a:rPr lang="ar-SA" dirty="0"/>
              <a:t> يا فعاليت‌هايی که کارايی آن‌ها در توليد نرم‌افزار اثبات شده</a:t>
            </a:r>
            <a:endParaRPr lang="fa-IR" dirty="0"/>
          </a:p>
          <a:p>
            <a:endParaRPr lang="fa-IR" sz="1600" dirty="0" smtClean="0"/>
          </a:p>
          <a:p>
            <a:r>
              <a:rPr lang="fa-IR" dirty="0" smtClean="0"/>
              <a:t>معرفی </a:t>
            </a:r>
            <a:r>
              <a:rPr lang="fa-IR" dirty="0"/>
              <a:t>اين الگوها در سطوح مختلف</a:t>
            </a:r>
          </a:p>
          <a:p>
            <a:pPr lvl="1"/>
            <a:r>
              <a:rPr lang="fa-IR" dirty="0"/>
              <a:t>الگوی فرآيند </a:t>
            </a:r>
            <a:r>
              <a:rPr lang="fa-IR" b="1" dirty="0" smtClean="0"/>
              <a:t>کار</a:t>
            </a:r>
            <a:endParaRPr lang="fa-IR" dirty="0" smtClean="0"/>
          </a:p>
          <a:p>
            <a:pPr lvl="1"/>
            <a:r>
              <a:rPr lang="fa-IR" dirty="0" smtClean="0"/>
              <a:t>الگوی </a:t>
            </a:r>
            <a:r>
              <a:rPr lang="fa-IR" dirty="0"/>
              <a:t>فرآيند </a:t>
            </a:r>
            <a:r>
              <a:rPr lang="fa-IR" b="1" dirty="0" smtClean="0"/>
              <a:t>مرحله</a:t>
            </a:r>
            <a:endParaRPr lang="fa-IR" dirty="0" smtClean="0"/>
          </a:p>
          <a:p>
            <a:pPr lvl="1"/>
            <a:r>
              <a:rPr lang="fa-IR" dirty="0" smtClean="0"/>
              <a:t>الگوی </a:t>
            </a:r>
            <a:r>
              <a:rPr lang="fa-IR" dirty="0"/>
              <a:t>فرآيند </a:t>
            </a:r>
            <a:r>
              <a:rPr lang="fa-IR" b="1" dirty="0"/>
              <a:t>فاز</a:t>
            </a:r>
          </a:p>
          <a:p>
            <a:endParaRPr lang="fa-IR" sz="1400" dirty="0" smtClean="0"/>
          </a:p>
          <a:p>
            <a:r>
              <a:rPr lang="fa-IR" dirty="0" smtClean="0"/>
              <a:t>امکان </a:t>
            </a:r>
            <a:r>
              <a:rPr lang="fa-IR" dirty="0"/>
              <a:t>ساختن الگوهای سطوح بالا با الگوهای سطح پايين</a:t>
            </a:r>
            <a:r>
              <a:rPr lang="en-US" dirty="0"/>
              <a:t>‌</a:t>
            </a:r>
            <a:r>
              <a:rPr lang="fa-IR" dirty="0"/>
              <a:t>تر</a:t>
            </a:r>
          </a:p>
          <a:p>
            <a:r>
              <a:rPr lang="fa-IR" dirty="0" smtClean="0"/>
              <a:t>معرفی </a:t>
            </a:r>
            <a:r>
              <a:rPr lang="fa-IR" dirty="0"/>
              <a:t>يک فرآيند نمونه که الگوها در دل آن قرار می</a:t>
            </a:r>
            <a:r>
              <a:rPr lang="en-US" dirty="0"/>
              <a:t>‌</a:t>
            </a:r>
            <a:r>
              <a:rPr lang="fa-IR" dirty="0" smtClean="0"/>
              <a:t>گيرند</a:t>
            </a:r>
            <a:endParaRPr lang="fa-IR" dirty="0"/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438400"/>
            <a:ext cx="1524000" cy="210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/>
          <a:srcRect r="9091"/>
          <a:stretch>
            <a:fillRect/>
          </a:stretch>
        </p:blipFill>
        <p:spPr bwMode="auto">
          <a:xfrm>
            <a:off x="990600" y="2438400"/>
            <a:ext cx="1524000" cy="21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قالب بيان الگوها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800600" y="1143000"/>
            <a:ext cx="3886200" cy="4983163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در سه سطح</a:t>
            </a:r>
          </a:p>
          <a:p>
            <a:pPr lvl="1"/>
            <a:r>
              <a:rPr lang="fa-IR" dirty="0" smtClean="0"/>
              <a:t>مطابق با الگوهای فرآيند امبلر</a:t>
            </a:r>
          </a:p>
          <a:p>
            <a:endParaRPr lang="fa-IR" sz="1500" dirty="0" smtClean="0"/>
          </a:p>
          <a:p>
            <a:r>
              <a:rPr lang="fa-IR" dirty="0" smtClean="0"/>
              <a:t>اجزای هر الگو</a:t>
            </a:r>
          </a:p>
          <a:p>
            <a:pPr lvl="1"/>
            <a:r>
              <a:rPr lang="fa-IR" dirty="0" smtClean="0"/>
              <a:t>مشکل</a:t>
            </a:r>
          </a:p>
          <a:p>
            <a:pPr lvl="1"/>
            <a:r>
              <a:rPr lang="fa-IR" dirty="0" smtClean="0"/>
              <a:t>زمينه</a:t>
            </a:r>
          </a:p>
          <a:p>
            <a:pPr lvl="1"/>
            <a:r>
              <a:rPr lang="fa-IR" dirty="0" smtClean="0"/>
              <a:t>راه حل</a:t>
            </a:r>
          </a:p>
          <a:p>
            <a:endParaRPr lang="fa-IR" sz="1400" dirty="0" smtClean="0"/>
          </a:p>
          <a:p>
            <a:r>
              <a:rPr lang="fa-IR" dirty="0" smtClean="0"/>
              <a:t>راه حل يک سه‌تايی است</a:t>
            </a:r>
          </a:p>
          <a:p>
            <a:pPr lvl="1"/>
            <a:r>
              <a:rPr lang="fa-IR" dirty="0" smtClean="0"/>
              <a:t>ورودی</a:t>
            </a:r>
          </a:p>
          <a:p>
            <a:pPr lvl="1"/>
            <a:r>
              <a:rPr lang="fa-IR" dirty="0" smtClean="0"/>
              <a:t>عمليات</a:t>
            </a:r>
          </a:p>
          <a:p>
            <a:pPr lvl="1"/>
            <a:r>
              <a:rPr lang="fa-IR" dirty="0" smtClean="0"/>
              <a:t>خروجی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۱۲خرداد ۱۳۸۷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دانشکده‌ی مهندسی کامپيوتر - دانشگاه صنعتی شريف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‌</a:t>
            </a:r>
            <a:fld id="{1EFD8B93-3192-4E34-BC5A-A852204EF211}" type="slidenum">
              <a:rPr lang="fa-IR" smtClean="0"/>
              <a:pPr/>
              <a:t>9</a:t>
            </a:fld>
            <a:endParaRPr lang="en-US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685800" y="1600200"/>
          <a:ext cx="4013899" cy="4038600"/>
        </p:xfrm>
        <a:graphic>
          <a:graphicData uri="http://schemas.openxmlformats.org/presentationml/2006/ole">
            <p:oleObj spid="_x0000_s93187" name="Visio" r:id="rId3" imgW="6514795" imgH="656143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eem Thesis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Book Antiqua"/>
        <a:ea typeface=""/>
        <a:cs typeface="Nazanin"/>
      </a:majorFont>
      <a:minorFont>
        <a:latin typeface="Book Antiqua"/>
        <a:ea typeface=""/>
        <a:cs typeface="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019</Template>
  <TotalTime>3239</TotalTime>
  <Words>3859</Words>
  <Application>Microsoft Office PowerPoint</Application>
  <PresentationFormat>On-screen Show (4:3)</PresentationFormat>
  <Paragraphs>1480</Paragraphs>
  <Slides>58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0" baseType="lpstr">
      <vt:lpstr>Naeem Thesis</vt:lpstr>
      <vt:lpstr>Visio</vt:lpstr>
      <vt:lpstr>معرفی مجموعه‌ای از الگوهای فرآيند مخصوص نرم‌افزارهای بی‌درنگ </vt:lpstr>
      <vt:lpstr>انگيزه</vt:lpstr>
      <vt:lpstr>چشم انداز</vt:lpstr>
      <vt:lpstr>متافرآيند و الگوهای فرآيند</vt:lpstr>
      <vt:lpstr>سطوح مختلف فرآيند </vt:lpstr>
      <vt:lpstr>ضرورت سطح متا مدل</vt:lpstr>
      <vt:lpstr>الگوهای فرآيند</vt:lpstr>
      <vt:lpstr>الگوهای فرآيند شيئ‌گرا و فرآيندِ او-او-اس-پی</vt:lpstr>
      <vt:lpstr>قالب بيان الگوها</vt:lpstr>
      <vt:lpstr>فرآيندهای توليد نرم‌افزار بی‌درنگ</vt:lpstr>
      <vt:lpstr>حوزه‌ی بی‌درنگِ جاسازی شده</vt:lpstr>
      <vt:lpstr>تاريخچه‌ی متدولوژی‌های توليد نرم‌افزار بی‌درنگ</vt:lpstr>
      <vt:lpstr>الگوهای فرآيند در حوزه‌ی بی‌درنگ جاسازی شده</vt:lpstr>
      <vt:lpstr>الگوهای فرآيند توليد نرم‌افزار بی‌درنگ</vt:lpstr>
      <vt:lpstr>چگونگی بيان الگوها</vt:lpstr>
      <vt:lpstr>فرآيند عمومی توليد نرم‌افزارهای بی‌درنگ</vt:lpstr>
      <vt:lpstr>تعريف، تقسيم و اعتبار سنجي نيازمندي‌ها (1)</vt:lpstr>
      <vt:lpstr>تعريف، تقسيم و اعتبار سنجي نيازمندي‌ها (2)</vt:lpstr>
      <vt:lpstr>اعتبارسنجي مصنوعات غير ملموس</vt:lpstr>
      <vt:lpstr>تقسيم نيازمندی‌ها</vt:lpstr>
      <vt:lpstr>مدل‌سازي و اعتبار سنجي</vt:lpstr>
      <vt:lpstr>طراحي معماري و زيرسيستم‌ها</vt:lpstr>
      <vt:lpstr>مدل‌سازي هم‌روندي</vt:lpstr>
      <vt:lpstr>مدل‌سازي ايستاي وظايف</vt:lpstr>
      <vt:lpstr>توليد برنامه و کد</vt:lpstr>
      <vt:lpstr>ادغام</vt:lpstr>
      <vt:lpstr>انتشار و استقرار</vt:lpstr>
      <vt:lpstr>ارزيابی</vt:lpstr>
      <vt:lpstr>چگونگی ارزيابی الگوها</vt:lpstr>
      <vt:lpstr>تطابق با متدولوژی دس</vt:lpstr>
      <vt:lpstr>تطابق با متدولوژی استارس</vt:lpstr>
      <vt:lpstr>جنبه‌های مدل‌سازی بی‌درنگ (1)</vt:lpstr>
      <vt:lpstr>جنبه‌های مدل‌سازی بی‌درنگ (2)</vt:lpstr>
      <vt:lpstr>نقطه نظرهای طراحی (1)</vt:lpstr>
      <vt:lpstr>نقطه نظرهای طراحی (2)</vt:lpstr>
      <vt:lpstr>خصوصيات کيفی</vt:lpstr>
      <vt:lpstr>مطالعه‌ی موردی - مهندسی متدولوژی با روش برهم‌نهی</vt:lpstr>
      <vt:lpstr>نيازمندی‌های متدولوژی بی‌درنگ</vt:lpstr>
      <vt:lpstr>تناسب الگوهای فرآيند با نيازمندی‌ها</vt:lpstr>
      <vt:lpstr>نتيجه‌گيری و کارهای آينده</vt:lpstr>
      <vt:lpstr>دست‌آوردها</vt:lpstr>
      <vt:lpstr>مقاله</vt:lpstr>
      <vt:lpstr>کارهای آينده</vt:lpstr>
      <vt:lpstr>Introducing a set of process patterns for real-time software</vt:lpstr>
      <vt:lpstr>با تشکر</vt:lpstr>
      <vt:lpstr>ضمايم ارائه</vt:lpstr>
      <vt:lpstr>برنامه‌ريزي و مديريت</vt:lpstr>
      <vt:lpstr>تعريف و تقويت زيرساخت</vt:lpstr>
      <vt:lpstr>عمومي سازي</vt:lpstr>
      <vt:lpstr>آزمون در سطح کوچک</vt:lpstr>
      <vt:lpstr>آزمون در سطح بزرگ</vt:lpstr>
      <vt:lpstr>تطابق با متدولوژی اختاپوس</vt:lpstr>
      <vt:lpstr>تطابق با متدولوژی کامت</vt:lpstr>
      <vt:lpstr>تطابق با متدولوژي آر-تي-يو-ام-ال</vt:lpstr>
      <vt:lpstr>تطابق با متدولوژی روم</vt:lpstr>
      <vt:lpstr>تناسب الگوهای فرآيند با نيازمندی‌ها (1)</vt:lpstr>
      <vt:lpstr>تناسب الگوهای فرآيند با نيازمندی‌ها (2)</vt:lpstr>
      <vt:lpstr>تناسب الگوهای فرآيند با نيازمندی‌ها (3)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a set of process patterns for real-time software</dc:title>
  <dc:creator>Naeem</dc:creator>
  <cp:lastModifiedBy>Naeem</cp:lastModifiedBy>
  <cp:revision>459</cp:revision>
  <dcterms:created xsi:type="dcterms:W3CDTF">2006-11-04T15:10:56Z</dcterms:created>
  <dcterms:modified xsi:type="dcterms:W3CDTF">2008-06-01T04:02:32Z</dcterms:modified>
</cp:coreProperties>
</file>