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8"/>
  </p:notesMasterIdLst>
  <p:sldIdLst>
    <p:sldId id="278" r:id="rId2"/>
    <p:sldId id="259" r:id="rId3"/>
    <p:sldId id="256" r:id="rId4"/>
    <p:sldId id="283" r:id="rId5"/>
    <p:sldId id="257" r:id="rId6"/>
    <p:sldId id="281" r:id="rId7"/>
    <p:sldId id="282" r:id="rId8"/>
    <p:sldId id="264" r:id="rId9"/>
    <p:sldId id="280" r:id="rId10"/>
    <p:sldId id="263" r:id="rId11"/>
    <p:sldId id="274" r:id="rId12"/>
    <p:sldId id="262" r:id="rId13"/>
    <p:sldId id="265" r:id="rId14"/>
    <p:sldId id="269" r:id="rId15"/>
    <p:sldId id="273" r:id="rId16"/>
    <p:sldId id="275" r:id="rId17"/>
    <p:sldId id="276" r:id="rId18"/>
    <p:sldId id="277" r:id="rId19"/>
    <p:sldId id="268" r:id="rId20"/>
    <p:sldId id="267" r:id="rId21"/>
    <p:sldId id="260" r:id="rId22"/>
    <p:sldId id="272" r:id="rId23"/>
    <p:sldId id="279" r:id="rId24"/>
    <p:sldId id="284" r:id="rId25"/>
    <p:sldId id="270"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4525" autoAdjust="0"/>
    <p:restoredTop sz="94660"/>
  </p:normalViewPr>
  <p:slideViewPr>
    <p:cSldViewPr>
      <p:cViewPr varScale="1">
        <p:scale>
          <a:sx n="91" d="100"/>
          <a:sy n="91" d="100"/>
        </p:scale>
        <p:origin x="-89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D03AF-F611-466C-A82B-D1180A91007C}" type="datetimeFigureOut">
              <a:rPr lang="en-US" smtClean="0"/>
              <a:pPr/>
              <a:t>11/26/08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16B75-4DBC-4127-8FCC-D0B5D70DD7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816B75-4DBC-4127-8FCC-D0B5D70DD74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0BEBC9-C54C-4281-A5BB-8596FD976731}" type="datetimeFigureOut">
              <a:rPr lang="en-US" smtClean="0"/>
              <a:pPr/>
              <a:t>11/26/08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BEBC9-C54C-4281-A5BB-8596FD976731}" type="datetimeFigureOut">
              <a:rPr lang="en-US" smtClean="0"/>
              <a:pPr/>
              <a:t>11/26/08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BEBC9-C54C-4281-A5BB-8596FD976731}" type="datetimeFigureOut">
              <a:rPr lang="en-US" smtClean="0"/>
              <a:pPr/>
              <a:t>11/26/08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BEBC9-C54C-4281-A5BB-8596FD976731}" type="datetimeFigureOut">
              <a:rPr lang="en-US" smtClean="0"/>
              <a:pPr/>
              <a:t>11/26/08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BEBC9-C54C-4281-A5BB-8596FD976731}" type="datetimeFigureOut">
              <a:rPr lang="en-US" smtClean="0"/>
              <a:pPr/>
              <a:t>11/26/08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BEBC9-C54C-4281-A5BB-8596FD976731}" type="datetimeFigureOut">
              <a:rPr lang="en-US" smtClean="0"/>
              <a:pPr/>
              <a:t>11/26/08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0BEBC9-C54C-4281-A5BB-8596FD976731}" type="datetimeFigureOut">
              <a:rPr lang="en-US" smtClean="0"/>
              <a:pPr/>
              <a:t>11/26/08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BEBC9-C54C-4281-A5BB-8596FD976731}" type="datetimeFigureOut">
              <a:rPr lang="en-US" smtClean="0"/>
              <a:pPr/>
              <a:t>11/26/08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BEBC9-C54C-4281-A5BB-8596FD976731}" type="datetimeFigureOut">
              <a:rPr lang="en-US" smtClean="0"/>
              <a:pPr/>
              <a:t>11/26/08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BEBC9-C54C-4281-A5BB-8596FD976731}" type="datetimeFigureOut">
              <a:rPr lang="en-US" smtClean="0"/>
              <a:pPr/>
              <a:t>11/26/08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BEBC9-C54C-4281-A5BB-8596FD976731}" type="datetimeFigureOut">
              <a:rPr lang="en-US" smtClean="0"/>
              <a:pPr/>
              <a:t>11/26/08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1D7CB-0432-4A21-A69D-F88F2C4602FE}"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BEBC9-C54C-4281-A5BB-8596FD976731}" type="datetimeFigureOut">
              <a:rPr lang="en-US" smtClean="0"/>
              <a:pPr/>
              <a:t>11/26/08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1D7CB-0432-4A21-A69D-F88F2C4602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V9It24cN3_E" TargetMode="External"/><Relationship Id="rId3"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924800" cy="4876799"/>
          </a:xfrm>
        </p:spPr>
        <p:txBody>
          <a:bodyPr/>
          <a:lstStyle/>
          <a:p>
            <a:r>
              <a:rPr lang="en-US" dirty="0" smtClean="0">
                <a:solidFill>
                  <a:srgbClr val="FFFF00"/>
                </a:solidFill>
              </a:rPr>
              <a:t>-This is a rough draft of our </a:t>
            </a:r>
            <a:r>
              <a:rPr lang="en-US" smtClean="0">
                <a:solidFill>
                  <a:srgbClr val="FFFF00"/>
                </a:solidFill>
              </a:rPr>
              <a:t>presentation</a:t>
            </a:r>
            <a:br>
              <a:rPr lang="en-US" smtClean="0">
                <a:solidFill>
                  <a:srgbClr val="FFFF00"/>
                </a:solidFill>
              </a:rPr>
            </a:br>
            <a:endParaRPr lang="en-US" dirty="0">
              <a:solidFill>
                <a:srgbClr val="FFFF00"/>
              </a:solidFill>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Impact on Men’s Sports </a:t>
            </a:r>
            <a:endParaRPr lang="en-US" dirty="0">
              <a:solidFill>
                <a:schemeClr val="bg1"/>
              </a:solidFill>
            </a:endParaRPr>
          </a:p>
        </p:txBody>
      </p:sp>
      <p:sp>
        <p:nvSpPr>
          <p:cNvPr id="3" name="Content Placeholder 2"/>
          <p:cNvSpPr>
            <a:spLocks noGrp="1"/>
          </p:cNvSpPr>
          <p:nvPr>
            <p:ph idx="1"/>
          </p:nvPr>
        </p:nvSpPr>
        <p:spPr>
          <a:xfrm>
            <a:off x="457200" y="3581400"/>
            <a:ext cx="8229600" cy="3001963"/>
          </a:xfrm>
        </p:spPr>
        <p:txBody>
          <a:bodyPr/>
          <a:lstStyle/>
          <a:p>
            <a:pPr>
              <a:buNone/>
            </a:pPr>
            <a:endParaRPr lang="en-US" dirty="0" smtClean="0">
              <a:solidFill>
                <a:schemeClr val="bg1"/>
              </a:solidFill>
            </a:endParaRPr>
          </a:p>
          <a:p>
            <a:r>
              <a:rPr lang="en-US" dirty="0" smtClean="0">
                <a:solidFill>
                  <a:schemeClr val="bg1"/>
                </a:solidFill>
              </a:rPr>
              <a:t>Cut </a:t>
            </a:r>
            <a:r>
              <a:rPr lang="en-US" dirty="0">
                <a:solidFill>
                  <a:schemeClr val="bg1"/>
                </a:solidFill>
              </a:rPr>
              <a:t>m</a:t>
            </a:r>
            <a:r>
              <a:rPr lang="en-US" dirty="0" smtClean="0">
                <a:solidFill>
                  <a:schemeClr val="bg1"/>
                </a:solidFill>
              </a:rPr>
              <a:t>en’s sports; Swimming gymnastics and wrestling </a:t>
            </a:r>
          </a:p>
          <a:p>
            <a:r>
              <a:rPr lang="en-US" dirty="0" smtClean="0">
                <a:solidFill>
                  <a:schemeClr val="bg1"/>
                </a:solidFill>
              </a:rPr>
              <a:t>130 colleges cut wrestling </a:t>
            </a:r>
          </a:p>
          <a:p>
            <a:r>
              <a:rPr lang="en-US" dirty="0" smtClean="0">
                <a:solidFill>
                  <a:schemeClr val="bg1"/>
                </a:solidFill>
              </a:rPr>
              <a:t>UCLA dropped both swimming and gymnastics</a:t>
            </a:r>
          </a:p>
          <a:p>
            <a:pPr>
              <a:buNone/>
            </a:pPr>
            <a:endParaRPr lang="en-US" dirty="0" smtClean="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914400" y="1981199"/>
            <a:ext cx="1676400" cy="16185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553200" y="1981200"/>
            <a:ext cx="1600200" cy="166420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276600" y="2057400"/>
            <a:ext cx="2657968" cy="148590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447800"/>
          <a:ext cx="8229600" cy="5369560"/>
        </p:xfrm>
        <a:graphic>
          <a:graphicData uri="http://schemas.openxmlformats.org/drawingml/2006/table">
            <a:tbl>
              <a:tblPr firstRow="1" bandRow="1">
                <a:tableStyleId>{8FD4443E-F989-4FC4-A0C8-D5A2AF1F390B}</a:tableStyleId>
              </a:tblPr>
              <a:tblGrid>
                <a:gridCol w="2743200"/>
                <a:gridCol w="2743200"/>
                <a:gridCol w="2743200"/>
              </a:tblGrid>
              <a:tr h="218440">
                <a:tc>
                  <a:txBody>
                    <a:bodyPr/>
                    <a:lstStyle/>
                    <a:p>
                      <a:r>
                        <a:rPr lang="en-US" dirty="0" smtClean="0"/>
                        <a:t>NCAA Division I-A</a:t>
                      </a:r>
                      <a:endParaRPr lang="en-US" dirty="0"/>
                    </a:p>
                  </a:txBody>
                  <a:tcPr/>
                </a:tc>
                <a:tc>
                  <a:txBody>
                    <a:bodyPr/>
                    <a:lstStyle/>
                    <a:p>
                      <a:r>
                        <a:rPr lang="en-US" dirty="0" smtClean="0"/>
                        <a:t>Men </a:t>
                      </a:r>
                      <a:endParaRPr lang="en-US" dirty="0"/>
                    </a:p>
                  </a:txBody>
                  <a:tcPr/>
                </a:tc>
                <a:tc>
                  <a:txBody>
                    <a:bodyPr/>
                    <a:lstStyle/>
                    <a:p>
                      <a:r>
                        <a:rPr lang="en-US" dirty="0" smtClean="0"/>
                        <a:t>Women </a:t>
                      </a:r>
                      <a:endParaRPr lang="en-US" dirty="0"/>
                    </a:p>
                  </a:txBody>
                  <a:tcPr/>
                </a:tc>
              </a:tr>
              <a:tr h="370840">
                <a:tc>
                  <a:txBody>
                    <a:bodyPr/>
                    <a:lstStyle/>
                    <a:p>
                      <a:r>
                        <a:rPr lang="en-US" b="1" dirty="0" smtClean="0">
                          <a:solidFill>
                            <a:schemeClr val="bg1"/>
                          </a:solidFill>
                        </a:rPr>
                        <a:t>All Track Combined</a:t>
                      </a:r>
                      <a:r>
                        <a:rPr lang="en-US" b="1" baseline="0" dirty="0" smtClean="0">
                          <a:solidFill>
                            <a:schemeClr val="bg1"/>
                          </a:solidFill>
                        </a:rPr>
                        <a:t> </a:t>
                      </a:r>
                      <a:endParaRPr lang="en-US" b="1" dirty="0">
                        <a:solidFill>
                          <a:schemeClr val="bg1"/>
                        </a:solidFill>
                      </a:endParaRPr>
                    </a:p>
                  </a:txBody>
                  <a:tcPr/>
                </a:tc>
                <a:tc>
                  <a:txBody>
                    <a:bodyPr/>
                    <a:lstStyle/>
                    <a:p>
                      <a:r>
                        <a:rPr lang="en-US" b="1" dirty="0" smtClean="0">
                          <a:solidFill>
                            <a:schemeClr val="bg1"/>
                          </a:solidFill>
                        </a:rPr>
                        <a:t>111</a:t>
                      </a:r>
                      <a:endParaRPr lang="en-US" b="1" dirty="0">
                        <a:solidFill>
                          <a:schemeClr val="bg1"/>
                        </a:solidFill>
                      </a:endParaRPr>
                    </a:p>
                  </a:txBody>
                  <a:tcPr/>
                </a:tc>
                <a:tc>
                  <a:txBody>
                    <a:bodyPr/>
                    <a:lstStyle/>
                    <a:p>
                      <a:r>
                        <a:rPr lang="en-US" b="1" dirty="0" smtClean="0">
                          <a:solidFill>
                            <a:schemeClr val="bg1"/>
                          </a:solidFill>
                        </a:rPr>
                        <a:t>114</a:t>
                      </a:r>
                      <a:endParaRPr lang="en-US" b="1" dirty="0">
                        <a:solidFill>
                          <a:schemeClr val="bg1"/>
                        </a:solidFill>
                      </a:endParaRPr>
                    </a:p>
                  </a:txBody>
                  <a:tcPr/>
                </a:tc>
              </a:tr>
              <a:tr h="370840">
                <a:tc>
                  <a:txBody>
                    <a:bodyPr/>
                    <a:lstStyle/>
                    <a:p>
                      <a:r>
                        <a:rPr lang="en-US" b="1" dirty="0" smtClean="0">
                          <a:solidFill>
                            <a:schemeClr val="bg1"/>
                          </a:solidFill>
                        </a:rPr>
                        <a:t>Baseball </a:t>
                      </a:r>
                      <a:endParaRPr lang="en-US" b="1" dirty="0">
                        <a:solidFill>
                          <a:schemeClr val="bg1"/>
                        </a:solidFill>
                      </a:endParaRPr>
                    </a:p>
                  </a:txBody>
                  <a:tcPr/>
                </a:tc>
                <a:tc>
                  <a:txBody>
                    <a:bodyPr/>
                    <a:lstStyle/>
                    <a:p>
                      <a:r>
                        <a:rPr lang="en-US" b="1" dirty="0" smtClean="0">
                          <a:solidFill>
                            <a:schemeClr val="bg1"/>
                          </a:solidFill>
                        </a:rPr>
                        <a:t>37</a:t>
                      </a:r>
                      <a:endParaRPr lang="en-US" b="1" dirty="0">
                        <a:solidFill>
                          <a:schemeClr val="bg1"/>
                        </a:solidFill>
                      </a:endParaRPr>
                    </a:p>
                  </a:txBody>
                  <a:tcPr/>
                </a:tc>
                <a:tc>
                  <a:txBody>
                    <a:bodyPr/>
                    <a:lstStyle/>
                    <a:p>
                      <a:r>
                        <a:rPr lang="en-US" b="1" dirty="0" smtClean="0">
                          <a:solidFill>
                            <a:schemeClr val="bg1"/>
                          </a:solidFill>
                        </a:rPr>
                        <a:t>-</a:t>
                      </a:r>
                      <a:endParaRPr lang="en-US" b="1" dirty="0">
                        <a:solidFill>
                          <a:schemeClr val="bg1"/>
                        </a:solidFill>
                      </a:endParaRPr>
                    </a:p>
                  </a:txBody>
                  <a:tcPr/>
                </a:tc>
              </a:tr>
              <a:tr h="370840">
                <a:tc>
                  <a:txBody>
                    <a:bodyPr/>
                    <a:lstStyle/>
                    <a:p>
                      <a:r>
                        <a:rPr lang="en-US" b="1" dirty="0" smtClean="0">
                          <a:solidFill>
                            <a:schemeClr val="bg1"/>
                          </a:solidFill>
                        </a:rPr>
                        <a:t>Basketball</a:t>
                      </a:r>
                      <a:endParaRPr lang="en-US" b="1" dirty="0">
                        <a:solidFill>
                          <a:schemeClr val="bg1"/>
                        </a:solidFill>
                      </a:endParaRPr>
                    </a:p>
                  </a:txBody>
                  <a:tcPr/>
                </a:tc>
                <a:tc>
                  <a:txBody>
                    <a:bodyPr/>
                    <a:lstStyle/>
                    <a:p>
                      <a:r>
                        <a:rPr lang="en-US" b="1" dirty="0" smtClean="0">
                          <a:solidFill>
                            <a:schemeClr val="bg1"/>
                          </a:solidFill>
                        </a:rPr>
                        <a:t>17</a:t>
                      </a:r>
                      <a:endParaRPr lang="en-US" b="1" dirty="0">
                        <a:solidFill>
                          <a:schemeClr val="bg1"/>
                        </a:solidFill>
                      </a:endParaRPr>
                    </a:p>
                  </a:txBody>
                  <a:tcPr/>
                </a:tc>
                <a:tc>
                  <a:txBody>
                    <a:bodyPr/>
                    <a:lstStyle/>
                    <a:p>
                      <a:r>
                        <a:rPr lang="en-US" b="1" dirty="0" smtClean="0">
                          <a:solidFill>
                            <a:schemeClr val="bg1"/>
                          </a:solidFill>
                        </a:rPr>
                        <a:t>16</a:t>
                      </a:r>
                      <a:endParaRPr lang="en-US" b="1" dirty="0">
                        <a:solidFill>
                          <a:schemeClr val="bg1"/>
                        </a:solidFill>
                      </a:endParaRPr>
                    </a:p>
                  </a:txBody>
                  <a:tcPr/>
                </a:tc>
              </a:tr>
              <a:tr h="370840">
                <a:tc>
                  <a:txBody>
                    <a:bodyPr/>
                    <a:lstStyle/>
                    <a:p>
                      <a:r>
                        <a:rPr lang="en-US" b="1" dirty="0" smtClean="0">
                          <a:solidFill>
                            <a:schemeClr val="bg1"/>
                          </a:solidFill>
                        </a:rPr>
                        <a:t>Football</a:t>
                      </a:r>
                      <a:endParaRPr lang="en-US" b="1" dirty="0">
                        <a:solidFill>
                          <a:schemeClr val="bg1"/>
                        </a:solidFill>
                      </a:endParaRPr>
                    </a:p>
                  </a:txBody>
                  <a:tcPr/>
                </a:tc>
                <a:tc>
                  <a:txBody>
                    <a:bodyPr/>
                    <a:lstStyle/>
                    <a:p>
                      <a:r>
                        <a:rPr lang="en-US" b="1" dirty="0" smtClean="0">
                          <a:solidFill>
                            <a:schemeClr val="bg1"/>
                          </a:solidFill>
                        </a:rPr>
                        <a:t>111</a:t>
                      </a:r>
                      <a:endParaRPr lang="en-US" b="1" dirty="0">
                        <a:solidFill>
                          <a:schemeClr val="bg1"/>
                        </a:solidFill>
                      </a:endParaRPr>
                    </a:p>
                  </a:txBody>
                  <a:tcPr/>
                </a:tc>
                <a:tc>
                  <a:txBody>
                    <a:bodyPr/>
                    <a:lstStyle/>
                    <a:p>
                      <a:r>
                        <a:rPr lang="en-US" b="1" dirty="0" smtClean="0">
                          <a:solidFill>
                            <a:schemeClr val="bg1"/>
                          </a:solidFill>
                        </a:rPr>
                        <a:t>-</a:t>
                      </a:r>
                      <a:endParaRPr lang="en-US" b="1" dirty="0">
                        <a:solidFill>
                          <a:schemeClr val="bg1"/>
                        </a:solidFill>
                      </a:endParaRPr>
                    </a:p>
                  </a:txBody>
                  <a:tcPr/>
                </a:tc>
              </a:tr>
              <a:tr h="370840">
                <a:tc>
                  <a:txBody>
                    <a:bodyPr/>
                    <a:lstStyle/>
                    <a:p>
                      <a:r>
                        <a:rPr lang="en-US" b="1" dirty="0" smtClean="0">
                          <a:solidFill>
                            <a:schemeClr val="bg1"/>
                          </a:solidFill>
                        </a:rPr>
                        <a:t>Golf </a:t>
                      </a:r>
                      <a:endParaRPr lang="en-US" b="1" dirty="0">
                        <a:solidFill>
                          <a:schemeClr val="bg1"/>
                        </a:solidFill>
                      </a:endParaRPr>
                    </a:p>
                  </a:txBody>
                  <a:tcPr/>
                </a:tc>
                <a:tc>
                  <a:txBody>
                    <a:bodyPr/>
                    <a:lstStyle/>
                    <a:p>
                      <a:r>
                        <a:rPr lang="en-US" b="1" dirty="0" smtClean="0">
                          <a:solidFill>
                            <a:schemeClr val="bg1"/>
                          </a:solidFill>
                        </a:rPr>
                        <a:t>11</a:t>
                      </a:r>
                      <a:endParaRPr lang="en-US" b="1" dirty="0">
                        <a:solidFill>
                          <a:schemeClr val="bg1"/>
                        </a:solidFill>
                      </a:endParaRPr>
                    </a:p>
                  </a:txBody>
                  <a:tcPr/>
                </a:tc>
                <a:tc>
                  <a:txBody>
                    <a:bodyPr/>
                    <a:lstStyle/>
                    <a:p>
                      <a:r>
                        <a:rPr lang="en-US" b="1" dirty="0" smtClean="0">
                          <a:solidFill>
                            <a:schemeClr val="bg1"/>
                          </a:solidFill>
                        </a:rPr>
                        <a:t>6</a:t>
                      </a:r>
                      <a:endParaRPr lang="en-US" b="1" dirty="0">
                        <a:solidFill>
                          <a:schemeClr val="bg1"/>
                        </a:solidFill>
                      </a:endParaRPr>
                    </a:p>
                  </a:txBody>
                  <a:tcPr/>
                </a:tc>
              </a:tr>
              <a:tr h="370840">
                <a:tc>
                  <a:txBody>
                    <a:bodyPr/>
                    <a:lstStyle/>
                    <a:p>
                      <a:r>
                        <a:rPr lang="en-US" b="1" dirty="0" smtClean="0">
                          <a:solidFill>
                            <a:schemeClr val="bg1"/>
                          </a:solidFill>
                        </a:rPr>
                        <a:t>Gymnastics</a:t>
                      </a:r>
                      <a:endParaRPr lang="en-US" b="1" dirty="0">
                        <a:solidFill>
                          <a:schemeClr val="bg1"/>
                        </a:solidFill>
                      </a:endParaRPr>
                    </a:p>
                  </a:txBody>
                  <a:tcPr/>
                </a:tc>
                <a:tc>
                  <a:txBody>
                    <a:bodyPr/>
                    <a:lstStyle/>
                    <a:p>
                      <a:r>
                        <a:rPr lang="en-US" b="1" dirty="0" smtClean="0">
                          <a:solidFill>
                            <a:schemeClr val="bg1"/>
                          </a:solidFill>
                        </a:rPr>
                        <a:t>-</a:t>
                      </a:r>
                      <a:endParaRPr lang="en-US" b="1" dirty="0">
                        <a:solidFill>
                          <a:schemeClr val="bg1"/>
                        </a:solidFill>
                      </a:endParaRPr>
                    </a:p>
                  </a:txBody>
                  <a:tcPr/>
                </a:tc>
                <a:tc>
                  <a:txBody>
                    <a:bodyPr/>
                    <a:lstStyle/>
                    <a:p>
                      <a:r>
                        <a:rPr lang="en-US" b="1" dirty="0" smtClean="0">
                          <a:solidFill>
                            <a:schemeClr val="bg1"/>
                          </a:solidFill>
                        </a:rPr>
                        <a:t>16</a:t>
                      </a:r>
                      <a:endParaRPr lang="en-US" b="1" dirty="0">
                        <a:solidFill>
                          <a:schemeClr val="bg1"/>
                        </a:solidFill>
                      </a:endParaRPr>
                    </a:p>
                  </a:txBody>
                  <a:tcPr/>
                </a:tc>
              </a:tr>
              <a:tr h="370840">
                <a:tc>
                  <a:txBody>
                    <a:bodyPr/>
                    <a:lstStyle/>
                    <a:p>
                      <a:r>
                        <a:rPr lang="en-US" b="1" dirty="0" smtClean="0">
                          <a:solidFill>
                            <a:schemeClr val="bg1"/>
                          </a:solidFill>
                        </a:rPr>
                        <a:t>Rowing</a:t>
                      </a:r>
                      <a:endParaRPr lang="en-US" b="1" dirty="0">
                        <a:solidFill>
                          <a:schemeClr val="bg1"/>
                        </a:solidFill>
                      </a:endParaRPr>
                    </a:p>
                  </a:txBody>
                  <a:tcPr/>
                </a:tc>
                <a:tc>
                  <a:txBody>
                    <a:bodyPr/>
                    <a:lstStyle/>
                    <a:p>
                      <a:r>
                        <a:rPr lang="en-US" b="1" dirty="0" smtClean="0">
                          <a:solidFill>
                            <a:schemeClr val="bg1"/>
                          </a:solidFill>
                        </a:rPr>
                        <a:t>-</a:t>
                      </a:r>
                      <a:endParaRPr lang="en-US" b="1" dirty="0">
                        <a:solidFill>
                          <a:schemeClr val="bg1"/>
                        </a:solidFill>
                      </a:endParaRPr>
                    </a:p>
                  </a:txBody>
                  <a:tcPr/>
                </a:tc>
                <a:tc>
                  <a:txBody>
                    <a:bodyPr/>
                    <a:lstStyle/>
                    <a:p>
                      <a:r>
                        <a:rPr lang="en-US" b="1" dirty="0" smtClean="0">
                          <a:solidFill>
                            <a:schemeClr val="bg1"/>
                          </a:solidFill>
                        </a:rPr>
                        <a:t>109</a:t>
                      </a:r>
                      <a:endParaRPr lang="en-US" b="1" dirty="0">
                        <a:solidFill>
                          <a:schemeClr val="bg1"/>
                        </a:solidFill>
                      </a:endParaRPr>
                    </a:p>
                  </a:txBody>
                  <a:tcPr/>
                </a:tc>
              </a:tr>
              <a:tr h="370840">
                <a:tc>
                  <a:txBody>
                    <a:bodyPr/>
                    <a:lstStyle/>
                    <a:p>
                      <a:r>
                        <a:rPr lang="en-US" b="1" dirty="0" smtClean="0">
                          <a:solidFill>
                            <a:schemeClr val="bg1"/>
                          </a:solidFill>
                        </a:rPr>
                        <a:t>Soccer</a:t>
                      </a:r>
                      <a:endParaRPr lang="en-US" b="1" dirty="0">
                        <a:solidFill>
                          <a:schemeClr val="bg1"/>
                        </a:solidFill>
                      </a:endParaRPr>
                    </a:p>
                  </a:txBody>
                  <a:tcPr/>
                </a:tc>
                <a:tc>
                  <a:txBody>
                    <a:bodyPr/>
                    <a:lstStyle/>
                    <a:p>
                      <a:r>
                        <a:rPr lang="en-US" b="1" dirty="0" smtClean="0">
                          <a:solidFill>
                            <a:schemeClr val="bg1"/>
                          </a:solidFill>
                        </a:rPr>
                        <a:t>31</a:t>
                      </a:r>
                      <a:endParaRPr lang="en-US" b="1" dirty="0">
                        <a:solidFill>
                          <a:schemeClr val="bg1"/>
                        </a:solidFill>
                      </a:endParaRPr>
                    </a:p>
                  </a:txBody>
                  <a:tcPr/>
                </a:tc>
                <a:tc>
                  <a:txBody>
                    <a:bodyPr/>
                    <a:lstStyle/>
                    <a:p>
                      <a:r>
                        <a:rPr lang="en-US" b="1" dirty="0" smtClean="0">
                          <a:solidFill>
                            <a:schemeClr val="bg1"/>
                          </a:solidFill>
                        </a:rPr>
                        <a:t>36</a:t>
                      </a:r>
                      <a:endParaRPr lang="en-US" b="1" dirty="0">
                        <a:solidFill>
                          <a:schemeClr val="bg1"/>
                        </a:solidFill>
                      </a:endParaRPr>
                    </a:p>
                  </a:txBody>
                  <a:tcPr/>
                </a:tc>
              </a:tr>
              <a:tr h="370840">
                <a:tc>
                  <a:txBody>
                    <a:bodyPr/>
                    <a:lstStyle/>
                    <a:p>
                      <a:r>
                        <a:rPr lang="en-US" b="1" dirty="0" smtClean="0">
                          <a:solidFill>
                            <a:schemeClr val="bg1"/>
                          </a:solidFill>
                        </a:rPr>
                        <a:t>Softball</a:t>
                      </a:r>
                      <a:endParaRPr lang="en-US" b="1" dirty="0">
                        <a:solidFill>
                          <a:schemeClr val="bg1"/>
                        </a:solidFill>
                      </a:endParaRPr>
                    </a:p>
                  </a:txBody>
                  <a:tcPr/>
                </a:tc>
                <a:tc>
                  <a:txBody>
                    <a:bodyPr/>
                    <a:lstStyle/>
                    <a:p>
                      <a:r>
                        <a:rPr lang="en-US" b="1" dirty="0" smtClean="0">
                          <a:solidFill>
                            <a:schemeClr val="bg1"/>
                          </a:solidFill>
                        </a:rPr>
                        <a:t>-</a:t>
                      </a:r>
                      <a:endParaRPr lang="en-US" b="1" dirty="0">
                        <a:solidFill>
                          <a:schemeClr val="bg1"/>
                        </a:solidFill>
                      </a:endParaRPr>
                    </a:p>
                  </a:txBody>
                  <a:tcPr/>
                </a:tc>
                <a:tc>
                  <a:txBody>
                    <a:bodyPr/>
                    <a:lstStyle/>
                    <a:p>
                      <a:r>
                        <a:rPr lang="en-US" b="1" dirty="0" smtClean="0">
                          <a:solidFill>
                            <a:schemeClr val="bg1"/>
                          </a:solidFill>
                        </a:rPr>
                        <a:t>24</a:t>
                      </a:r>
                      <a:endParaRPr lang="en-US" b="1" dirty="0">
                        <a:solidFill>
                          <a:schemeClr val="bg1"/>
                        </a:solidFill>
                      </a:endParaRPr>
                    </a:p>
                  </a:txBody>
                  <a:tcPr/>
                </a:tc>
              </a:tr>
              <a:tr h="370840">
                <a:tc>
                  <a:txBody>
                    <a:bodyPr/>
                    <a:lstStyle/>
                    <a:p>
                      <a:r>
                        <a:rPr lang="en-US" b="1" dirty="0" smtClean="0">
                          <a:solidFill>
                            <a:schemeClr val="bg1"/>
                          </a:solidFill>
                        </a:rPr>
                        <a:t>Swimming</a:t>
                      </a:r>
                      <a:r>
                        <a:rPr lang="en-US" b="1" baseline="0" dirty="0" smtClean="0">
                          <a:solidFill>
                            <a:schemeClr val="bg1"/>
                          </a:solidFill>
                        </a:rPr>
                        <a:t> and Diving </a:t>
                      </a:r>
                      <a:endParaRPr lang="en-US" b="1" dirty="0">
                        <a:solidFill>
                          <a:schemeClr val="bg1"/>
                        </a:solidFill>
                      </a:endParaRPr>
                    </a:p>
                  </a:txBody>
                  <a:tcPr/>
                </a:tc>
                <a:tc>
                  <a:txBody>
                    <a:bodyPr/>
                    <a:lstStyle/>
                    <a:p>
                      <a:r>
                        <a:rPr lang="en-US" b="1" dirty="0" smtClean="0">
                          <a:solidFill>
                            <a:schemeClr val="bg1"/>
                          </a:solidFill>
                        </a:rPr>
                        <a:t>-</a:t>
                      </a:r>
                      <a:endParaRPr lang="en-US" b="1" dirty="0">
                        <a:solidFill>
                          <a:schemeClr val="bg1"/>
                        </a:solidFill>
                      </a:endParaRPr>
                    </a:p>
                  </a:txBody>
                  <a:tcPr/>
                </a:tc>
                <a:tc>
                  <a:txBody>
                    <a:bodyPr/>
                    <a:lstStyle/>
                    <a:p>
                      <a:r>
                        <a:rPr lang="en-US" b="1" dirty="0" smtClean="0">
                          <a:solidFill>
                            <a:schemeClr val="bg1"/>
                          </a:solidFill>
                        </a:rPr>
                        <a:t>40</a:t>
                      </a:r>
                      <a:endParaRPr lang="en-US" b="1" dirty="0">
                        <a:solidFill>
                          <a:schemeClr val="bg1"/>
                        </a:solidFill>
                      </a:endParaRPr>
                    </a:p>
                  </a:txBody>
                  <a:tcPr/>
                </a:tc>
              </a:tr>
              <a:tr h="370840">
                <a:tc>
                  <a:txBody>
                    <a:bodyPr/>
                    <a:lstStyle/>
                    <a:p>
                      <a:r>
                        <a:rPr lang="en-US" b="1" dirty="0" smtClean="0">
                          <a:solidFill>
                            <a:schemeClr val="bg1"/>
                          </a:solidFill>
                        </a:rPr>
                        <a:t>Tennis</a:t>
                      </a:r>
                      <a:endParaRPr lang="en-US" b="1" dirty="0">
                        <a:solidFill>
                          <a:schemeClr val="bg1"/>
                        </a:solidFill>
                      </a:endParaRPr>
                    </a:p>
                  </a:txBody>
                  <a:tcPr/>
                </a:tc>
                <a:tc>
                  <a:txBody>
                    <a:bodyPr/>
                    <a:lstStyle/>
                    <a:p>
                      <a:r>
                        <a:rPr lang="en-US" b="1" dirty="0" smtClean="0">
                          <a:solidFill>
                            <a:schemeClr val="bg1"/>
                          </a:solidFill>
                        </a:rPr>
                        <a:t>16</a:t>
                      </a:r>
                      <a:endParaRPr lang="en-US" b="1" dirty="0">
                        <a:solidFill>
                          <a:schemeClr val="bg1"/>
                        </a:solidFill>
                      </a:endParaRPr>
                    </a:p>
                  </a:txBody>
                  <a:tcPr/>
                </a:tc>
                <a:tc>
                  <a:txBody>
                    <a:bodyPr/>
                    <a:lstStyle/>
                    <a:p>
                      <a:r>
                        <a:rPr lang="en-US" b="1" dirty="0" smtClean="0">
                          <a:solidFill>
                            <a:schemeClr val="bg1"/>
                          </a:solidFill>
                        </a:rPr>
                        <a:t>13</a:t>
                      </a:r>
                      <a:endParaRPr lang="en-US" b="1" dirty="0">
                        <a:solidFill>
                          <a:schemeClr val="bg1"/>
                        </a:solidFill>
                      </a:endParaRPr>
                    </a:p>
                  </a:txBody>
                  <a:tcPr/>
                </a:tc>
              </a:tr>
              <a:tr h="370840">
                <a:tc>
                  <a:txBody>
                    <a:bodyPr/>
                    <a:lstStyle/>
                    <a:p>
                      <a:r>
                        <a:rPr lang="en-US" b="1" dirty="0" smtClean="0">
                          <a:solidFill>
                            <a:schemeClr val="bg1"/>
                          </a:solidFill>
                        </a:rPr>
                        <a:t>Volleyball</a:t>
                      </a:r>
                      <a:endParaRPr lang="en-US" b="1" dirty="0">
                        <a:solidFill>
                          <a:schemeClr val="bg1"/>
                        </a:solidFill>
                      </a:endParaRPr>
                    </a:p>
                  </a:txBody>
                  <a:tcPr/>
                </a:tc>
                <a:tc>
                  <a:txBody>
                    <a:bodyPr/>
                    <a:lstStyle/>
                    <a:p>
                      <a:r>
                        <a:rPr lang="en-US" b="1" dirty="0" smtClean="0">
                          <a:solidFill>
                            <a:schemeClr val="bg1"/>
                          </a:solidFill>
                        </a:rPr>
                        <a:t>30</a:t>
                      </a:r>
                      <a:endParaRPr lang="en-US" b="1" dirty="0">
                        <a:solidFill>
                          <a:schemeClr val="bg1"/>
                        </a:solidFill>
                      </a:endParaRPr>
                    </a:p>
                  </a:txBody>
                  <a:tcPr/>
                </a:tc>
                <a:tc>
                  <a:txBody>
                    <a:bodyPr/>
                    <a:lstStyle/>
                    <a:p>
                      <a:r>
                        <a:rPr lang="en-US" b="1" dirty="0" smtClean="0">
                          <a:solidFill>
                            <a:schemeClr val="bg1"/>
                          </a:solidFill>
                        </a:rPr>
                        <a:t>22</a:t>
                      </a:r>
                      <a:endParaRPr lang="en-US" b="1" dirty="0">
                        <a:solidFill>
                          <a:schemeClr val="bg1"/>
                        </a:solidFill>
                      </a:endParaRPr>
                    </a:p>
                  </a:txBody>
                  <a:tcPr/>
                </a:tc>
              </a:tr>
              <a:tr h="370840">
                <a:tc>
                  <a:txBody>
                    <a:bodyPr/>
                    <a:lstStyle/>
                    <a:p>
                      <a:r>
                        <a:rPr lang="en-US" b="1" dirty="0" smtClean="0">
                          <a:solidFill>
                            <a:schemeClr val="bg1"/>
                          </a:solidFill>
                        </a:rPr>
                        <a:t>Water Polo</a:t>
                      </a:r>
                      <a:endParaRPr lang="en-US" b="1" dirty="0">
                        <a:solidFill>
                          <a:schemeClr val="bg1"/>
                        </a:solidFill>
                      </a:endParaRPr>
                    </a:p>
                  </a:txBody>
                  <a:tcPr/>
                </a:tc>
                <a:tc>
                  <a:txBody>
                    <a:bodyPr/>
                    <a:lstStyle/>
                    <a:p>
                      <a:r>
                        <a:rPr lang="en-US" b="1" dirty="0" smtClean="0">
                          <a:solidFill>
                            <a:schemeClr val="bg1"/>
                          </a:solidFill>
                        </a:rPr>
                        <a:t>34</a:t>
                      </a:r>
                      <a:endParaRPr lang="en-US" b="1" dirty="0">
                        <a:solidFill>
                          <a:schemeClr val="bg1"/>
                        </a:solidFill>
                      </a:endParaRPr>
                    </a:p>
                  </a:txBody>
                  <a:tcPr/>
                </a:tc>
                <a:tc>
                  <a:txBody>
                    <a:bodyPr/>
                    <a:lstStyle/>
                    <a:p>
                      <a:r>
                        <a:rPr lang="en-US" b="1" dirty="0" smtClean="0">
                          <a:solidFill>
                            <a:schemeClr val="bg1"/>
                          </a:solidFill>
                        </a:rPr>
                        <a:t>19</a:t>
                      </a:r>
                      <a:endParaRPr lang="en-US" b="1" dirty="0">
                        <a:solidFill>
                          <a:schemeClr val="bg1"/>
                        </a:solidFill>
                      </a:endParaRPr>
                    </a:p>
                  </a:txBody>
                  <a:tcPr/>
                </a:tc>
              </a:tr>
            </a:tbl>
          </a:graphicData>
        </a:graphic>
      </p:graphicFrame>
      <p:sp>
        <p:nvSpPr>
          <p:cNvPr id="8" name="TextBox 7"/>
          <p:cNvSpPr txBox="1"/>
          <p:nvPr/>
        </p:nvSpPr>
        <p:spPr>
          <a:xfrm>
            <a:off x="0" y="381000"/>
            <a:ext cx="9144000" cy="1046440"/>
          </a:xfrm>
          <a:prstGeom prst="rect">
            <a:avLst/>
          </a:prstGeom>
          <a:noFill/>
        </p:spPr>
        <p:txBody>
          <a:bodyPr wrap="square" rtlCol="0">
            <a:spAutoFit/>
          </a:bodyPr>
          <a:lstStyle/>
          <a:p>
            <a:pPr algn="ctr"/>
            <a:r>
              <a:rPr lang="en-US" sz="4400" dirty="0" smtClean="0">
                <a:solidFill>
                  <a:schemeClr val="bg1"/>
                </a:solidFill>
              </a:rPr>
              <a:t>UCLA </a:t>
            </a:r>
            <a:r>
              <a:rPr lang="en-US" sz="4400" b="1" dirty="0">
                <a:solidFill>
                  <a:schemeClr val="bg1"/>
                </a:solidFill>
              </a:rPr>
              <a:t>2006-2007 VARSITY ATHLETES</a:t>
            </a:r>
            <a:endParaRPr lang="en-US" sz="4400" dirty="0">
              <a:solidFill>
                <a:schemeClr val="bg1"/>
              </a:solidFill>
            </a:endParaRPr>
          </a:p>
          <a:p>
            <a:endParaRPr lang="en-US"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Impact on Men’s Sports Continued</a:t>
            </a:r>
            <a:endParaRPr lang="en-US" dirty="0">
              <a:solidFill>
                <a:schemeClr val="bg1"/>
              </a:solidFill>
            </a:endParaRPr>
          </a:p>
        </p:txBody>
      </p:sp>
      <p:sp>
        <p:nvSpPr>
          <p:cNvPr id="3" name="Content Placeholder 2"/>
          <p:cNvSpPr>
            <a:spLocks noGrp="1"/>
          </p:cNvSpPr>
          <p:nvPr>
            <p:ph idx="1"/>
          </p:nvPr>
        </p:nvSpPr>
        <p:spPr>
          <a:xfrm>
            <a:off x="457200" y="3886200"/>
            <a:ext cx="8229600" cy="2468563"/>
          </a:xfrm>
        </p:spPr>
        <p:txBody>
          <a:bodyPr/>
          <a:lstStyle/>
          <a:p>
            <a:r>
              <a:rPr lang="en-US" dirty="0" smtClean="0">
                <a:solidFill>
                  <a:schemeClr val="bg1"/>
                </a:solidFill>
              </a:rPr>
              <a:t>Title IX does not require men’s sports to be cut</a:t>
            </a:r>
          </a:p>
          <a:p>
            <a:r>
              <a:rPr lang="en-US" dirty="0" smtClean="0">
                <a:solidFill>
                  <a:schemeClr val="bg1"/>
                </a:solidFill>
              </a:rPr>
              <a:t>Brown University’s plan to comply with Title IX was not accepted by the court</a:t>
            </a:r>
          </a:p>
          <a:p>
            <a:pPr>
              <a:buNone/>
            </a:pPr>
            <a:endParaRPr lang="en-US" dirty="0" smtClean="0">
              <a:solidFill>
                <a:schemeClr val="bg1"/>
              </a:solidFill>
            </a:endParaRPr>
          </a:p>
        </p:txBody>
      </p:sp>
      <p:pic>
        <p:nvPicPr>
          <p:cNvPr id="2050" name="Picture 2" descr="C:\Users\Scholasticci\AppData\Local\Microsoft\Windows\Temporary Internet Files\Content.IE5\TR6L2GJ3\MMj02840350000[1].gif"/>
          <p:cNvPicPr>
            <a:picLocks noChangeAspect="1" noChangeArrowheads="1" noCrop="1"/>
          </p:cNvPicPr>
          <p:nvPr/>
        </p:nvPicPr>
        <p:blipFill>
          <a:blip r:embed="rId2"/>
          <a:srcRect/>
          <a:stretch>
            <a:fillRect/>
          </a:stretch>
        </p:blipFill>
        <p:spPr bwMode="auto">
          <a:xfrm>
            <a:off x="3200400" y="838200"/>
            <a:ext cx="2695575" cy="2695575"/>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Impact on Women’s Sports</a:t>
            </a:r>
            <a:endParaRPr lang="en-US" dirty="0">
              <a:solidFill>
                <a:schemeClr val="bg1"/>
              </a:solidFill>
            </a:endParaRPr>
          </a:p>
        </p:txBody>
      </p:sp>
      <p:sp>
        <p:nvSpPr>
          <p:cNvPr id="3" name="Content Placeholder 2"/>
          <p:cNvSpPr>
            <a:spLocks noGrp="1"/>
          </p:cNvSpPr>
          <p:nvPr>
            <p:ph idx="1"/>
          </p:nvPr>
        </p:nvSpPr>
        <p:spPr>
          <a:xfrm>
            <a:off x="457200" y="3429000"/>
            <a:ext cx="8229600" cy="3230563"/>
          </a:xfrm>
        </p:spPr>
        <p:txBody>
          <a:bodyPr/>
          <a:lstStyle/>
          <a:p>
            <a:r>
              <a:rPr lang="en-US" dirty="0" smtClean="0">
                <a:solidFill>
                  <a:schemeClr val="bg1"/>
                </a:solidFill>
              </a:rPr>
              <a:t>There are more opportunities for women in sports</a:t>
            </a:r>
          </a:p>
          <a:p>
            <a:r>
              <a:rPr lang="en-US" dirty="0" smtClean="0">
                <a:solidFill>
                  <a:schemeClr val="bg1"/>
                </a:solidFill>
              </a:rPr>
              <a:t>Billie Jean King defeated a male tennis player in all three matches</a:t>
            </a:r>
          </a:p>
          <a:p>
            <a:r>
              <a:rPr lang="en-US" dirty="0" smtClean="0">
                <a:solidFill>
                  <a:schemeClr val="bg1"/>
                </a:solidFill>
              </a:rPr>
              <a:t>Over 3,800 athletic programs have been added for women since 1972 </a:t>
            </a:r>
          </a:p>
          <a:p>
            <a:pPr>
              <a:buNone/>
            </a:pPr>
            <a:endParaRPr lang="en-US" dirty="0">
              <a:solidFill>
                <a:schemeClr val="bg1"/>
              </a:solidFill>
            </a:endParaRPr>
          </a:p>
        </p:txBody>
      </p:sp>
      <p:pic>
        <p:nvPicPr>
          <p:cNvPr id="2050" name="Picture 2"/>
          <p:cNvPicPr>
            <a:picLocks noChangeAspect="1" noChangeArrowheads="1"/>
          </p:cNvPicPr>
          <p:nvPr/>
        </p:nvPicPr>
        <p:blipFill>
          <a:blip r:embed="rId2"/>
          <a:srcRect/>
          <a:stretch>
            <a:fillRect/>
          </a:stretch>
        </p:blipFill>
        <p:spPr bwMode="auto">
          <a:xfrm>
            <a:off x="3352800" y="1447800"/>
            <a:ext cx="1943100" cy="194310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Impact on Women’s Sports Continued </a:t>
            </a:r>
            <a:endParaRPr lang="en-US" dirty="0">
              <a:solidFill>
                <a:schemeClr val="bg1"/>
              </a:solidFill>
            </a:endParaRPr>
          </a:p>
        </p:txBody>
      </p:sp>
      <p:sp>
        <p:nvSpPr>
          <p:cNvPr id="3" name="Content Placeholder 2"/>
          <p:cNvSpPr>
            <a:spLocks noGrp="1"/>
          </p:cNvSpPr>
          <p:nvPr>
            <p:ph idx="1"/>
          </p:nvPr>
        </p:nvSpPr>
        <p:spPr>
          <a:xfrm>
            <a:off x="533400" y="1524000"/>
            <a:ext cx="8229600" cy="3154363"/>
          </a:xfrm>
        </p:spPr>
        <p:txBody>
          <a:bodyPr>
            <a:normAutofit lnSpcReduction="10000"/>
          </a:bodyPr>
          <a:lstStyle/>
          <a:p>
            <a:r>
              <a:rPr lang="en-US" dirty="0" smtClean="0">
                <a:solidFill>
                  <a:schemeClr val="bg1"/>
                </a:solidFill>
              </a:rPr>
              <a:t>Many colleges still do not comply with Title IX</a:t>
            </a:r>
          </a:p>
          <a:p>
            <a:r>
              <a:rPr lang="en-US" dirty="0" smtClean="0">
                <a:solidFill>
                  <a:schemeClr val="bg1"/>
                </a:solidFill>
              </a:rPr>
              <a:t>80 percent have compliance issues</a:t>
            </a:r>
          </a:p>
          <a:p>
            <a:r>
              <a:rPr lang="en-US" dirty="0" smtClean="0">
                <a:solidFill>
                  <a:schemeClr val="bg1"/>
                </a:solidFill>
              </a:rPr>
              <a:t>Rio Hondo, a college in California, has more men than women in sports even though the attendance ratio between men and women on campus are almost the same </a:t>
            </a:r>
          </a:p>
          <a:p>
            <a:pPr>
              <a:buNone/>
            </a:pPr>
            <a:endParaRPr lang="en-US"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3048000" y="4648200"/>
            <a:ext cx="2743200" cy="1824228"/>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George Mason University </a:t>
            </a:r>
            <a:endParaRPr lang="en-US" dirty="0">
              <a:solidFill>
                <a:schemeClr val="bg1"/>
              </a:solidFill>
            </a:endParaRPr>
          </a:p>
        </p:txBody>
      </p:sp>
      <p:sp>
        <p:nvSpPr>
          <p:cNvPr id="3" name="Content Placeholder 2"/>
          <p:cNvSpPr>
            <a:spLocks noGrp="1"/>
          </p:cNvSpPr>
          <p:nvPr>
            <p:ph idx="1"/>
          </p:nvPr>
        </p:nvSpPr>
        <p:spPr>
          <a:xfrm>
            <a:off x="457200" y="4114800"/>
            <a:ext cx="8153400" cy="2743200"/>
          </a:xfrm>
        </p:spPr>
        <p:txBody>
          <a:bodyPr>
            <a:normAutofit/>
          </a:bodyPr>
          <a:lstStyle/>
          <a:p>
            <a:pPr lvl="0"/>
            <a:r>
              <a:rPr lang="en-US" sz="2000" dirty="0" smtClean="0">
                <a:solidFill>
                  <a:schemeClr val="bg1"/>
                </a:solidFill>
              </a:rPr>
              <a:t>GMU is </a:t>
            </a:r>
            <a:r>
              <a:rPr lang="en-US" sz="2000" dirty="0">
                <a:solidFill>
                  <a:schemeClr val="bg1"/>
                </a:solidFill>
              </a:rPr>
              <a:t>committed to providing athletic scholarships </a:t>
            </a:r>
            <a:r>
              <a:rPr lang="en-US" sz="2000" dirty="0" smtClean="0">
                <a:solidFill>
                  <a:schemeClr val="bg1"/>
                </a:solidFill>
              </a:rPr>
              <a:t>equally among men and women.</a:t>
            </a:r>
          </a:p>
          <a:p>
            <a:pPr lvl="0"/>
            <a:r>
              <a:rPr lang="en-US" sz="2000" dirty="0" smtClean="0">
                <a:solidFill>
                  <a:schemeClr val="bg1"/>
                </a:solidFill>
              </a:rPr>
              <a:t>GMU’s </a:t>
            </a:r>
            <a:r>
              <a:rPr lang="en-US" sz="2000" dirty="0">
                <a:solidFill>
                  <a:schemeClr val="bg1"/>
                </a:solidFill>
              </a:rPr>
              <a:t>undergraduate enrollment is 45 percent male and </a:t>
            </a:r>
            <a:r>
              <a:rPr lang="en-US" sz="2000" dirty="0" smtClean="0">
                <a:solidFill>
                  <a:schemeClr val="bg1"/>
                </a:solidFill>
              </a:rPr>
              <a:t>55 percent </a:t>
            </a:r>
            <a:r>
              <a:rPr lang="en-US" sz="2000" dirty="0">
                <a:solidFill>
                  <a:schemeClr val="bg1"/>
                </a:solidFill>
              </a:rPr>
              <a:t>female.</a:t>
            </a:r>
          </a:p>
          <a:p>
            <a:pPr lvl="0"/>
            <a:r>
              <a:rPr lang="en-US" sz="2000" dirty="0" smtClean="0">
                <a:solidFill>
                  <a:schemeClr val="bg1"/>
                </a:solidFill>
              </a:rPr>
              <a:t>The University has a 5-year </a:t>
            </a:r>
            <a:r>
              <a:rPr lang="en-US" sz="2000" dirty="0">
                <a:solidFill>
                  <a:schemeClr val="bg1"/>
                </a:solidFill>
              </a:rPr>
              <a:t>Scholarship Plan</a:t>
            </a:r>
          </a:p>
          <a:p>
            <a:r>
              <a:rPr lang="en-US" sz="2000" dirty="0" smtClean="0">
                <a:solidFill>
                  <a:schemeClr val="bg1"/>
                </a:solidFill>
              </a:rPr>
              <a:t>The </a:t>
            </a:r>
            <a:r>
              <a:rPr lang="en-US" sz="2000" dirty="0">
                <a:solidFill>
                  <a:schemeClr val="bg1"/>
                </a:solidFill>
              </a:rPr>
              <a:t>available funding was increased from 50 percent male and 50 percent </a:t>
            </a:r>
            <a:r>
              <a:rPr lang="en-US" sz="2000" dirty="0" smtClean="0">
                <a:solidFill>
                  <a:schemeClr val="bg1"/>
                </a:solidFill>
              </a:rPr>
              <a:t>female in </a:t>
            </a:r>
            <a:r>
              <a:rPr lang="en-US" sz="2000" dirty="0">
                <a:solidFill>
                  <a:schemeClr val="bg1"/>
                </a:solidFill>
              </a:rPr>
              <a:t>1996-97 to 46 percent male and 54 percent female in 2000</a:t>
            </a:r>
          </a:p>
        </p:txBody>
      </p:sp>
      <p:pic>
        <p:nvPicPr>
          <p:cNvPr id="5" name="Picture 2"/>
          <p:cNvPicPr>
            <a:picLocks noChangeAspect="1" noChangeArrowheads="1"/>
          </p:cNvPicPr>
          <p:nvPr/>
        </p:nvPicPr>
        <p:blipFill>
          <a:blip r:embed="rId2"/>
          <a:srcRect/>
          <a:stretch>
            <a:fillRect/>
          </a:stretch>
        </p:blipFill>
        <p:spPr bwMode="auto">
          <a:xfrm>
            <a:off x="3048000" y="1295400"/>
            <a:ext cx="2838450" cy="238125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George Mason University Continued </a:t>
            </a:r>
            <a:endParaRPr lang="en-US" dirty="0">
              <a:solidFill>
                <a:schemeClr val="bg1"/>
              </a:solidFill>
            </a:endParaRPr>
          </a:p>
        </p:txBody>
      </p:sp>
      <p:sp>
        <p:nvSpPr>
          <p:cNvPr id="3" name="Content Placeholder 2"/>
          <p:cNvSpPr>
            <a:spLocks noGrp="1"/>
          </p:cNvSpPr>
          <p:nvPr>
            <p:ph idx="1"/>
          </p:nvPr>
        </p:nvSpPr>
        <p:spPr>
          <a:xfrm>
            <a:off x="457200" y="1371601"/>
            <a:ext cx="8077200" cy="2590800"/>
          </a:xfrm>
        </p:spPr>
        <p:txBody>
          <a:bodyPr>
            <a:normAutofit fontScale="77500" lnSpcReduction="20000"/>
          </a:bodyPr>
          <a:lstStyle/>
          <a:p>
            <a:r>
              <a:rPr lang="en-US" dirty="0" smtClean="0">
                <a:solidFill>
                  <a:schemeClr val="bg1"/>
                </a:solidFill>
              </a:rPr>
              <a:t>GMU tries to maintain proportionality among men’s  and women’s sports</a:t>
            </a:r>
          </a:p>
          <a:p>
            <a:r>
              <a:rPr lang="en-US" dirty="0" smtClean="0">
                <a:solidFill>
                  <a:schemeClr val="bg1"/>
                </a:solidFill>
              </a:rPr>
              <a:t>Men’s supplies and funding is greater than that of women’s but they are attempting to level it out. </a:t>
            </a:r>
          </a:p>
          <a:p>
            <a:r>
              <a:rPr lang="en-US" dirty="0" smtClean="0">
                <a:solidFill>
                  <a:schemeClr val="bg1"/>
                </a:solidFill>
              </a:rPr>
              <a:t>GMU also tries to make sure that both men’s and women’s teams have equal practice time and game time</a:t>
            </a:r>
          </a:p>
          <a:p>
            <a:pPr>
              <a:buNone/>
            </a:pPr>
            <a:endParaRPr lang="en-US" dirty="0">
              <a:solidFill>
                <a:schemeClr val="bg1"/>
              </a:solidFill>
            </a:endParaRPr>
          </a:p>
        </p:txBody>
      </p:sp>
      <p:pic>
        <p:nvPicPr>
          <p:cNvPr id="5123" name="Picture 3"/>
          <p:cNvPicPr>
            <a:picLocks noChangeAspect="1" noChangeArrowheads="1"/>
          </p:cNvPicPr>
          <p:nvPr/>
        </p:nvPicPr>
        <p:blipFill>
          <a:blip r:embed="rId2"/>
          <a:srcRect/>
          <a:stretch>
            <a:fillRect/>
          </a:stretch>
        </p:blipFill>
        <p:spPr bwMode="auto">
          <a:xfrm>
            <a:off x="2895600" y="3733800"/>
            <a:ext cx="2895600" cy="289560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George Mason University Continued </a:t>
            </a:r>
            <a:endParaRPr lang="en-US" dirty="0">
              <a:solidFill>
                <a:schemeClr val="bg1"/>
              </a:solidFill>
            </a:endParaRPr>
          </a:p>
        </p:txBody>
      </p:sp>
      <p:sp>
        <p:nvSpPr>
          <p:cNvPr id="3" name="Content Placeholder 2"/>
          <p:cNvSpPr>
            <a:spLocks noGrp="1"/>
          </p:cNvSpPr>
          <p:nvPr>
            <p:ph idx="1"/>
          </p:nvPr>
        </p:nvSpPr>
        <p:spPr>
          <a:xfrm>
            <a:off x="533400" y="3429000"/>
            <a:ext cx="8153400" cy="3230563"/>
          </a:xfrm>
        </p:spPr>
        <p:txBody>
          <a:bodyPr>
            <a:normAutofit fontScale="85000" lnSpcReduction="20000"/>
          </a:bodyPr>
          <a:lstStyle/>
          <a:p>
            <a:r>
              <a:rPr lang="en-US" dirty="0" smtClean="0">
                <a:solidFill>
                  <a:schemeClr val="bg1"/>
                </a:solidFill>
              </a:rPr>
              <a:t>The budget for the men’s team is greater than the women’s but they are trying to make it equal by adding ten thousand dollars a year to the women’s budget</a:t>
            </a:r>
          </a:p>
          <a:p>
            <a:r>
              <a:rPr lang="en-US" dirty="0" smtClean="0">
                <a:solidFill>
                  <a:schemeClr val="bg1"/>
                </a:solidFill>
              </a:rPr>
              <a:t>Tutor programs are provided for all athletes</a:t>
            </a:r>
          </a:p>
          <a:p>
            <a:r>
              <a:rPr lang="en-US" dirty="0" smtClean="0">
                <a:solidFill>
                  <a:schemeClr val="bg1"/>
                </a:solidFill>
              </a:rPr>
              <a:t>Men’s and Women’s teams have equal accessibility to services and facilities such as locker rooms, medical and training facilities and housing</a:t>
            </a:r>
            <a:endParaRPr lang="en-US" dirty="0">
              <a:solidFill>
                <a:schemeClr val="bg1"/>
              </a:solidFill>
            </a:endParaRPr>
          </a:p>
        </p:txBody>
      </p:sp>
      <p:pic>
        <p:nvPicPr>
          <p:cNvPr id="6146" name="Picture 2"/>
          <p:cNvPicPr>
            <a:picLocks noChangeAspect="1" noChangeArrowheads="1"/>
          </p:cNvPicPr>
          <p:nvPr/>
        </p:nvPicPr>
        <p:blipFill>
          <a:blip r:embed="rId2"/>
          <a:srcRect/>
          <a:stretch>
            <a:fillRect/>
          </a:stretch>
        </p:blipFill>
        <p:spPr bwMode="auto">
          <a:xfrm>
            <a:off x="3352800" y="1295400"/>
            <a:ext cx="2133600" cy="2110902"/>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George Mason University Continued</a:t>
            </a:r>
            <a:endParaRPr lang="en-US" dirty="0">
              <a:solidFill>
                <a:schemeClr val="bg1"/>
              </a:solidFill>
            </a:endParaRPr>
          </a:p>
        </p:txBody>
      </p:sp>
      <p:sp>
        <p:nvSpPr>
          <p:cNvPr id="3" name="Content Placeholder 2"/>
          <p:cNvSpPr>
            <a:spLocks noGrp="1"/>
          </p:cNvSpPr>
          <p:nvPr>
            <p:ph idx="1"/>
          </p:nvPr>
        </p:nvSpPr>
        <p:spPr>
          <a:xfrm>
            <a:off x="457200" y="1600201"/>
            <a:ext cx="8229600" cy="2438400"/>
          </a:xfrm>
        </p:spPr>
        <p:txBody>
          <a:bodyPr/>
          <a:lstStyle/>
          <a:p>
            <a:r>
              <a:rPr lang="en-US" sz="2400" dirty="0" smtClean="0">
                <a:solidFill>
                  <a:schemeClr val="bg1"/>
                </a:solidFill>
              </a:rPr>
              <a:t>GMU makes sure that both men and women’s sports  have equal publicity</a:t>
            </a:r>
          </a:p>
          <a:p>
            <a:r>
              <a:rPr lang="en-US" sz="2400" dirty="0" smtClean="0">
                <a:solidFill>
                  <a:schemeClr val="bg1"/>
                </a:solidFill>
              </a:rPr>
              <a:t>They have spent more money on recruiting men than on women</a:t>
            </a:r>
          </a:p>
          <a:p>
            <a:pPr>
              <a:buNone/>
            </a:pPr>
            <a:endParaRPr lang="en-US" dirty="0">
              <a:solidFill>
                <a:schemeClr val="bg1"/>
              </a:solidFill>
            </a:endParaRPr>
          </a:p>
        </p:txBody>
      </p:sp>
      <p:pic>
        <p:nvPicPr>
          <p:cNvPr id="7170" name="Picture 2"/>
          <p:cNvPicPr>
            <a:picLocks noChangeAspect="1" noChangeArrowheads="1"/>
          </p:cNvPicPr>
          <p:nvPr/>
        </p:nvPicPr>
        <p:blipFill>
          <a:blip r:embed="rId2"/>
          <a:srcRect/>
          <a:stretch>
            <a:fillRect/>
          </a:stretch>
        </p:blipFill>
        <p:spPr bwMode="auto">
          <a:xfrm>
            <a:off x="1447800" y="4495800"/>
            <a:ext cx="2489489" cy="17526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876800" y="3733800"/>
            <a:ext cx="3420208" cy="1778508"/>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Title IX is enforced</a:t>
            </a:r>
            <a:endParaRPr lang="en-US" dirty="0">
              <a:solidFill>
                <a:schemeClr val="bg1"/>
              </a:solidFill>
            </a:endParaRPr>
          </a:p>
        </p:txBody>
      </p:sp>
      <p:sp>
        <p:nvSpPr>
          <p:cNvPr id="3" name="Content Placeholder 2"/>
          <p:cNvSpPr>
            <a:spLocks noGrp="1"/>
          </p:cNvSpPr>
          <p:nvPr>
            <p:ph idx="1"/>
          </p:nvPr>
        </p:nvSpPr>
        <p:spPr>
          <a:xfrm>
            <a:off x="457200" y="4648200"/>
            <a:ext cx="8229600" cy="1477963"/>
          </a:xfrm>
        </p:spPr>
        <p:txBody>
          <a:bodyPr>
            <a:normAutofit/>
          </a:bodyPr>
          <a:lstStyle/>
          <a:p>
            <a:pPr lvl="1">
              <a:buFont typeface="Arial" pitchFamily="34" charset="0"/>
              <a:buChar char="•"/>
            </a:pPr>
            <a:r>
              <a:rPr lang="en-US" sz="3600" dirty="0" smtClean="0">
                <a:solidFill>
                  <a:schemeClr val="bg1"/>
                </a:solidFill>
              </a:rPr>
              <a:t>Three part test</a:t>
            </a:r>
          </a:p>
          <a:p>
            <a:pPr lvl="1">
              <a:buFont typeface="Arial" pitchFamily="34" charset="0"/>
              <a:buChar char="•"/>
            </a:pPr>
            <a:r>
              <a:rPr lang="en-US" sz="3600" dirty="0" smtClean="0">
                <a:solidFill>
                  <a:schemeClr val="bg1"/>
                </a:solidFill>
              </a:rPr>
              <a:t>E-mail survey </a:t>
            </a:r>
            <a:endParaRPr lang="en-US" sz="3600" dirty="0">
              <a:solidFill>
                <a:schemeClr val="bg1"/>
              </a:solidFill>
            </a:endParaRPr>
          </a:p>
        </p:txBody>
      </p:sp>
      <p:pic>
        <p:nvPicPr>
          <p:cNvPr id="8194" name="Picture 2"/>
          <p:cNvPicPr>
            <a:picLocks noChangeAspect="1" noChangeArrowheads="1"/>
          </p:cNvPicPr>
          <p:nvPr/>
        </p:nvPicPr>
        <p:blipFill>
          <a:blip r:embed="rId2"/>
          <a:srcRect/>
          <a:stretch>
            <a:fillRect/>
          </a:stretch>
        </p:blipFill>
        <p:spPr bwMode="auto">
          <a:xfrm>
            <a:off x="2438400" y="1981200"/>
            <a:ext cx="2209800" cy="216008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943600" y="3124200"/>
            <a:ext cx="2558081" cy="2680868"/>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Video Clip… </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endParaRPr lang="en-US" dirty="0" smtClean="0"/>
          </a:p>
          <a:p>
            <a:pPr>
              <a:buNone/>
            </a:pPr>
            <a:endParaRPr lang="en-US" dirty="0"/>
          </a:p>
          <a:p>
            <a:endParaRPr lang="en-US" dirty="0" smtClean="0"/>
          </a:p>
          <a:p>
            <a:endParaRPr lang="en-US" dirty="0" smtClean="0"/>
          </a:p>
          <a:p>
            <a:endParaRPr lang="en-US" dirty="0"/>
          </a:p>
          <a:p>
            <a:endParaRPr lang="en-US" dirty="0" smtClean="0">
              <a:solidFill>
                <a:schemeClr val="bg1"/>
              </a:solidFill>
            </a:endParaRPr>
          </a:p>
          <a:p>
            <a:r>
              <a:rPr lang="en-US" dirty="0" smtClean="0">
                <a:solidFill>
                  <a:schemeClr val="bg1"/>
                </a:solidFill>
                <a:hlinkClick r:id="rId2"/>
              </a:rPr>
              <a:t>http://www.youtube.com/watch?v=V9It24cN3_E</a:t>
            </a:r>
            <a:r>
              <a:rPr lang="en-US" dirty="0" smtClean="0">
                <a:solidFill>
                  <a:schemeClr val="bg1"/>
                </a:solidFill>
              </a:rPr>
              <a:t> </a:t>
            </a:r>
            <a:endParaRPr lang="en-US" dirty="0">
              <a:solidFill>
                <a:schemeClr val="bg1"/>
              </a:solidFill>
            </a:endParaRPr>
          </a:p>
        </p:txBody>
      </p:sp>
      <p:pic>
        <p:nvPicPr>
          <p:cNvPr id="1027" name="Picture 3" descr="C:\Users\Scholasticci\AppData\Local\Microsoft\Windows\Temporary Internet Files\Content.IE5\TR6L2GJ3\MMj03363660000[1].gif"/>
          <p:cNvPicPr>
            <a:picLocks noChangeAspect="1" noChangeArrowheads="1" noCrop="1"/>
          </p:cNvPicPr>
          <p:nvPr/>
        </p:nvPicPr>
        <p:blipFill>
          <a:blip r:embed="rId3"/>
          <a:srcRect/>
          <a:stretch>
            <a:fillRect/>
          </a:stretch>
        </p:blipFill>
        <p:spPr bwMode="auto">
          <a:xfrm>
            <a:off x="3124200" y="1752600"/>
            <a:ext cx="2700338" cy="270033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r>
              <a:rPr lang="en-US" dirty="0" smtClean="0"/>
              <a:t> </a:t>
            </a:r>
            <a:endParaRPr lang="en-US" dirty="0"/>
          </a:p>
        </p:txBody>
      </p:sp>
      <p:sp>
        <p:nvSpPr>
          <p:cNvPr id="3" name="Content Placeholder 2"/>
          <p:cNvSpPr>
            <a:spLocks noGrp="1"/>
          </p:cNvSpPr>
          <p:nvPr>
            <p:ph idx="1"/>
          </p:nvPr>
        </p:nvSpPr>
        <p:spPr/>
        <p:txBody>
          <a:bodyPr/>
          <a:lstStyle/>
          <a:p>
            <a:r>
              <a:rPr lang="en-US" dirty="0" smtClean="0">
                <a:solidFill>
                  <a:srgbClr val="FFFF00"/>
                </a:solidFill>
              </a:rPr>
              <a:t>Education bullet </a:t>
            </a:r>
          </a:p>
          <a:p>
            <a:r>
              <a:rPr lang="en-US" dirty="0" smtClean="0">
                <a:solidFill>
                  <a:schemeClr val="bg1"/>
                </a:solidFill>
              </a:rPr>
              <a:t>Men’s sports cut</a:t>
            </a:r>
          </a:p>
          <a:p>
            <a:r>
              <a:rPr lang="en-US" dirty="0" smtClean="0">
                <a:solidFill>
                  <a:schemeClr val="bg1"/>
                </a:solidFill>
              </a:rPr>
              <a:t>Gave women opportunities </a:t>
            </a:r>
          </a:p>
          <a:p>
            <a:r>
              <a:rPr lang="en-US" dirty="0" smtClean="0">
                <a:solidFill>
                  <a:schemeClr val="bg1"/>
                </a:solidFill>
              </a:rPr>
              <a:t>Title IX still shows room for improvement</a:t>
            </a:r>
          </a:p>
          <a:p>
            <a:r>
              <a:rPr lang="en-US" dirty="0" smtClean="0">
                <a:solidFill>
                  <a:srgbClr val="FFFF00"/>
                </a:solidFill>
              </a:rPr>
              <a:t>Colleges bullet </a:t>
            </a:r>
          </a:p>
          <a:p>
            <a:r>
              <a:rPr lang="en-US" dirty="0" smtClean="0">
                <a:solidFill>
                  <a:srgbClr val="FFFF00"/>
                </a:solidFill>
              </a:rPr>
              <a:t>Enforcement </a:t>
            </a:r>
            <a:endParaRPr lang="en-US" dirty="0">
              <a:solidFill>
                <a:srgbClr val="FFFF00"/>
              </a:solidFill>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Works Cited</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sz="1700" dirty="0" smtClean="0">
                <a:solidFill>
                  <a:schemeClr val="bg1"/>
                </a:solidFill>
              </a:rPr>
              <a:t>Evelyn</a:t>
            </a:r>
            <a:r>
              <a:rPr lang="en-US" sz="1700" dirty="0">
                <a:solidFill>
                  <a:schemeClr val="bg1"/>
                </a:solidFill>
              </a:rPr>
              <a:t>, </a:t>
            </a:r>
            <a:r>
              <a:rPr lang="en-US" sz="1700" dirty="0" err="1">
                <a:solidFill>
                  <a:schemeClr val="bg1"/>
                </a:solidFill>
              </a:rPr>
              <a:t>Jamilah</a:t>
            </a:r>
            <a:r>
              <a:rPr lang="en-US" sz="1700" dirty="0">
                <a:solidFill>
                  <a:schemeClr val="bg1"/>
                </a:solidFill>
              </a:rPr>
              <a:t>. "Calif. 2-Year Colleges Criticized on Title IX." </a:t>
            </a:r>
            <a:r>
              <a:rPr lang="en-US" sz="1700" u="sng" dirty="0">
                <a:solidFill>
                  <a:schemeClr val="bg1"/>
                </a:solidFill>
              </a:rPr>
              <a:t>Chronicle of Higher</a:t>
            </a:r>
            <a:endParaRPr lang="en-US" sz="1700" dirty="0">
              <a:solidFill>
                <a:schemeClr val="bg1"/>
              </a:solidFill>
            </a:endParaRPr>
          </a:p>
          <a:p>
            <a:pPr>
              <a:buNone/>
            </a:pPr>
            <a:r>
              <a:rPr lang="en-US" sz="1700" dirty="0">
                <a:solidFill>
                  <a:schemeClr val="bg1"/>
                </a:solidFill>
              </a:rPr>
              <a:t>	</a:t>
            </a:r>
            <a:r>
              <a:rPr lang="en-US" sz="1700" dirty="0" smtClean="0">
                <a:solidFill>
                  <a:schemeClr val="bg1"/>
                </a:solidFill>
              </a:rPr>
              <a:t>	</a:t>
            </a:r>
            <a:r>
              <a:rPr lang="en-US" sz="1700" u="sng" dirty="0" smtClean="0">
                <a:solidFill>
                  <a:schemeClr val="bg1"/>
                </a:solidFill>
              </a:rPr>
              <a:t>Education</a:t>
            </a:r>
            <a:r>
              <a:rPr lang="en-US" sz="1700" dirty="0" smtClean="0">
                <a:solidFill>
                  <a:schemeClr val="bg1"/>
                </a:solidFill>
              </a:rPr>
              <a:t> </a:t>
            </a:r>
            <a:r>
              <a:rPr lang="en-US" sz="1700" dirty="0">
                <a:solidFill>
                  <a:schemeClr val="bg1"/>
                </a:solidFill>
              </a:rPr>
              <a:t>48.22 (08 Feb. 2002): A40. </a:t>
            </a:r>
            <a:r>
              <a:rPr lang="en-US" sz="1700" u="sng" dirty="0">
                <a:solidFill>
                  <a:schemeClr val="bg1"/>
                </a:solidFill>
              </a:rPr>
              <a:t>Academic Search Complete</a:t>
            </a:r>
            <a:r>
              <a:rPr lang="en-US" sz="1700" dirty="0">
                <a:solidFill>
                  <a:schemeClr val="bg1"/>
                </a:solidFill>
              </a:rPr>
              <a:t>. EBSCO. [Library </a:t>
            </a:r>
            <a:r>
              <a:rPr lang="en-US" sz="1700" dirty="0" smtClean="0">
                <a:solidFill>
                  <a:schemeClr val="bg1"/>
                </a:solidFill>
              </a:rPr>
              <a:t>name</a:t>
            </a:r>
            <a:r>
              <a:rPr lang="en-US" sz="1700" dirty="0">
                <a:solidFill>
                  <a:schemeClr val="bg1"/>
                </a:solidFill>
              </a:rPr>
              <a:t>], [City], </a:t>
            </a:r>
            <a:r>
              <a:rPr lang="en-US" sz="1700" dirty="0" smtClean="0">
                <a:solidFill>
                  <a:schemeClr val="bg1"/>
                </a:solidFill>
              </a:rPr>
              <a:t> 	[</a:t>
            </a:r>
            <a:r>
              <a:rPr lang="en-US" sz="1700" dirty="0">
                <a:solidFill>
                  <a:schemeClr val="bg1"/>
                </a:solidFill>
              </a:rPr>
              <a:t>State abbreviation]. 23 Sep. 2008 </a:t>
            </a:r>
            <a:r>
              <a:rPr lang="en-US" sz="1700" dirty="0" smtClean="0">
                <a:solidFill>
                  <a:schemeClr val="bg1"/>
                </a:solidFill>
              </a:rPr>
              <a:t>	&lt;</a:t>
            </a:r>
            <a:r>
              <a:rPr lang="en-US" sz="1700" dirty="0">
                <a:solidFill>
                  <a:schemeClr val="bg1"/>
                </a:solidFill>
              </a:rPr>
              <a:t>http://</a:t>
            </a:r>
            <a:r>
              <a:rPr lang="en-US" sz="1700" dirty="0" smtClean="0">
                <a:solidFill>
                  <a:schemeClr val="bg1"/>
                </a:solidFill>
              </a:rPr>
              <a:t>search.ebscohost.com/login.aspx?direct=true&amp;db=a9h&amp;AN=6124308&amp;site=ehost-live&gt;.</a:t>
            </a:r>
          </a:p>
          <a:p>
            <a:pPr>
              <a:buNone/>
            </a:pPr>
            <a:endParaRPr lang="en-US" sz="1700" dirty="0" smtClean="0">
              <a:solidFill>
                <a:schemeClr val="bg1"/>
              </a:solidFill>
            </a:endParaRPr>
          </a:p>
          <a:p>
            <a:r>
              <a:rPr lang="en-US" sz="1600" dirty="0">
                <a:solidFill>
                  <a:schemeClr val="bg1"/>
                </a:solidFill>
              </a:rPr>
              <a:t>"Former WNBA Star to Chair Title IX Review Panel." </a:t>
            </a:r>
            <a:r>
              <a:rPr lang="en-US" sz="1600" u="sng" dirty="0">
                <a:solidFill>
                  <a:schemeClr val="bg1"/>
                </a:solidFill>
              </a:rPr>
              <a:t>Black Issues in Higher Education</a:t>
            </a:r>
            <a:endParaRPr lang="en-US" sz="1600" dirty="0">
              <a:solidFill>
                <a:schemeClr val="bg1"/>
              </a:solidFill>
            </a:endParaRPr>
          </a:p>
          <a:p>
            <a:pPr>
              <a:buNone/>
            </a:pPr>
            <a:r>
              <a:rPr lang="en-US" sz="1600" dirty="0" smtClean="0">
                <a:solidFill>
                  <a:schemeClr val="bg1"/>
                </a:solidFill>
              </a:rPr>
              <a:t>		19.12 </a:t>
            </a:r>
            <a:r>
              <a:rPr lang="en-US" sz="1600" dirty="0">
                <a:solidFill>
                  <a:schemeClr val="bg1"/>
                </a:solidFill>
              </a:rPr>
              <a:t>(Aug. 2002): 9. </a:t>
            </a:r>
            <a:r>
              <a:rPr lang="en-US" sz="1600" u="sng" dirty="0">
                <a:solidFill>
                  <a:schemeClr val="bg1"/>
                </a:solidFill>
              </a:rPr>
              <a:t>Academic Search Complete</a:t>
            </a:r>
            <a:r>
              <a:rPr lang="en-US" sz="1600" dirty="0">
                <a:solidFill>
                  <a:schemeClr val="bg1"/>
                </a:solidFill>
              </a:rPr>
              <a:t>. EBSCO. [Library name], [City], [State </a:t>
            </a:r>
            <a:r>
              <a:rPr lang="en-US" sz="1600" dirty="0" smtClean="0">
                <a:solidFill>
                  <a:schemeClr val="bg1"/>
                </a:solidFill>
              </a:rPr>
              <a:t>	abbreviation</a:t>
            </a:r>
            <a:r>
              <a:rPr lang="en-US" sz="1600" dirty="0">
                <a:solidFill>
                  <a:schemeClr val="bg1"/>
                </a:solidFill>
              </a:rPr>
              <a:t>]. 22 Sep. 2008 </a:t>
            </a:r>
            <a:r>
              <a:rPr lang="en-US" sz="1600" dirty="0" smtClean="0">
                <a:solidFill>
                  <a:schemeClr val="bg1"/>
                </a:solidFill>
              </a:rPr>
              <a:t>	&lt;</a:t>
            </a:r>
            <a:r>
              <a:rPr lang="en-US" sz="1600" dirty="0">
                <a:solidFill>
                  <a:schemeClr val="bg1"/>
                </a:solidFill>
              </a:rPr>
              <a:t>http://</a:t>
            </a:r>
            <a:r>
              <a:rPr lang="en-US" sz="1600" dirty="0" smtClean="0">
                <a:solidFill>
                  <a:schemeClr val="bg1"/>
                </a:solidFill>
              </a:rPr>
              <a:t>search.ebscohost.com/login.aspx?direct=true&amp;db=a9h&amp;AN=7091025&amp;site=eh	</a:t>
            </a:r>
            <a:r>
              <a:rPr lang="en-US" sz="1600" dirty="0" err="1" smtClean="0">
                <a:solidFill>
                  <a:schemeClr val="bg1"/>
                </a:solidFill>
              </a:rPr>
              <a:t>ost</a:t>
            </a:r>
            <a:r>
              <a:rPr lang="en-US" sz="1600" dirty="0" smtClean="0">
                <a:solidFill>
                  <a:schemeClr val="bg1"/>
                </a:solidFill>
              </a:rPr>
              <a:t>-live&gt;.</a:t>
            </a:r>
          </a:p>
          <a:p>
            <a:pPr>
              <a:buNone/>
            </a:pPr>
            <a:endParaRPr lang="en-US" sz="1600" dirty="0">
              <a:solidFill>
                <a:schemeClr val="bg1"/>
              </a:solidFill>
            </a:endParaRPr>
          </a:p>
          <a:p>
            <a:r>
              <a:rPr lang="en-US" sz="1800" dirty="0">
                <a:solidFill>
                  <a:schemeClr val="bg1"/>
                </a:solidFill>
              </a:rPr>
              <a:t>Heather Tucker. "Beating men opened doors for athletes." </a:t>
            </a:r>
            <a:r>
              <a:rPr lang="en-US" sz="1800" u="sng" dirty="0">
                <a:solidFill>
                  <a:schemeClr val="bg1"/>
                </a:solidFill>
              </a:rPr>
              <a:t>USA Today</a:t>
            </a:r>
            <a:r>
              <a:rPr lang="en-US" sz="1800" dirty="0">
                <a:solidFill>
                  <a:schemeClr val="bg1"/>
                </a:solidFill>
              </a:rPr>
              <a:t> (</a:t>
            </a:r>
            <a:r>
              <a:rPr lang="en-US" sz="1800" dirty="0" err="1">
                <a:solidFill>
                  <a:schemeClr val="bg1"/>
                </a:solidFill>
              </a:rPr>
              <a:t>n.d</a:t>
            </a:r>
            <a:r>
              <a:rPr lang="en-US" sz="1800" dirty="0">
                <a:solidFill>
                  <a:schemeClr val="bg1"/>
                </a:solidFill>
              </a:rPr>
              <a:t>.). </a:t>
            </a:r>
            <a:r>
              <a:rPr lang="en-US" sz="1800" u="sng" dirty="0">
                <a:solidFill>
                  <a:schemeClr val="bg1"/>
                </a:solidFill>
              </a:rPr>
              <a:t>Academic </a:t>
            </a:r>
            <a:endParaRPr lang="en-US" sz="1800" dirty="0">
              <a:solidFill>
                <a:schemeClr val="bg1"/>
              </a:solidFill>
            </a:endParaRPr>
          </a:p>
          <a:p>
            <a:pPr>
              <a:buNone/>
            </a:pPr>
            <a:r>
              <a:rPr lang="en-US" sz="1800" dirty="0" smtClean="0">
                <a:solidFill>
                  <a:schemeClr val="bg1"/>
                </a:solidFill>
              </a:rPr>
              <a:t>		</a:t>
            </a:r>
            <a:r>
              <a:rPr lang="en-US" sz="1800" u="sng" dirty="0" smtClean="0">
                <a:solidFill>
                  <a:schemeClr val="bg1"/>
                </a:solidFill>
              </a:rPr>
              <a:t>Search </a:t>
            </a:r>
            <a:r>
              <a:rPr lang="en-US" sz="1800" u="sng" dirty="0">
                <a:solidFill>
                  <a:schemeClr val="bg1"/>
                </a:solidFill>
              </a:rPr>
              <a:t>Complete</a:t>
            </a:r>
            <a:r>
              <a:rPr lang="en-US" sz="1800" dirty="0">
                <a:solidFill>
                  <a:schemeClr val="bg1"/>
                </a:solidFill>
              </a:rPr>
              <a:t>. EBSCO. [Library name], [City], [State abbreviation]. 23 Sep. 2008 </a:t>
            </a:r>
          </a:p>
          <a:p>
            <a:pPr>
              <a:buNone/>
            </a:pPr>
            <a:r>
              <a:rPr lang="en-US" sz="1800" dirty="0" smtClean="0">
                <a:solidFill>
                  <a:schemeClr val="bg1"/>
                </a:solidFill>
              </a:rPr>
              <a:t>		&lt;</a:t>
            </a:r>
            <a:r>
              <a:rPr lang="en-US" sz="1800" dirty="0">
                <a:solidFill>
                  <a:schemeClr val="bg1"/>
                </a:solidFill>
              </a:rPr>
              <a:t>http://</a:t>
            </a:r>
            <a:r>
              <a:rPr lang="en-US" sz="1800" dirty="0" smtClean="0">
                <a:solidFill>
                  <a:schemeClr val="bg1"/>
                </a:solidFill>
              </a:rPr>
              <a:t>search.ebscohost.com/login.aspx?direct=true&amp;db=a9h&amp;AN=J0E2680545</a:t>
            </a:r>
          </a:p>
          <a:p>
            <a:pPr>
              <a:buNone/>
            </a:pPr>
            <a:r>
              <a:rPr lang="en-US" sz="1800" dirty="0">
                <a:solidFill>
                  <a:schemeClr val="bg1"/>
                </a:solidFill>
              </a:rPr>
              <a:t>	</a:t>
            </a:r>
            <a:r>
              <a:rPr lang="en-US" sz="1800" dirty="0" smtClean="0">
                <a:solidFill>
                  <a:schemeClr val="bg1"/>
                </a:solidFill>
              </a:rPr>
              <a:t>	41608&amp;site=</a:t>
            </a:r>
            <a:r>
              <a:rPr lang="en-US" sz="1800" dirty="0" err="1" smtClean="0">
                <a:solidFill>
                  <a:schemeClr val="bg1"/>
                </a:solidFill>
              </a:rPr>
              <a:t>ehost</a:t>
            </a:r>
            <a:r>
              <a:rPr lang="en-US" sz="1800" dirty="0" smtClean="0">
                <a:solidFill>
                  <a:schemeClr val="bg1"/>
                </a:solidFill>
              </a:rPr>
              <a:t>-live</a:t>
            </a:r>
            <a:r>
              <a:rPr lang="en-US" sz="1800" dirty="0">
                <a:solidFill>
                  <a:schemeClr val="bg1"/>
                </a:solidFill>
              </a:rPr>
              <a:t>&gt;. </a:t>
            </a:r>
            <a:endParaRPr lang="en-US" sz="1800" dirty="0" smtClean="0">
              <a:solidFill>
                <a:schemeClr val="bg1"/>
              </a:solidFill>
            </a:endParaRPr>
          </a:p>
          <a:p>
            <a:pPr>
              <a:buNone/>
            </a:pPr>
            <a:endParaRPr lang="en-US" sz="1800" dirty="0">
              <a:solidFill>
                <a:schemeClr val="bg1"/>
              </a:solidFill>
            </a:endParaRPr>
          </a:p>
          <a:p>
            <a:r>
              <a:rPr lang="en-US" sz="1600" dirty="0">
                <a:solidFill>
                  <a:schemeClr val="bg1"/>
                </a:solidFill>
              </a:rPr>
              <a:t>Jill </a:t>
            </a:r>
            <a:r>
              <a:rPr lang="en-US" sz="1600" dirty="0" err="1">
                <a:solidFill>
                  <a:schemeClr val="bg1"/>
                </a:solidFill>
              </a:rPr>
              <a:t>Lieber</a:t>
            </a:r>
            <a:r>
              <a:rPr lang="en-US" sz="1600" dirty="0">
                <a:solidFill>
                  <a:schemeClr val="bg1"/>
                </a:solidFill>
              </a:rPr>
              <a:t> </a:t>
            </a:r>
            <a:r>
              <a:rPr lang="en-US" sz="1600" dirty="0" err="1">
                <a:solidFill>
                  <a:schemeClr val="bg1"/>
                </a:solidFill>
              </a:rPr>
              <a:t>Steeg</a:t>
            </a:r>
            <a:r>
              <a:rPr lang="en-US" sz="1600" dirty="0">
                <a:solidFill>
                  <a:schemeClr val="bg1"/>
                </a:solidFill>
              </a:rPr>
              <a:t>. "Disputes reflect continuing tension over Title IX." </a:t>
            </a:r>
            <a:r>
              <a:rPr lang="en-US" sz="1600" u="sng" dirty="0">
                <a:solidFill>
                  <a:schemeClr val="bg1"/>
                </a:solidFill>
              </a:rPr>
              <a:t>USA Today</a:t>
            </a:r>
            <a:r>
              <a:rPr lang="en-US" sz="1600" dirty="0">
                <a:solidFill>
                  <a:schemeClr val="bg1"/>
                </a:solidFill>
              </a:rPr>
              <a:t> (</a:t>
            </a:r>
            <a:r>
              <a:rPr lang="en-US" sz="1600" dirty="0" err="1">
                <a:solidFill>
                  <a:schemeClr val="bg1"/>
                </a:solidFill>
              </a:rPr>
              <a:t>n.d</a:t>
            </a:r>
            <a:r>
              <a:rPr lang="en-US" sz="1600" dirty="0">
                <a:solidFill>
                  <a:schemeClr val="bg1"/>
                </a:solidFill>
              </a:rPr>
              <a:t>.). </a:t>
            </a:r>
          </a:p>
          <a:p>
            <a:pPr>
              <a:buNone/>
            </a:pPr>
            <a:r>
              <a:rPr lang="en-US" sz="1600" dirty="0" smtClean="0">
                <a:solidFill>
                  <a:schemeClr val="bg1"/>
                </a:solidFill>
              </a:rPr>
              <a:t>		</a:t>
            </a:r>
            <a:r>
              <a:rPr lang="en-US" sz="1600" u="sng" dirty="0" smtClean="0">
                <a:solidFill>
                  <a:schemeClr val="bg1"/>
                </a:solidFill>
              </a:rPr>
              <a:t>Academic </a:t>
            </a:r>
            <a:r>
              <a:rPr lang="en-US" sz="1600" u="sng" dirty="0">
                <a:solidFill>
                  <a:schemeClr val="bg1"/>
                </a:solidFill>
              </a:rPr>
              <a:t>Search Complete</a:t>
            </a:r>
            <a:r>
              <a:rPr lang="en-US" sz="1600" dirty="0">
                <a:solidFill>
                  <a:schemeClr val="bg1"/>
                </a:solidFill>
              </a:rPr>
              <a:t>. EBSCO. [Library name], [City], [State abbreviation]. 23 Sep. 2008 </a:t>
            </a:r>
          </a:p>
          <a:p>
            <a:pPr>
              <a:buNone/>
            </a:pPr>
            <a:r>
              <a:rPr lang="en-US" sz="1600" dirty="0">
                <a:solidFill>
                  <a:schemeClr val="bg1"/>
                </a:solidFill>
              </a:rPr>
              <a:t> </a:t>
            </a:r>
            <a:r>
              <a:rPr lang="en-US" sz="1600" dirty="0" smtClean="0">
                <a:solidFill>
                  <a:schemeClr val="bg1"/>
                </a:solidFill>
              </a:rPr>
              <a:t>		&lt;</a:t>
            </a:r>
            <a:r>
              <a:rPr lang="en-US" sz="1600" dirty="0">
                <a:solidFill>
                  <a:schemeClr val="bg1"/>
                </a:solidFill>
              </a:rPr>
              <a:t>http://</a:t>
            </a:r>
            <a:r>
              <a:rPr lang="en-US" sz="1600" dirty="0" smtClean="0">
                <a:solidFill>
                  <a:schemeClr val="bg1"/>
                </a:solidFill>
              </a:rPr>
              <a:t>search.ebscohost.com/login.aspx?direct=true&amp;db=a9h&amp;AN=J0E07010</a:t>
            </a:r>
          </a:p>
          <a:p>
            <a:pPr>
              <a:buNone/>
            </a:pPr>
            <a:r>
              <a:rPr lang="en-US" sz="1600" dirty="0" smtClean="0">
                <a:solidFill>
                  <a:schemeClr val="bg1"/>
                </a:solidFill>
              </a:rPr>
              <a:t>		0619308&amp;site=</a:t>
            </a:r>
            <a:r>
              <a:rPr lang="en-US" sz="1600" dirty="0" err="1" smtClean="0">
                <a:solidFill>
                  <a:schemeClr val="bg1"/>
                </a:solidFill>
              </a:rPr>
              <a:t>ehost</a:t>
            </a:r>
            <a:r>
              <a:rPr lang="en-US" sz="1600" dirty="0" smtClean="0">
                <a:solidFill>
                  <a:schemeClr val="bg1"/>
                </a:solidFill>
              </a:rPr>
              <a:t>-live</a:t>
            </a:r>
            <a:r>
              <a:rPr lang="en-US" sz="1600" dirty="0">
                <a:solidFill>
                  <a:schemeClr val="bg1"/>
                </a:solidFill>
              </a:rPr>
              <a:t>&gt;.</a:t>
            </a:r>
          </a:p>
          <a:p>
            <a:pPr>
              <a:buNone/>
            </a:pPr>
            <a:endParaRPr lang="en-US" sz="1700" dirty="0">
              <a:solidFill>
                <a:schemeClr val="bg1"/>
              </a:solidFill>
            </a:endParaRPr>
          </a:p>
          <a:p>
            <a:endParaRPr lang="en-US"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Works Cited Continued</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1400" dirty="0" smtClean="0">
                <a:solidFill>
                  <a:schemeClr val="bg1"/>
                </a:solidFill>
              </a:rPr>
              <a:t>"Judge Criticizes Plan at Brown." </a:t>
            </a:r>
            <a:r>
              <a:rPr lang="en-US" sz="1400" u="sng" dirty="0" smtClean="0">
                <a:solidFill>
                  <a:schemeClr val="bg1"/>
                </a:solidFill>
              </a:rPr>
              <a:t>New York Times</a:t>
            </a:r>
            <a:r>
              <a:rPr lang="en-US" sz="1400" dirty="0" smtClean="0">
                <a:solidFill>
                  <a:schemeClr val="bg1"/>
                </a:solidFill>
              </a:rPr>
              <a:t> (18 Aug. 1995): 14. </a:t>
            </a:r>
            <a:r>
              <a:rPr lang="en-US" sz="1400" u="sng" dirty="0" smtClean="0">
                <a:solidFill>
                  <a:schemeClr val="bg1"/>
                </a:solidFill>
              </a:rPr>
              <a:t>Academic Search Complete</a:t>
            </a:r>
            <a:r>
              <a:rPr lang="en-US" sz="1400" dirty="0" smtClean="0">
                <a:solidFill>
                  <a:schemeClr val="bg1"/>
                </a:solidFill>
              </a:rPr>
              <a:t>. EBSCO. [Library 	name], [City], [State abbreviation]. 22 Sep. 2008             	&lt;http://search.ebscohost.com/login.aspx?direct=true&amp;db=a9h&amp;AN=29497739&amp;s	</a:t>
            </a:r>
            <a:r>
              <a:rPr lang="en-US" sz="1400" dirty="0" err="1" smtClean="0">
                <a:solidFill>
                  <a:schemeClr val="bg1"/>
                </a:solidFill>
              </a:rPr>
              <a:t>ite</a:t>
            </a:r>
            <a:r>
              <a:rPr lang="en-US" sz="1400" dirty="0" smtClean="0">
                <a:solidFill>
                  <a:schemeClr val="bg1"/>
                </a:solidFill>
              </a:rPr>
              <a:t>=</a:t>
            </a:r>
            <a:r>
              <a:rPr lang="en-US" sz="1400" dirty="0" err="1" smtClean="0">
                <a:solidFill>
                  <a:schemeClr val="bg1"/>
                </a:solidFill>
              </a:rPr>
              <a:t>ehost</a:t>
            </a:r>
            <a:r>
              <a:rPr lang="en-US" sz="1400" dirty="0" smtClean="0">
                <a:solidFill>
                  <a:schemeClr val="bg1"/>
                </a:solidFill>
              </a:rPr>
              <a:t>-live&gt;.</a:t>
            </a:r>
          </a:p>
          <a:p>
            <a:pPr>
              <a:buNone/>
            </a:pPr>
            <a:endParaRPr lang="en-US" sz="1400" dirty="0" smtClean="0">
              <a:solidFill>
                <a:schemeClr val="bg1"/>
              </a:solidFill>
            </a:endParaRPr>
          </a:p>
          <a:p>
            <a:r>
              <a:rPr lang="en-US" sz="1400" dirty="0" err="1" smtClean="0">
                <a:solidFill>
                  <a:schemeClr val="bg1"/>
                </a:solidFill>
              </a:rPr>
              <a:t>Lichtman</a:t>
            </a:r>
            <a:r>
              <a:rPr lang="en-US" sz="1400" dirty="0">
                <a:solidFill>
                  <a:schemeClr val="bg1"/>
                </a:solidFill>
              </a:rPr>
              <a:t>, Brenda. "Sexual discrimination and school sports: The Title IX compliance</a:t>
            </a:r>
          </a:p>
          <a:p>
            <a:pPr>
              <a:buNone/>
            </a:pPr>
            <a:r>
              <a:rPr lang="en-US" sz="1400" dirty="0" smtClean="0">
                <a:solidFill>
                  <a:schemeClr val="bg1"/>
                </a:solidFill>
              </a:rPr>
              <a:t>		challenge</a:t>
            </a:r>
            <a:r>
              <a:rPr lang="en-US" sz="1400" dirty="0">
                <a:solidFill>
                  <a:schemeClr val="bg1"/>
                </a:solidFill>
              </a:rPr>
              <a:t>." </a:t>
            </a:r>
            <a:r>
              <a:rPr lang="en-US" sz="1400" u="sng" dirty="0">
                <a:solidFill>
                  <a:schemeClr val="bg1"/>
                </a:solidFill>
              </a:rPr>
              <a:t>USA Today Magazine</a:t>
            </a:r>
            <a:r>
              <a:rPr lang="en-US" sz="1400" dirty="0">
                <a:solidFill>
                  <a:schemeClr val="bg1"/>
                </a:solidFill>
              </a:rPr>
              <a:t> 126.2634 (Mar. 1998): 62. </a:t>
            </a:r>
            <a:r>
              <a:rPr lang="en-US" sz="1400" u="sng" dirty="0">
                <a:solidFill>
                  <a:schemeClr val="bg1"/>
                </a:solidFill>
              </a:rPr>
              <a:t>Academic Search </a:t>
            </a:r>
            <a:r>
              <a:rPr lang="en-US" sz="1400" u="sng" dirty="0" smtClean="0">
                <a:solidFill>
                  <a:schemeClr val="bg1"/>
                </a:solidFill>
              </a:rPr>
              <a:t>Complete</a:t>
            </a:r>
            <a:r>
              <a:rPr lang="en-US" sz="1400" dirty="0">
                <a:solidFill>
                  <a:schemeClr val="bg1"/>
                </a:solidFill>
              </a:rPr>
              <a:t>. EBSCO. [Library </a:t>
            </a:r>
            <a:r>
              <a:rPr lang="en-US" sz="1400" dirty="0" smtClean="0">
                <a:solidFill>
                  <a:schemeClr val="bg1"/>
                </a:solidFill>
              </a:rPr>
              <a:t>	name</a:t>
            </a:r>
            <a:r>
              <a:rPr lang="en-US" sz="1400" dirty="0">
                <a:solidFill>
                  <a:schemeClr val="bg1"/>
                </a:solidFill>
              </a:rPr>
              <a:t>], [City], [State abbreviation]. 23 Sep. 2008 </a:t>
            </a:r>
            <a:r>
              <a:rPr lang="en-US" sz="1400" dirty="0" smtClean="0">
                <a:solidFill>
                  <a:schemeClr val="bg1"/>
                </a:solidFill>
              </a:rPr>
              <a:t>	&lt;</a:t>
            </a:r>
            <a:r>
              <a:rPr lang="en-US" sz="1400" dirty="0">
                <a:solidFill>
                  <a:schemeClr val="bg1"/>
                </a:solidFill>
              </a:rPr>
              <a:t>http://</a:t>
            </a:r>
            <a:r>
              <a:rPr lang="en-US" sz="1400" dirty="0" smtClean="0">
                <a:solidFill>
                  <a:schemeClr val="bg1"/>
                </a:solidFill>
              </a:rPr>
              <a:t>search.ebscohost.com/login.aspx?direct=true&amp;db=a9h&amp;AN=359681&amp;site=ehost-live&gt;.</a:t>
            </a:r>
          </a:p>
          <a:p>
            <a:pPr>
              <a:buNone/>
            </a:pPr>
            <a:endParaRPr lang="en-US" sz="1400" dirty="0" smtClean="0">
              <a:solidFill>
                <a:schemeClr val="bg1"/>
              </a:solidFill>
            </a:endParaRPr>
          </a:p>
          <a:p>
            <a:r>
              <a:rPr lang="en-US" sz="1400" dirty="0" smtClean="0">
                <a:solidFill>
                  <a:schemeClr val="bg1"/>
                </a:solidFill>
              </a:rPr>
              <a:t>M., A. (2008, April). Study: Co-ed HBCUs Not Meeting Title IX. </a:t>
            </a:r>
            <a:r>
              <a:rPr lang="en-US" sz="1400" i="1" dirty="0" smtClean="0">
                <a:solidFill>
                  <a:schemeClr val="bg1"/>
                </a:solidFill>
              </a:rPr>
              <a:t>University Business</a:t>
            </a:r>
            <a:r>
              <a:rPr lang="en-US" sz="1400" dirty="0" smtClean="0">
                <a:solidFill>
                  <a:schemeClr val="bg1"/>
                </a:solidFill>
              </a:rPr>
              <a:t>, </a:t>
            </a:r>
            <a:r>
              <a:rPr lang="en-US" sz="1400" i="1" dirty="0" smtClean="0">
                <a:solidFill>
                  <a:schemeClr val="bg1"/>
                </a:solidFill>
              </a:rPr>
              <a:t>11</a:t>
            </a:r>
            <a:r>
              <a:rPr lang="en-US" sz="1400" dirty="0" smtClean="0">
                <a:solidFill>
                  <a:schemeClr val="bg1"/>
                </a:solidFill>
              </a:rPr>
              <a:t>(4), 22-22. Retrieved 	September 28, 2008, from Academic Search Complete database.</a:t>
            </a:r>
          </a:p>
          <a:p>
            <a:endParaRPr lang="en-US" sz="1400" dirty="0" smtClean="0">
              <a:solidFill>
                <a:schemeClr val="bg1"/>
              </a:solidFill>
            </a:endParaRPr>
          </a:p>
          <a:p>
            <a:r>
              <a:rPr lang="en-US" sz="1400" dirty="0" smtClean="0">
                <a:solidFill>
                  <a:schemeClr val="bg1"/>
                </a:solidFill>
              </a:rPr>
              <a:t>"Measure's key moments." </a:t>
            </a:r>
            <a:r>
              <a:rPr lang="en-US" sz="1400" u="sng" dirty="0" smtClean="0">
                <a:solidFill>
                  <a:schemeClr val="bg1"/>
                </a:solidFill>
              </a:rPr>
              <a:t>USA Today</a:t>
            </a:r>
            <a:r>
              <a:rPr lang="en-US" sz="1400" dirty="0" smtClean="0">
                <a:solidFill>
                  <a:schemeClr val="bg1"/>
                </a:solidFill>
              </a:rPr>
              <a:t> (</a:t>
            </a:r>
            <a:r>
              <a:rPr lang="en-US" sz="1400" dirty="0" err="1" smtClean="0">
                <a:solidFill>
                  <a:schemeClr val="bg1"/>
                </a:solidFill>
              </a:rPr>
              <a:t>n.d</a:t>
            </a:r>
            <a:r>
              <a:rPr lang="en-US" sz="1400" dirty="0" smtClean="0">
                <a:solidFill>
                  <a:schemeClr val="bg1"/>
                </a:solidFill>
              </a:rPr>
              <a:t>.). </a:t>
            </a:r>
            <a:r>
              <a:rPr lang="en-US" sz="1400" u="sng" dirty="0" smtClean="0">
                <a:solidFill>
                  <a:schemeClr val="bg1"/>
                </a:solidFill>
              </a:rPr>
              <a:t>Academic Search Complete</a:t>
            </a:r>
            <a:r>
              <a:rPr lang="en-US" sz="1400" dirty="0" smtClean="0">
                <a:solidFill>
                  <a:schemeClr val="bg1"/>
                </a:solidFill>
              </a:rPr>
              <a:t>. EBSCO. [Library name], [City], [State 	abbreviation]. 29 Sep. 2008 	&lt;http://search.ebscohost.com/login.aspx?direct=true&amp;db=a9h&amp;AN=J0E398089361708&amp;site=ehost-live&gt;.</a:t>
            </a:r>
          </a:p>
          <a:p>
            <a:endParaRPr lang="en-US" sz="1400" dirty="0" smtClean="0">
              <a:solidFill>
                <a:schemeClr val="bg1"/>
              </a:solidFill>
            </a:endParaRPr>
          </a:p>
          <a:p>
            <a:r>
              <a:rPr lang="en-US" sz="1400" dirty="0" smtClean="0">
                <a:solidFill>
                  <a:schemeClr val="bg1"/>
                </a:solidFill>
              </a:rPr>
              <a:t>Sax, Linda. "College Women Still Face Many Obstacles in Reaching Their Full Potential." </a:t>
            </a:r>
            <a:r>
              <a:rPr lang="en-US" sz="1400" u="sng" dirty="0" smtClean="0">
                <a:solidFill>
                  <a:schemeClr val="bg1"/>
                </a:solidFill>
              </a:rPr>
              <a:t>The Chronicle of </a:t>
            </a:r>
            <a:r>
              <a:rPr lang="en-US" sz="1400" dirty="0" smtClean="0">
                <a:solidFill>
                  <a:schemeClr val="bg1"/>
                </a:solidFill>
              </a:rPr>
              <a:t>	</a:t>
            </a:r>
            <a:r>
              <a:rPr lang="en-US" sz="1400" u="sng" dirty="0" smtClean="0">
                <a:solidFill>
                  <a:schemeClr val="bg1"/>
                </a:solidFill>
              </a:rPr>
              <a:t>Higher Education</a:t>
            </a:r>
            <a:r>
              <a:rPr lang="en-US" sz="1400" dirty="0" smtClean="0">
                <a:solidFill>
                  <a:schemeClr val="bg1"/>
                </a:solidFill>
              </a:rPr>
              <a:t> 28 September 2007.</a:t>
            </a:r>
          </a:p>
          <a:p>
            <a:pPr>
              <a:buNone/>
            </a:pPr>
            <a:endParaRPr lang="en-US" sz="1400" dirty="0" smtClean="0">
              <a:solidFill>
                <a:schemeClr val="bg1"/>
              </a:solidFill>
            </a:endParaRPr>
          </a:p>
          <a:p>
            <a:r>
              <a:rPr lang="en-US" sz="1400" dirty="0" smtClean="0">
                <a:solidFill>
                  <a:schemeClr val="bg1"/>
                </a:solidFill>
              </a:rPr>
              <a:t>Sax, Linda. "Her College Experience is Not His." </a:t>
            </a:r>
            <a:r>
              <a:rPr lang="en-US" sz="1400" u="sng" dirty="0" smtClean="0">
                <a:solidFill>
                  <a:schemeClr val="bg1"/>
                </a:solidFill>
              </a:rPr>
              <a:t>The Chronicle of Higher Education</a:t>
            </a:r>
            <a:r>
              <a:rPr lang="en-US" sz="1400" dirty="0" smtClean="0">
                <a:solidFill>
                  <a:schemeClr val="bg1"/>
                </a:solidFill>
              </a:rPr>
              <a:t> 26 September 2008.</a:t>
            </a:r>
          </a:p>
          <a:p>
            <a:endParaRPr lang="en-US" sz="1400" dirty="0" smtClean="0">
              <a:solidFill>
                <a:schemeClr val="bg1"/>
              </a:solidFill>
            </a:endParaRPr>
          </a:p>
          <a:p>
            <a:pPr>
              <a:buNone/>
            </a:pPr>
            <a:endParaRPr lang="en-US" sz="1600" dirty="0" smtClean="0">
              <a:solidFill>
                <a:schemeClr val="bg1"/>
              </a:solidFill>
            </a:endParaRPr>
          </a:p>
          <a:p>
            <a:endParaRPr lang="en-US" sz="1600" dirty="0" smtClean="0">
              <a:solidFill>
                <a:schemeClr val="bg1"/>
              </a:solidFill>
            </a:endParaRPr>
          </a:p>
          <a:p>
            <a:pPr>
              <a:buNone/>
            </a:pPr>
            <a:endParaRPr lang="en-US" sz="1600" dirty="0" smtClean="0">
              <a:solidFill>
                <a:schemeClr val="bg1"/>
              </a:solidFill>
            </a:endParaRPr>
          </a:p>
          <a:p>
            <a:pPr>
              <a:buNone/>
            </a:pPr>
            <a:endParaRPr lang="en-US" sz="1600" dirty="0">
              <a:solidFill>
                <a:schemeClr val="bg1"/>
              </a:solidFill>
            </a:endParaRPr>
          </a:p>
          <a:p>
            <a:endParaRPr lang="en-US" sz="16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Works Cited Continued </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endParaRPr lang="en-US" sz="1500" dirty="0" smtClean="0">
              <a:solidFill>
                <a:schemeClr val="bg1"/>
              </a:solidFill>
            </a:endParaRPr>
          </a:p>
          <a:p>
            <a:r>
              <a:rPr lang="en-US" sz="1600" dirty="0" smtClean="0">
                <a:solidFill>
                  <a:schemeClr val="bg1"/>
                </a:solidFill>
              </a:rPr>
              <a:t>Sax, Linda. "College Women Still Face Many Obstacles in Reaching Their Full Potential." </a:t>
            </a:r>
            <a:r>
              <a:rPr lang="en-US" sz="1600" u="sng" dirty="0" smtClean="0">
                <a:solidFill>
                  <a:schemeClr val="bg1"/>
                </a:solidFill>
              </a:rPr>
              <a:t>The Chronicle of Higher Education</a:t>
            </a:r>
            <a:r>
              <a:rPr lang="en-US" sz="1600" dirty="0" smtClean="0">
                <a:solidFill>
                  <a:schemeClr val="bg1"/>
                </a:solidFill>
              </a:rPr>
              <a:t> 28 	September 2007.</a:t>
            </a:r>
          </a:p>
          <a:p>
            <a:pPr>
              <a:buNone/>
            </a:pPr>
            <a:endParaRPr lang="en-US" sz="1600" dirty="0" smtClean="0">
              <a:solidFill>
                <a:schemeClr val="bg1"/>
              </a:solidFill>
            </a:endParaRPr>
          </a:p>
          <a:p>
            <a:r>
              <a:rPr lang="en-US" sz="1600" dirty="0" smtClean="0">
                <a:solidFill>
                  <a:schemeClr val="bg1"/>
                </a:solidFill>
              </a:rPr>
              <a:t>Sax, Linda. "Her College Experience is Not His." </a:t>
            </a:r>
            <a:r>
              <a:rPr lang="en-US" sz="1600" u="sng" dirty="0" smtClean="0">
                <a:solidFill>
                  <a:schemeClr val="bg1"/>
                </a:solidFill>
              </a:rPr>
              <a:t>The Chronicle of Higher Education</a:t>
            </a:r>
            <a:r>
              <a:rPr lang="en-US" sz="1600" dirty="0" smtClean="0">
                <a:solidFill>
                  <a:schemeClr val="bg1"/>
                </a:solidFill>
              </a:rPr>
              <a:t> 26 September 2008.</a:t>
            </a:r>
          </a:p>
          <a:p>
            <a:endParaRPr lang="en-US" sz="1600" dirty="0" smtClean="0">
              <a:solidFill>
                <a:schemeClr val="bg1"/>
              </a:solidFill>
            </a:endParaRPr>
          </a:p>
          <a:p>
            <a:r>
              <a:rPr lang="en-US" sz="1600" dirty="0" err="1" smtClean="0">
                <a:solidFill>
                  <a:schemeClr val="bg1"/>
                </a:solidFill>
              </a:rPr>
              <a:t>Schachter</a:t>
            </a:r>
            <a:r>
              <a:rPr lang="en-US" sz="1600" dirty="0" smtClean="0">
                <a:solidFill>
                  <a:schemeClr val="bg1"/>
                </a:solidFill>
              </a:rPr>
              <a:t>, R. (2007, March). Title IX Turns 35. (Cover story). </a:t>
            </a:r>
            <a:r>
              <a:rPr lang="en-US" sz="1600" i="1" dirty="0" smtClean="0">
                <a:solidFill>
                  <a:schemeClr val="bg1"/>
                </a:solidFill>
              </a:rPr>
              <a:t>University Business</a:t>
            </a:r>
            <a:r>
              <a:rPr lang="en-US" sz="1600" dirty="0" smtClean="0">
                <a:solidFill>
                  <a:schemeClr val="bg1"/>
                </a:solidFill>
              </a:rPr>
              <a:t>, </a:t>
            </a:r>
            <a:r>
              <a:rPr lang="en-US" sz="1600" i="1" dirty="0" smtClean="0">
                <a:solidFill>
                  <a:schemeClr val="bg1"/>
                </a:solidFill>
              </a:rPr>
              <a:t>10</a:t>
            </a:r>
            <a:r>
              <a:rPr lang="en-US" sz="1600" dirty="0" smtClean="0">
                <a:solidFill>
                  <a:schemeClr val="bg1"/>
                </a:solidFill>
              </a:rPr>
              <a:t>(3), 44-50. Retrieved September 28, 2008, 	from Academic Search Complete database.</a:t>
            </a:r>
          </a:p>
          <a:p>
            <a:endParaRPr lang="en-US" sz="1600" dirty="0" smtClean="0">
              <a:solidFill>
                <a:schemeClr val="bg1"/>
              </a:solidFill>
            </a:endParaRPr>
          </a:p>
          <a:p>
            <a:r>
              <a:rPr lang="en-US" sz="1600" dirty="0" smtClean="0">
                <a:solidFill>
                  <a:schemeClr val="bg1"/>
                </a:solidFill>
              </a:rPr>
              <a:t>Tierney, John. "A New Frontier for Title IX: Science." </a:t>
            </a:r>
            <a:r>
              <a:rPr lang="en-US" sz="1600" u="sng" dirty="0" smtClean="0">
                <a:solidFill>
                  <a:schemeClr val="bg1"/>
                </a:solidFill>
              </a:rPr>
              <a:t>The New York Times</a:t>
            </a:r>
            <a:r>
              <a:rPr lang="en-US" sz="1600" dirty="0" smtClean="0">
                <a:solidFill>
                  <a:schemeClr val="bg1"/>
                </a:solidFill>
              </a:rPr>
              <a:t> 15 July 2008.</a:t>
            </a:r>
          </a:p>
          <a:p>
            <a:pPr>
              <a:buNone/>
            </a:pPr>
            <a:endParaRPr lang="en-US" sz="1600" dirty="0" smtClean="0">
              <a:solidFill>
                <a:schemeClr val="bg1"/>
              </a:solidFill>
            </a:endParaRPr>
          </a:p>
          <a:p>
            <a:r>
              <a:rPr lang="en-US" sz="1600" dirty="0" smtClean="0">
                <a:solidFill>
                  <a:schemeClr val="bg1"/>
                </a:solidFill>
              </a:rPr>
              <a:t>Wertheim, L. Jon, Mark Bechtel, and Stephen </a:t>
            </a:r>
            <a:r>
              <a:rPr lang="en-US" sz="1600" dirty="0" err="1" smtClean="0">
                <a:solidFill>
                  <a:schemeClr val="bg1"/>
                </a:solidFill>
              </a:rPr>
              <a:t>Cannella</a:t>
            </a:r>
            <a:r>
              <a:rPr lang="en-US" sz="1600" dirty="0" smtClean="0">
                <a:solidFill>
                  <a:schemeClr val="bg1"/>
                </a:solidFill>
              </a:rPr>
              <a:t>. "Ladies' Day." </a:t>
            </a:r>
            <a:r>
              <a:rPr lang="en-US" sz="1600" u="sng" dirty="0" smtClean="0">
                <a:solidFill>
                  <a:schemeClr val="bg1"/>
                </a:solidFill>
              </a:rPr>
              <a:t>Sports Illustrated</a:t>
            </a:r>
            <a:r>
              <a:rPr lang="en-US" sz="1600" dirty="0" smtClean="0">
                <a:solidFill>
                  <a:schemeClr val="bg1"/>
                </a:solidFill>
              </a:rPr>
              <a:t> </a:t>
            </a:r>
          </a:p>
          <a:p>
            <a:pPr>
              <a:buNone/>
            </a:pPr>
            <a:r>
              <a:rPr lang="en-US" sz="1600" dirty="0" smtClean="0">
                <a:solidFill>
                  <a:schemeClr val="bg1"/>
                </a:solidFill>
              </a:rPr>
              <a:t>		101.19 (15 Nov. 2004): 18-19. </a:t>
            </a:r>
            <a:r>
              <a:rPr lang="en-US" sz="1600" u="sng" dirty="0" smtClean="0">
                <a:solidFill>
                  <a:schemeClr val="bg1"/>
                </a:solidFill>
              </a:rPr>
              <a:t>Academic Search Complete</a:t>
            </a:r>
            <a:r>
              <a:rPr lang="en-US" sz="1600" dirty="0" smtClean="0">
                <a:solidFill>
                  <a:schemeClr val="bg1"/>
                </a:solidFill>
              </a:rPr>
              <a:t>. EBSCO. [Library name], [City], 	[State 	abbreviation]. 22 Sep. 2008. 	&lt;http://search.ebscohost.com/login.aspx?direct=true&amp;db=a9h&amp;AN=15037258&amp;site=ehost-ive&gt;.</a:t>
            </a:r>
          </a:p>
          <a:p>
            <a:pPr>
              <a:buNone/>
            </a:pPr>
            <a:endParaRPr lang="en-US" sz="1600" dirty="0" smtClean="0">
              <a:solidFill>
                <a:schemeClr val="bg1"/>
              </a:solidFill>
            </a:endParaRPr>
          </a:p>
          <a:p>
            <a:r>
              <a:rPr lang="en-US" sz="1600" dirty="0" smtClean="0">
                <a:solidFill>
                  <a:schemeClr val="bg1"/>
                </a:solidFill>
              </a:rPr>
              <a:t>White, Kerry A. “25 years after title IX, sexual bias in K-12 sports still sidelines girls.”</a:t>
            </a:r>
          </a:p>
          <a:p>
            <a:pPr>
              <a:buNone/>
            </a:pPr>
            <a:r>
              <a:rPr lang="en-US" sz="1600" dirty="0" smtClean="0">
                <a:solidFill>
                  <a:schemeClr val="bg1"/>
                </a:solidFill>
              </a:rPr>
              <a:t>		</a:t>
            </a:r>
            <a:r>
              <a:rPr lang="en-US" sz="1600" u="sng" dirty="0" smtClean="0">
                <a:solidFill>
                  <a:schemeClr val="bg1"/>
                </a:solidFill>
              </a:rPr>
              <a:t>Education Week </a:t>
            </a:r>
            <a:r>
              <a:rPr lang="en-US" sz="1600" dirty="0" smtClean="0">
                <a:solidFill>
                  <a:schemeClr val="bg1"/>
                </a:solidFill>
              </a:rPr>
              <a:t> 16.38 (18 June 1997): 1. </a:t>
            </a:r>
            <a:r>
              <a:rPr lang="en-US" sz="1600" u="sng" dirty="0" smtClean="0">
                <a:solidFill>
                  <a:schemeClr val="bg1"/>
                </a:solidFill>
              </a:rPr>
              <a:t>Academic Search Complete.</a:t>
            </a:r>
            <a:r>
              <a:rPr lang="en-US" sz="1600" dirty="0" smtClean="0">
                <a:solidFill>
                  <a:schemeClr val="bg1"/>
                </a:solidFill>
              </a:rPr>
              <a:t> EBSCO.</a:t>
            </a:r>
          </a:p>
          <a:p>
            <a:pPr>
              <a:buNone/>
            </a:pPr>
            <a:r>
              <a:rPr lang="en-US" sz="1600" dirty="0" smtClean="0">
                <a:solidFill>
                  <a:schemeClr val="bg1"/>
                </a:solidFill>
              </a:rPr>
              <a:t>		[Library name], [City], [ State </a:t>
            </a:r>
            <a:r>
              <a:rPr lang="en-US" sz="1600" dirty="0" err="1" smtClean="0">
                <a:solidFill>
                  <a:schemeClr val="bg1"/>
                </a:solidFill>
              </a:rPr>
              <a:t>abreviation</a:t>
            </a:r>
            <a:r>
              <a:rPr lang="en-US" sz="1600" dirty="0" smtClean="0">
                <a:solidFill>
                  <a:schemeClr val="bg1"/>
                </a:solidFill>
              </a:rPr>
              <a:t>]. 24 Sep. 2008</a:t>
            </a:r>
          </a:p>
          <a:p>
            <a:pPr>
              <a:buNone/>
            </a:pPr>
            <a:r>
              <a:rPr lang="en-US" sz="1600" dirty="0" smtClean="0">
                <a:solidFill>
                  <a:schemeClr val="bg1"/>
                </a:solidFill>
              </a:rPr>
              <a:t>		&lt;http://search.ebscohost.com/login.aspx?direct=true&amp;db=a9h&amp;AN=9707251660&amp;site=ehost-live&gt;.</a:t>
            </a:r>
          </a:p>
          <a:p>
            <a:pPr>
              <a:buNone/>
            </a:pPr>
            <a:endParaRPr lang="en-US" sz="1600" dirty="0" smtClean="0">
              <a:solidFill>
                <a:schemeClr val="bg1"/>
              </a:solidFill>
            </a:endParaRPr>
          </a:p>
          <a:p>
            <a:r>
              <a:rPr lang="en-US" sz="1600" dirty="0" smtClean="0">
                <a:solidFill>
                  <a:schemeClr val="bg1"/>
                </a:solidFill>
              </a:rPr>
              <a:t>Wilson, Robin and Karen </a:t>
            </a:r>
            <a:r>
              <a:rPr lang="en-US" sz="1600" dirty="0" err="1" smtClean="0">
                <a:solidFill>
                  <a:schemeClr val="bg1"/>
                </a:solidFill>
              </a:rPr>
              <a:t>Birchard</a:t>
            </a:r>
            <a:r>
              <a:rPr lang="en-US" sz="1600" dirty="0" smtClean="0">
                <a:solidFill>
                  <a:schemeClr val="bg1"/>
                </a:solidFill>
              </a:rPr>
              <a:t>. "Looking for Gender Equity in the Lab." </a:t>
            </a:r>
            <a:r>
              <a:rPr lang="en-US" sz="1600" u="sng" dirty="0" smtClean="0">
                <a:solidFill>
                  <a:schemeClr val="bg1"/>
                </a:solidFill>
              </a:rPr>
              <a:t>The Chronicle of Higher Education</a:t>
            </a:r>
            <a:r>
              <a:rPr lang="en-US" sz="1600" dirty="0" smtClean="0">
                <a:solidFill>
                  <a:schemeClr val="bg1"/>
                </a:solidFill>
              </a:rPr>
              <a:t> 20 January 	2006.</a:t>
            </a:r>
          </a:p>
          <a:p>
            <a:pPr>
              <a:buNone/>
            </a:pPr>
            <a:endParaRPr lang="en-US" sz="1600" dirty="0" smtClean="0">
              <a:solidFill>
                <a:schemeClr val="bg1"/>
              </a:solidFill>
            </a:endParaRPr>
          </a:p>
          <a:p>
            <a:endParaRPr lang="en-US" sz="1600" dirty="0" smtClean="0">
              <a:solidFill>
                <a:schemeClr val="bg1"/>
              </a:solidFill>
            </a:endParaRPr>
          </a:p>
          <a:p>
            <a:pPr>
              <a:buNone/>
            </a:pPr>
            <a:endParaRPr lang="en-US" sz="1500" dirty="0" smtClean="0">
              <a:solidFill>
                <a:schemeClr val="bg1"/>
              </a:solidFill>
            </a:endParaRPr>
          </a:p>
          <a:p>
            <a:pPr>
              <a:buNone/>
            </a:pPr>
            <a:endParaRPr lang="en-US" sz="1500" dirty="0" smtClean="0">
              <a:solidFill>
                <a:schemeClr val="bg1"/>
              </a:solidFill>
            </a:endParaRPr>
          </a:p>
          <a:p>
            <a:endParaRPr lang="en-US" sz="1500" dirty="0" smtClean="0">
              <a:solidFill>
                <a:schemeClr val="bg1"/>
              </a:solidFill>
            </a:endParaRPr>
          </a:p>
          <a:p>
            <a:endParaRPr lang="en-US" dirty="0" smtClean="0"/>
          </a:p>
          <a:p>
            <a:endParaRPr lang="en-US" sz="15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Work Cited Continued</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Wilson, Robin. "The New Gender Divide." </a:t>
            </a:r>
            <a:r>
              <a:rPr lang="en-US" sz="1400" u="sng" dirty="0" smtClean="0">
                <a:solidFill>
                  <a:schemeClr val="bg1"/>
                </a:solidFill>
              </a:rPr>
              <a:t>The Chronicle of Higher Education</a:t>
            </a:r>
            <a:r>
              <a:rPr lang="en-US" sz="1400" dirty="0" smtClean="0">
                <a:solidFill>
                  <a:schemeClr val="bg1"/>
                </a:solidFill>
              </a:rPr>
              <a:t> 26 January 2007.</a:t>
            </a:r>
          </a:p>
          <a:p>
            <a:pPr>
              <a:buNone/>
            </a:pPr>
            <a:endParaRPr lang="en-US" sz="1400" dirty="0" smtClean="0">
              <a:solidFill>
                <a:schemeClr val="bg1"/>
              </a:solidFill>
            </a:endParaRPr>
          </a:p>
          <a:p>
            <a:r>
              <a:rPr lang="en-US" sz="1400" dirty="0" err="1" smtClean="0">
                <a:solidFill>
                  <a:schemeClr val="bg1"/>
                </a:solidFill>
              </a:rPr>
              <a:t>Wolverton</a:t>
            </a:r>
            <a:r>
              <a:rPr lang="en-US" sz="1400" dirty="0" smtClean="0">
                <a:solidFill>
                  <a:schemeClr val="bg1"/>
                </a:solidFill>
              </a:rPr>
              <a:t>, B. (2006, October 6). Missouri State U. Settles Gender Claim. </a:t>
            </a:r>
            <a:r>
              <a:rPr lang="en-US" sz="1400" i="1" dirty="0" smtClean="0">
                <a:solidFill>
                  <a:schemeClr val="bg1"/>
                </a:solidFill>
              </a:rPr>
              <a:t>Chronicle of Higher Education</a:t>
            </a:r>
            <a:r>
              <a:rPr lang="en-US" sz="1400" dirty="0" smtClean="0">
                <a:solidFill>
                  <a:schemeClr val="bg1"/>
                </a:solidFill>
              </a:rPr>
              <a:t>, 	</a:t>
            </a:r>
            <a:r>
              <a:rPr lang="en-US" sz="1400" i="1" dirty="0" smtClean="0">
                <a:solidFill>
                  <a:schemeClr val="bg1"/>
                </a:solidFill>
              </a:rPr>
              <a:t>53</a:t>
            </a:r>
            <a:r>
              <a:rPr lang="en-US" sz="1400" dirty="0" smtClean="0">
                <a:solidFill>
                  <a:schemeClr val="bg1"/>
                </a:solidFill>
              </a:rPr>
              <a:t>(7), A35-A35. Retrieved September 28, 2008, from Academic Search Complete database</a:t>
            </a:r>
          </a:p>
          <a:p>
            <a:pPr>
              <a:buNone/>
            </a:pPr>
            <a:endParaRPr lang="en-US" sz="1400" dirty="0" smtClean="0">
              <a:solidFill>
                <a:schemeClr val="bg1"/>
              </a:solidFill>
            </a:endParaRPr>
          </a:p>
          <a:p>
            <a:r>
              <a:rPr lang="en-US" sz="1400" dirty="0" smtClean="0">
                <a:solidFill>
                  <a:schemeClr val="bg1"/>
                </a:solidFill>
              </a:rPr>
              <a:t>Wertheim, L. Jon, Mark Bechtel, and Stephen </a:t>
            </a:r>
            <a:r>
              <a:rPr lang="en-US" sz="1400" dirty="0" err="1" smtClean="0">
                <a:solidFill>
                  <a:schemeClr val="bg1"/>
                </a:solidFill>
              </a:rPr>
              <a:t>Cannella</a:t>
            </a:r>
            <a:r>
              <a:rPr lang="en-US" sz="1400" dirty="0" smtClean="0">
                <a:solidFill>
                  <a:schemeClr val="bg1"/>
                </a:solidFill>
              </a:rPr>
              <a:t>. "Ladies' Day." </a:t>
            </a:r>
            <a:r>
              <a:rPr lang="en-US" sz="1400" u="sng" dirty="0" smtClean="0">
                <a:solidFill>
                  <a:schemeClr val="bg1"/>
                </a:solidFill>
              </a:rPr>
              <a:t>Sports Illustrated</a:t>
            </a:r>
            <a:r>
              <a:rPr lang="en-US" sz="1400" dirty="0" smtClean="0">
                <a:solidFill>
                  <a:schemeClr val="bg1"/>
                </a:solidFill>
              </a:rPr>
              <a:t> </a:t>
            </a:r>
          </a:p>
          <a:p>
            <a:pPr>
              <a:buNone/>
            </a:pPr>
            <a:r>
              <a:rPr lang="en-US" sz="1400" dirty="0" smtClean="0">
                <a:solidFill>
                  <a:schemeClr val="bg1"/>
                </a:solidFill>
              </a:rPr>
              <a:t>		101.19 (15 Nov. 2004): 18-19. </a:t>
            </a:r>
            <a:r>
              <a:rPr lang="en-US" sz="1400" u="sng" dirty="0" smtClean="0">
                <a:solidFill>
                  <a:schemeClr val="bg1"/>
                </a:solidFill>
              </a:rPr>
              <a:t>Academic Search Complete</a:t>
            </a:r>
            <a:r>
              <a:rPr lang="en-US" sz="1400" dirty="0" smtClean="0">
                <a:solidFill>
                  <a:schemeClr val="bg1"/>
                </a:solidFill>
              </a:rPr>
              <a:t>. EBSCO. [Library name], [City], [State 	abbreviation]. 22 Sep. 2008. 	&lt;http://search.ebscohost.com/login.aspx?direct=true&amp;db=a9h&amp;AN=15037258&amp;site=ehost-live&gt;.</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8229600" cy="4525963"/>
          </a:xfrm>
        </p:spPr>
        <p:txBody>
          <a:bodyPr>
            <a:normAutofit/>
          </a:bodyPr>
          <a:lstStyle/>
          <a:p>
            <a:pPr>
              <a:buNone/>
            </a:pPr>
            <a:r>
              <a:rPr lang="en-US" sz="6600" b="1" dirty="0" smtClean="0"/>
              <a:t>This concludes our         	presentation… </a:t>
            </a:r>
          </a:p>
          <a:p>
            <a:pPr>
              <a:buNone/>
            </a:pPr>
            <a:r>
              <a:rPr lang="en-US" sz="6600" b="1" dirty="0" smtClean="0"/>
              <a:t>		Are there any 			questions?</a:t>
            </a:r>
            <a:endParaRPr lang="en-US" sz="6600" b="1"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8229600" cy="4525963"/>
          </a:xfrm>
        </p:spPr>
        <p:txBody>
          <a:bodyPr>
            <a:normAutofit lnSpcReduction="10000"/>
          </a:bodyPr>
          <a:lstStyle/>
          <a:p>
            <a:pPr>
              <a:buNone/>
            </a:pPr>
            <a:r>
              <a:rPr lang="en-US" sz="15000" dirty="0" smtClean="0">
                <a:solidFill>
                  <a:schemeClr val="bg1"/>
                </a:solidFill>
                <a:latin typeface="Blackadder ITC" pitchFamily="82" charset="0"/>
              </a:rPr>
              <a:t>   The End </a:t>
            </a:r>
            <a:endParaRPr lang="en-US" sz="15000" dirty="0">
              <a:solidFill>
                <a:schemeClr val="bg1"/>
              </a:solidFill>
              <a:latin typeface="Blackadder ITC" pitchFamily="82" charset="0"/>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a:solidFill>
            <a:schemeClr val="tx1"/>
          </a:solidFill>
        </p:spPr>
        <p:txBody>
          <a:bodyPr>
            <a:noAutofit/>
          </a:bodyPr>
          <a:lstStyle/>
          <a:p>
            <a:r>
              <a:rPr lang="en-US" sz="9600" dirty="0" smtClean="0">
                <a:solidFill>
                  <a:schemeClr val="bg1"/>
                </a:solidFill>
                <a:latin typeface="Batik Regular" pitchFamily="2" charset="0"/>
              </a:rPr>
              <a:t>Title IX</a:t>
            </a:r>
            <a:endParaRPr lang="en-US" sz="9600" dirty="0">
              <a:solidFill>
                <a:schemeClr val="bg1"/>
              </a:solidFill>
              <a:latin typeface="Batik Regular" pitchFamily="2" charset="0"/>
            </a:endParaRPr>
          </a:p>
        </p:txBody>
      </p:sp>
      <p:sp>
        <p:nvSpPr>
          <p:cNvPr id="3" name="Subtitle 2"/>
          <p:cNvSpPr>
            <a:spLocks noGrp="1"/>
          </p:cNvSpPr>
          <p:nvPr>
            <p:ph type="subTitle" idx="1"/>
          </p:nvPr>
        </p:nvSpPr>
        <p:spPr>
          <a:solidFill>
            <a:schemeClr val="tx1"/>
          </a:solidFill>
        </p:spPr>
        <p:txBody>
          <a:bodyPr>
            <a:normAutofit fontScale="62500" lnSpcReduction="20000"/>
          </a:bodyPr>
          <a:lstStyle/>
          <a:p>
            <a:r>
              <a:rPr lang="en-US" dirty="0" smtClean="0">
                <a:solidFill>
                  <a:schemeClr val="bg1"/>
                </a:solidFill>
                <a:latin typeface="Batik Regular" pitchFamily="2" charset="0"/>
              </a:rPr>
              <a:t>Scholastica Torregrossa </a:t>
            </a:r>
          </a:p>
          <a:p>
            <a:r>
              <a:rPr lang="en-US" dirty="0" err="1" smtClean="0">
                <a:solidFill>
                  <a:schemeClr val="bg1"/>
                </a:solidFill>
                <a:latin typeface="Batik Regular" pitchFamily="2" charset="0"/>
              </a:rPr>
              <a:t>Karyn</a:t>
            </a:r>
            <a:r>
              <a:rPr lang="en-US" dirty="0" smtClean="0">
                <a:solidFill>
                  <a:schemeClr val="bg1"/>
                </a:solidFill>
                <a:latin typeface="Batik Regular" pitchFamily="2" charset="0"/>
              </a:rPr>
              <a:t> Sykes </a:t>
            </a:r>
          </a:p>
          <a:p>
            <a:r>
              <a:rPr lang="en-US" dirty="0" smtClean="0">
                <a:solidFill>
                  <a:schemeClr val="bg1"/>
                </a:solidFill>
                <a:latin typeface="Batik Regular" pitchFamily="2" charset="0"/>
              </a:rPr>
              <a:t>Allison </a:t>
            </a:r>
            <a:r>
              <a:rPr lang="en-US" dirty="0" err="1" smtClean="0">
                <a:solidFill>
                  <a:schemeClr val="bg1"/>
                </a:solidFill>
                <a:latin typeface="Batik Regular" pitchFamily="2" charset="0"/>
              </a:rPr>
              <a:t>Aycock</a:t>
            </a:r>
            <a:endParaRPr lang="en-US" dirty="0" smtClean="0">
              <a:solidFill>
                <a:schemeClr val="bg1"/>
              </a:solidFill>
              <a:latin typeface="Batik Regular" pitchFamily="2" charset="0"/>
            </a:endParaRPr>
          </a:p>
          <a:p>
            <a:r>
              <a:rPr lang="en-US" dirty="0" err="1" smtClean="0">
                <a:solidFill>
                  <a:schemeClr val="bg1"/>
                </a:solidFill>
                <a:latin typeface="Batik Regular" pitchFamily="2" charset="0"/>
              </a:rPr>
              <a:t>Javier</a:t>
            </a:r>
            <a:r>
              <a:rPr lang="en-US" dirty="0" err="1">
                <a:solidFill>
                  <a:schemeClr val="bg1"/>
                </a:solidFill>
                <a:latin typeface="Batik Regular" pitchFamily="2" charset="0"/>
              </a:rPr>
              <a:t>e</a:t>
            </a:r>
            <a:r>
              <a:rPr lang="en-US" dirty="0" smtClean="0">
                <a:solidFill>
                  <a:schemeClr val="bg1"/>
                </a:solidFill>
                <a:latin typeface="Batik Regular" pitchFamily="2" charset="0"/>
              </a:rPr>
              <a:t> Gaines</a:t>
            </a:r>
          </a:p>
          <a:p>
            <a:r>
              <a:rPr lang="en-US" dirty="0" smtClean="0">
                <a:solidFill>
                  <a:schemeClr val="bg1"/>
                </a:solidFill>
                <a:latin typeface="Batik Regular" pitchFamily="2" charset="0"/>
              </a:rPr>
              <a:t>Michael Olson</a:t>
            </a:r>
            <a:endParaRPr lang="en-US" dirty="0">
              <a:solidFill>
                <a:schemeClr val="bg1"/>
              </a:solidFill>
              <a:latin typeface="Batik Regular" pitchFamily="2" charset="0"/>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Title IX </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Title IX Continued</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2000" dirty="0" smtClean="0">
                <a:solidFill>
                  <a:schemeClr val="bg1"/>
                </a:solidFill>
              </a:rPr>
              <a:t>1972: President Nixon signs </a:t>
            </a:r>
            <a:r>
              <a:rPr lang="en-US" sz="2000" b="1" i="1" dirty="0" smtClean="0">
                <a:solidFill>
                  <a:schemeClr val="bg1"/>
                </a:solidFill>
              </a:rPr>
              <a:t>Title</a:t>
            </a:r>
            <a:r>
              <a:rPr lang="en-US" sz="2000" dirty="0" smtClean="0">
                <a:solidFill>
                  <a:schemeClr val="bg1"/>
                </a:solidFill>
              </a:rPr>
              <a:t> </a:t>
            </a:r>
            <a:r>
              <a:rPr lang="en-US" sz="2000" b="1" i="1" dirty="0" smtClean="0">
                <a:solidFill>
                  <a:schemeClr val="bg1"/>
                </a:solidFill>
              </a:rPr>
              <a:t>IX</a:t>
            </a:r>
            <a:r>
              <a:rPr lang="en-US" sz="2000" dirty="0" smtClean="0">
                <a:solidFill>
                  <a:schemeClr val="bg1"/>
                </a:solidFill>
              </a:rPr>
              <a:t> of the Education Amendments of 1972 on June 23.</a:t>
            </a:r>
          </a:p>
          <a:p>
            <a:r>
              <a:rPr lang="en-US" sz="2000" dirty="0" smtClean="0">
                <a:solidFill>
                  <a:schemeClr val="bg1"/>
                </a:solidFill>
              </a:rPr>
              <a:t>1974: Congress in July directs the Department of Health, Education and Welfare to issue </a:t>
            </a:r>
            <a:r>
              <a:rPr lang="en-US" sz="2000" b="1" i="1" dirty="0" smtClean="0">
                <a:solidFill>
                  <a:schemeClr val="bg1"/>
                </a:solidFill>
              </a:rPr>
              <a:t>Title</a:t>
            </a:r>
            <a:r>
              <a:rPr lang="en-US" sz="2000" dirty="0" smtClean="0">
                <a:solidFill>
                  <a:schemeClr val="bg1"/>
                </a:solidFill>
              </a:rPr>
              <a:t> </a:t>
            </a:r>
            <a:r>
              <a:rPr lang="en-US" sz="2000" b="1" i="1" dirty="0" smtClean="0">
                <a:solidFill>
                  <a:schemeClr val="bg1"/>
                </a:solidFill>
              </a:rPr>
              <a:t>IX</a:t>
            </a:r>
            <a:r>
              <a:rPr lang="en-US" sz="2000" dirty="0" smtClean="0">
                <a:solidFill>
                  <a:schemeClr val="bg1"/>
                </a:solidFill>
              </a:rPr>
              <a:t> regulations, including for athletics. </a:t>
            </a:r>
          </a:p>
          <a:p>
            <a:r>
              <a:rPr lang="en-US" sz="2000" dirty="0" smtClean="0">
                <a:solidFill>
                  <a:schemeClr val="bg1"/>
                </a:solidFill>
              </a:rPr>
              <a:t>1975: the department issues regulations prohibiting sex discrimination in athletics and gives colleges three years to comply. </a:t>
            </a:r>
          </a:p>
          <a:p>
            <a:r>
              <a:rPr lang="en-US" sz="2000" dirty="0" smtClean="0">
                <a:solidFill>
                  <a:schemeClr val="bg1"/>
                </a:solidFill>
              </a:rPr>
              <a:t>1977-78: The department puts </a:t>
            </a:r>
            <a:r>
              <a:rPr lang="en-US" sz="2000" b="1" i="1" dirty="0" smtClean="0">
                <a:solidFill>
                  <a:schemeClr val="bg1"/>
                </a:solidFill>
              </a:rPr>
              <a:t>Title</a:t>
            </a:r>
            <a:r>
              <a:rPr lang="en-US" sz="2000" dirty="0" smtClean="0">
                <a:solidFill>
                  <a:schemeClr val="bg1"/>
                </a:solidFill>
              </a:rPr>
              <a:t> </a:t>
            </a:r>
            <a:r>
              <a:rPr lang="en-US" sz="2000" b="1" i="1" dirty="0" smtClean="0">
                <a:solidFill>
                  <a:schemeClr val="bg1"/>
                </a:solidFill>
              </a:rPr>
              <a:t>IX</a:t>
            </a:r>
            <a:r>
              <a:rPr lang="en-US" sz="2000" dirty="0" smtClean="0">
                <a:solidFill>
                  <a:schemeClr val="bg1"/>
                </a:solidFill>
              </a:rPr>
              <a:t> athletic complaints on hold until further policy interpretation.</a:t>
            </a:r>
          </a:p>
          <a:p>
            <a:r>
              <a:rPr lang="en-US" sz="2000" dirty="0" smtClean="0">
                <a:solidFill>
                  <a:schemeClr val="bg1"/>
                </a:solidFill>
              </a:rPr>
              <a:t>1979: final policy interpretation that includes a three-part test. Schools need to pass one part to be in compliance. First part: the number of athletes from each sex should be roughly equivalent to enrollment percentages. Second Part: a school should show a </a:t>
            </a:r>
            <a:r>
              <a:rPr lang="en-US" sz="2000" b="1" i="1" dirty="0" smtClean="0">
                <a:solidFill>
                  <a:schemeClr val="bg1"/>
                </a:solidFill>
              </a:rPr>
              <a:t>history</a:t>
            </a:r>
            <a:r>
              <a:rPr lang="en-US" sz="2000" dirty="0" smtClean="0">
                <a:solidFill>
                  <a:schemeClr val="bg1"/>
                </a:solidFill>
              </a:rPr>
              <a:t> and continuing practice of adding women's sports. Third Part: a school should show the athletic interests and abilities of women have been accommodated.</a:t>
            </a:r>
          </a:p>
          <a:p>
            <a:pPr>
              <a:buNone/>
            </a:pPr>
            <a:endParaRPr lang="en-US" sz="20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Title IX Continued</a:t>
            </a:r>
            <a:endParaRPr lang="en-US" dirty="0">
              <a:solidFill>
                <a:schemeClr val="bg1"/>
              </a:solidFill>
            </a:endParaRPr>
          </a:p>
        </p:txBody>
      </p:sp>
      <p:sp>
        <p:nvSpPr>
          <p:cNvPr id="3" name="Content Placeholder 2"/>
          <p:cNvSpPr>
            <a:spLocks noGrp="1"/>
          </p:cNvSpPr>
          <p:nvPr>
            <p:ph idx="1"/>
          </p:nvPr>
        </p:nvSpPr>
        <p:spPr>
          <a:xfrm>
            <a:off x="457200" y="1600201"/>
            <a:ext cx="8229600" cy="3429000"/>
          </a:xfrm>
        </p:spPr>
        <p:txBody>
          <a:bodyPr>
            <a:normAutofit fontScale="55000" lnSpcReduction="20000"/>
          </a:bodyPr>
          <a:lstStyle/>
          <a:p>
            <a:r>
              <a:rPr lang="en-US" dirty="0" smtClean="0">
                <a:solidFill>
                  <a:schemeClr val="bg1"/>
                </a:solidFill>
              </a:rPr>
              <a:t>1984: The Supreme Court rules in Grove City v. Bell that </a:t>
            </a:r>
            <a:r>
              <a:rPr lang="en-US" b="1" i="1" dirty="0" smtClean="0">
                <a:solidFill>
                  <a:schemeClr val="bg1"/>
                </a:solidFill>
              </a:rPr>
              <a:t>Title</a:t>
            </a:r>
            <a:r>
              <a:rPr lang="en-US" dirty="0" smtClean="0">
                <a:solidFill>
                  <a:schemeClr val="bg1"/>
                </a:solidFill>
              </a:rPr>
              <a:t> </a:t>
            </a:r>
            <a:r>
              <a:rPr lang="en-US" b="1" i="1" dirty="0" smtClean="0">
                <a:solidFill>
                  <a:schemeClr val="bg1"/>
                </a:solidFill>
              </a:rPr>
              <a:t>IX</a:t>
            </a:r>
            <a:r>
              <a:rPr lang="en-US" dirty="0" smtClean="0">
                <a:solidFill>
                  <a:schemeClr val="bg1"/>
                </a:solidFill>
              </a:rPr>
              <a:t> does not apply to programs that do not directly receive federal aid, essentially ending its application to athletics.</a:t>
            </a:r>
          </a:p>
          <a:p>
            <a:endParaRPr lang="en-US" dirty="0" smtClean="0">
              <a:solidFill>
                <a:schemeClr val="bg1"/>
              </a:solidFill>
            </a:endParaRPr>
          </a:p>
          <a:p>
            <a:r>
              <a:rPr lang="en-US" dirty="0" smtClean="0">
                <a:solidFill>
                  <a:schemeClr val="bg1"/>
                </a:solidFill>
              </a:rPr>
              <a:t>1988: Overriding a veto by President Reagan, Congress passes the Civil Rights Restoration Act, which mandates that civil rights law applies to all operations of any school that gets federal funds. This effectively supersedes Grove City.</a:t>
            </a:r>
          </a:p>
          <a:p>
            <a:pPr>
              <a:buNone/>
            </a:pPr>
            <a:endParaRPr lang="en-US" dirty="0" smtClean="0">
              <a:solidFill>
                <a:schemeClr val="bg1"/>
              </a:solidFill>
            </a:endParaRPr>
          </a:p>
          <a:p>
            <a:r>
              <a:rPr lang="en-US" dirty="0" smtClean="0">
                <a:solidFill>
                  <a:schemeClr val="bg1"/>
                </a:solidFill>
              </a:rPr>
              <a:t>1994: The Equity in Athletics Disclosure Act is passed. The act requires schools that provide federally funded student aid and offer athletics to report annually on participation, staffing, revenue and expenses by both the men's and women's teams.</a:t>
            </a:r>
          </a:p>
          <a:p>
            <a:endParaRPr lang="en-US" b="1" dirty="0"/>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Title IX Continued</a:t>
            </a:r>
            <a:endParaRPr lang="en-US" dirty="0">
              <a:solidFill>
                <a:schemeClr val="bg1"/>
              </a:solidFill>
            </a:endParaRPr>
          </a:p>
        </p:txBody>
      </p:sp>
      <p:sp>
        <p:nvSpPr>
          <p:cNvPr id="3" name="Content Placeholder 2"/>
          <p:cNvSpPr>
            <a:spLocks noGrp="1"/>
          </p:cNvSpPr>
          <p:nvPr>
            <p:ph idx="1"/>
          </p:nvPr>
        </p:nvSpPr>
        <p:spPr>
          <a:xfrm>
            <a:off x="457200" y="1600201"/>
            <a:ext cx="8229600" cy="2209800"/>
          </a:xfrm>
        </p:spPr>
        <p:txBody>
          <a:bodyPr>
            <a:normAutofit fontScale="55000" lnSpcReduction="20000"/>
          </a:bodyPr>
          <a:lstStyle/>
          <a:p>
            <a:r>
              <a:rPr lang="en-US" dirty="0" smtClean="0">
                <a:solidFill>
                  <a:schemeClr val="bg1"/>
                </a:solidFill>
              </a:rPr>
              <a:t>1996: The Department of Education in January issues a clarification of the 1979 policy interpretation. Much of it involves the three-part test. </a:t>
            </a:r>
          </a:p>
          <a:p>
            <a:endParaRPr lang="en-US" dirty="0" smtClean="0">
              <a:solidFill>
                <a:schemeClr val="bg1"/>
              </a:solidFill>
            </a:endParaRPr>
          </a:p>
          <a:p>
            <a:r>
              <a:rPr lang="en-US" dirty="0" smtClean="0">
                <a:solidFill>
                  <a:schemeClr val="bg1"/>
                </a:solidFill>
              </a:rPr>
              <a:t>2002: in January, coaches with the National Wrestling Coaches Association sues challenging the regulations of </a:t>
            </a:r>
            <a:r>
              <a:rPr lang="en-US" b="1" i="1" dirty="0" smtClean="0">
                <a:solidFill>
                  <a:schemeClr val="bg1"/>
                </a:solidFill>
              </a:rPr>
              <a:t>Title</a:t>
            </a:r>
            <a:r>
              <a:rPr lang="en-US" dirty="0" smtClean="0">
                <a:solidFill>
                  <a:schemeClr val="bg1"/>
                </a:solidFill>
              </a:rPr>
              <a:t> </a:t>
            </a:r>
            <a:r>
              <a:rPr lang="en-US" b="1" i="1" dirty="0" smtClean="0">
                <a:solidFill>
                  <a:schemeClr val="bg1"/>
                </a:solidFill>
              </a:rPr>
              <a:t>IX</a:t>
            </a:r>
            <a:r>
              <a:rPr lang="en-US" dirty="0" smtClean="0">
                <a:solidFill>
                  <a:schemeClr val="bg1"/>
                </a:solidFill>
              </a:rPr>
              <a:t>. They say that the three-part test is a quota system. The Justice Department asks in May that the suit be dismissed on technical grounds. In September, the plaintiffs ask for summary judgment. The plaintiffs want the 1979 test and 1996 clarification vacated.</a:t>
            </a:r>
          </a:p>
          <a:p>
            <a:pPr>
              <a:buNone/>
            </a:pPr>
            <a:endParaRPr lang="en-US" dirty="0" smtClean="0">
              <a:solidFill>
                <a:schemeClr val="bg1"/>
              </a:solidFill>
            </a:endParaRPr>
          </a:p>
          <a:p>
            <a:endParaRPr lang="en-US" dirty="0"/>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Impact on Education</a:t>
            </a:r>
            <a:endParaRPr lang="en-US" dirty="0">
              <a:solidFill>
                <a:schemeClr val="bg1"/>
              </a:solidFill>
            </a:endParaRPr>
          </a:p>
        </p:txBody>
      </p:sp>
      <p:sp>
        <p:nvSpPr>
          <p:cNvPr id="3" name="Content Placeholder 2"/>
          <p:cNvSpPr>
            <a:spLocks noGrp="1"/>
          </p:cNvSpPr>
          <p:nvPr>
            <p:ph idx="1"/>
          </p:nvPr>
        </p:nvSpPr>
        <p:spPr>
          <a:xfrm>
            <a:off x="381000" y="3429000"/>
            <a:ext cx="8305800" cy="3276600"/>
          </a:xfrm>
        </p:spPr>
        <p:txBody>
          <a:bodyPr>
            <a:normAutofit fontScale="85000" lnSpcReduction="20000"/>
          </a:bodyPr>
          <a:lstStyle/>
          <a:p>
            <a:r>
              <a:rPr lang="en-US" dirty="0" smtClean="0">
                <a:solidFill>
                  <a:schemeClr val="bg1"/>
                </a:solidFill>
              </a:rPr>
              <a:t>There is a lack of women in science, technology, engineering and math in college courses partly due to women’s lack of interest</a:t>
            </a:r>
          </a:p>
          <a:p>
            <a:r>
              <a:rPr lang="en-US" dirty="0" smtClean="0">
                <a:solidFill>
                  <a:schemeClr val="bg1"/>
                </a:solidFill>
              </a:rPr>
              <a:t>People are talking about setting up a quota system to equal the numbers of men and women in these fields</a:t>
            </a:r>
          </a:p>
          <a:p>
            <a:r>
              <a:rPr lang="en-US" dirty="0" smtClean="0">
                <a:solidFill>
                  <a:schemeClr val="bg1"/>
                </a:solidFill>
              </a:rPr>
              <a:t>In the science field educators are trying to even the numbers of men and women, however, there are three problems that need to be addressed first; confidence gap, the stress gap and the economic gap</a:t>
            </a:r>
          </a:p>
          <a:p>
            <a:endParaRPr lang="en-US" dirty="0"/>
          </a:p>
        </p:txBody>
      </p:sp>
      <p:pic>
        <p:nvPicPr>
          <p:cNvPr id="9218" name="Picture 2"/>
          <p:cNvPicPr>
            <a:picLocks noChangeAspect="1" noChangeArrowheads="1"/>
          </p:cNvPicPr>
          <p:nvPr/>
        </p:nvPicPr>
        <p:blipFill>
          <a:blip r:embed="rId2"/>
          <a:srcRect/>
          <a:stretch>
            <a:fillRect/>
          </a:stretch>
        </p:blipFill>
        <p:spPr bwMode="auto">
          <a:xfrm>
            <a:off x="3733800" y="1295400"/>
            <a:ext cx="1371600" cy="205740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Impact on Education Continued </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dirty="0"/>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2185</Words>
  <Application>Microsoft Office PowerPoint</Application>
  <PresentationFormat>On-screen Show (4:3)</PresentationFormat>
  <Paragraphs>192</Paragraphs>
  <Slides>26</Slides>
  <Notes>1</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-This is a rough draft of our presentation </vt:lpstr>
      <vt:lpstr>Video Clip… </vt:lpstr>
      <vt:lpstr>Title IX</vt:lpstr>
      <vt:lpstr>History of Title IX </vt:lpstr>
      <vt:lpstr>History of Title IX Continued</vt:lpstr>
      <vt:lpstr>History of Title IX Continued</vt:lpstr>
      <vt:lpstr>History of Title IX Continued</vt:lpstr>
      <vt:lpstr>Impact on Education</vt:lpstr>
      <vt:lpstr>Impact on Education Continued </vt:lpstr>
      <vt:lpstr>Impact on Men’s Sports </vt:lpstr>
      <vt:lpstr>Slide 11</vt:lpstr>
      <vt:lpstr>Impact on Men’s Sports Continued</vt:lpstr>
      <vt:lpstr>Impact on Women’s Sports</vt:lpstr>
      <vt:lpstr>Impact on Women’s Sports Continued </vt:lpstr>
      <vt:lpstr>George Mason University </vt:lpstr>
      <vt:lpstr>George Mason University Continued </vt:lpstr>
      <vt:lpstr>George Mason University Continued </vt:lpstr>
      <vt:lpstr>George Mason University Continued</vt:lpstr>
      <vt:lpstr>How Title IX is enforced</vt:lpstr>
      <vt:lpstr>Conclusion </vt:lpstr>
      <vt:lpstr>Works Cited</vt:lpstr>
      <vt:lpstr>Works Cited Continued</vt:lpstr>
      <vt:lpstr>Works Cited Continued </vt:lpstr>
      <vt:lpstr>Work Cited Continued</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Scholastica</dc:creator>
  <cp:lastModifiedBy>Karyn Sykes</cp:lastModifiedBy>
  <cp:revision>56</cp:revision>
  <dcterms:created xsi:type="dcterms:W3CDTF">2008-11-26T20:10:15Z</dcterms:created>
  <dcterms:modified xsi:type="dcterms:W3CDTF">2008-11-26T20:11:11Z</dcterms:modified>
</cp:coreProperties>
</file>