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42" d="100"/>
          <a:sy n="42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5E25A-AFD4-43D0-835B-5D9C8542FD2C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8D090-71BD-4F5F-80BE-010938DA09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8D090-71BD-4F5F-80BE-010938DA09E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8FEB89-50BB-4CA1-BFF5-DC12860CD73A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F0A9DC-66FF-4EA1-B0D6-FBC097D28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FEB89-50BB-4CA1-BFF5-DC12860CD73A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0A9DC-66FF-4EA1-B0D6-FBC097D28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FEB89-50BB-4CA1-BFF5-DC12860CD73A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0A9DC-66FF-4EA1-B0D6-FBC097D28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FEB89-50BB-4CA1-BFF5-DC12860CD73A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0A9DC-66FF-4EA1-B0D6-FBC097D281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FEB89-50BB-4CA1-BFF5-DC12860CD73A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0A9DC-66FF-4EA1-B0D6-FBC097D281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FEB89-50BB-4CA1-BFF5-DC12860CD73A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0A9DC-66FF-4EA1-B0D6-FBC097D281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FEB89-50BB-4CA1-BFF5-DC12860CD73A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0A9DC-66FF-4EA1-B0D6-FBC097D281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FEB89-50BB-4CA1-BFF5-DC12860CD73A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0A9DC-66FF-4EA1-B0D6-FBC097D2815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8FEB89-50BB-4CA1-BFF5-DC12860CD73A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0A9DC-66FF-4EA1-B0D6-FBC097D28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08FEB89-50BB-4CA1-BFF5-DC12860CD73A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0A9DC-66FF-4EA1-B0D6-FBC097D281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8FEB89-50BB-4CA1-BFF5-DC12860CD73A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F0A9DC-66FF-4EA1-B0D6-FBC097D2815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8FEB89-50BB-4CA1-BFF5-DC12860CD73A}" type="datetimeFigureOut">
              <a:rPr lang="en-US" smtClean="0"/>
              <a:t>3/2/2011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1F0A9DC-66FF-4EA1-B0D6-FBC097D281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Public\Desktop\Inspiration%209.ln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iris.peabody.vanderbilt.edu/pow/chalcycle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hobbs.vanderbilt.edu/projectwr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 + TREE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Strategy for Persuasive Writing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Develop Background Knowledge</a:t>
            </a:r>
            <a:br>
              <a:rPr lang="en-US" sz="3600" dirty="0" smtClean="0"/>
            </a:br>
            <a:r>
              <a:rPr lang="en-US" sz="2800" dirty="0" smtClean="0"/>
              <a:t>What skills need</a:t>
            </a:r>
            <a:r>
              <a:rPr lang="en-US" sz="3200" dirty="0" smtClean="0"/>
              <a:t> </a:t>
            </a:r>
            <a:r>
              <a:rPr lang="en-US" sz="2800" dirty="0" smtClean="0"/>
              <a:t>explicit</a:t>
            </a:r>
            <a:r>
              <a:rPr lang="en-US" sz="3200" dirty="0" smtClean="0"/>
              <a:t> </a:t>
            </a:r>
            <a:r>
              <a:rPr lang="en-US" sz="2800" dirty="0" smtClean="0"/>
              <a:t>instruction?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b="1" dirty="0" smtClean="0"/>
              <a:t>Given a prompting </a:t>
            </a:r>
            <a:r>
              <a:rPr lang="en-US" sz="1400" b="1" dirty="0" smtClean="0"/>
              <a:t>question can the student:</a:t>
            </a:r>
          </a:p>
          <a:p>
            <a:pPr lvl="1"/>
            <a:r>
              <a:rPr lang="en-US" sz="1400" b="1" dirty="0" smtClean="0"/>
              <a:t> Decide what he or she believes?</a:t>
            </a:r>
          </a:p>
          <a:p>
            <a:pPr lvl="1"/>
            <a:r>
              <a:rPr lang="en-US" sz="1400" b="1" dirty="0" smtClean="0"/>
              <a:t>Respond clearly writing those beliefs?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Given </a:t>
            </a:r>
            <a:r>
              <a:rPr lang="en-US" sz="1400" b="1" dirty="0" smtClean="0"/>
              <a:t>a graphic organizer and </a:t>
            </a:r>
            <a:r>
              <a:rPr lang="en-US" sz="1400" b="1" dirty="0" smtClean="0"/>
              <a:t>information ,can the </a:t>
            </a:r>
            <a:r>
              <a:rPr lang="en-US" sz="1400" b="1" dirty="0" smtClean="0"/>
              <a:t>student </a:t>
            </a:r>
            <a:r>
              <a:rPr lang="en-US" sz="1400" b="1" dirty="0" smtClean="0"/>
              <a:t>appropriately </a:t>
            </a:r>
            <a:r>
              <a:rPr lang="en-US" sz="1400" b="1" dirty="0" smtClean="0"/>
              <a:t>fill in the </a:t>
            </a:r>
            <a:r>
              <a:rPr lang="en-US" sz="1400" b="1" dirty="0" smtClean="0"/>
              <a:t>organizer</a:t>
            </a:r>
            <a:r>
              <a:rPr lang="en-US" sz="1400" b="1" dirty="0" smtClean="0"/>
              <a:t>?</a:t>
            </a: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r>
              <a:rPr lang="en-US" sz="1400" b="1" dirty="0" smtClean="0"/>
              <a:t>Given </a:t>
            </a:r>
            <a:r>
              <a:rPr lang="en-US" sz="1400" b="1" dirty="0" smtClean="0"/>
              <a:t>his or her topic sentence, </a:t>
            </a:r>
            <a:r>
              <a:rPr lang="en-US" sz="1400" b="1" dirty="0" smtClean="0"/>
              <a:t>can the student </a:t>
            </a:r>
            <a:r>
              <a:rPr lang="en-US" sz="1400" b="1" dirty="0" smtClean="0"/>
              <a:t>provide </a:t>
            </a:r>
            <a:r>
              <a:rPr lang="en-US" sz="1400" b="1" dirty="0" smtClean="0"/>
              <a:t>up to three </a:t>
            </a:r>
            <a:r>
              <a:rPr lang="en-US" sz="1400" b="1" dirty="0" smtClean="0"/>
              <a:t>written </a:t>
            </a:r>
            <a:r>
              <a:rPr lang="en-US" sz="1400" b="1" dirty="0" smtClean="0"/>
              <a:t>reasons </a:t>
            </a:r>
            <a:r>
              <a:rPr lang="en-US" sz="1400" b="1" dirty="0" smtClean="0"/>
              <a:t>to support the topic </a:t>
            </a:r>
            <a:r>
              <a:rPr lang="en-US" sz="1400" b="1" dirty="0" smtClean="0"/>
              <a:t>sentence</a:t>
            </a:r>
            <a:r>
              <a:rPr lang="en-US" sz="1400" b="1" dirty="0" smtClean="0"/>
              <a:t>?</a:t>
            </a:r>
            <a:endParaRPr lang="en-US" sz="1400" b="1" dirty="0" smtClean="0"/>
          </a:p>
          <a:p>
            <a:endParaRPr lang="en-US" sz="1400" b="1" dirty="0" smtClean="0"/>
          </a:p>
          <a:p>
            <a:r>
              <a:rPr lang="en-US" sz="1400" b="1" dirty="0" smtClean="0"/>
              <a:t> </a:t>
            </a:r>
            <a:r>
              <a:rPr lang="en-US" sz="1400" b="1" dirty="0" smtClean="0"/>
              <a:t>Given his or her topic sentence and reasons to support that topic sentence, </a:t>
            </a:r>
            <a:r>
              <a:rPr lang="en-US" sz="1400" b="1" dirty="0" smtClean="0"/>
              <a:t>can the student </a:t>
            </a:r>
            <a:r>
              <a:rPr lang="en-US" sz="1400" b="1" dirty="0" smtClean="0"/>
              <a:t>elaborate on those </a:t>
            </a:r>
            <a:r>
              <a:rPr lang="en-US" sz="1400" b="1" dirty="0" smtClean="0"/>
              <a:t>reasons</a:t>
            </a:r>
            <a:r>
              <a:rPr lang="en-US" sz="1400" b="1" dirty="0" smtClean="0"/>
              <a:t>?</a:t>
            </a:r>
            <a:endParaRPr lang="en-US" sz="1400" b="1" dirty="0" smtClean="0"/>
          </a:p>
          <a:p>
            <a:endParaRPr lang="en-US" sz="1400" b="1" dirty="0" smtClean="0"/>
          </a:p>
          <a:p>
            <a:r>
              <a:rPr lang="en-US" sz="1400" b="1" dirty="0" smtClean="0"/>
              <a:t> </a:t>
            </a:r>
            <a:r>
              <a:rPr lang="en-US" sz="1400" b="1" dirty="0" smtClean="0"/>
              <a:t>Given </a:t>
            </a:r>
            <a:r>
              <a:rPr lang="en-US" sz="1400" b="1" dirty="0" smtClean="0"/>
              <a:t>the topic </a:t>
            </a:r>
            <a:r>
              <a:rPr lang="en-US" sz="1400" b="1" dirty="0" smtClean="0"/>
              <a:t>sentence, reasons </a:t>
            </a:r>
            <a:r>
              <a:rPr lang="en-US" sz="1400" b="1" dirty="0" smtClean="0"/>
              <a:t>to support , </a:t>
            </a:r>
            <a:r>
              <a:rPr lang="en-US" sz="1400" b="1" dirty="0" smtClean="0"/>
              <a:t>and elaborations, </a:t>
            </a:r>
            <a:r>
              <a:rPr lang="en-US" sz="1400" b="1" dirty="0" smtClean="0"/>
              <a:t> can the </a:t>
            </a:r>
            <a:r>
              <a:rPr lang="en-US" sz="1400" b="1" dirty="0" smtClean="0"/>
              <a:t>student </a:t>
            </a:r>
            <a:r>
              <a:rPr lang="en-US" sz="1400" b="1" dirty="0" smtClean="0"/>
              <a:t>compose </a:t>
            </a:r>
            <a:r>
              <a:rPr lang="en-US" sz="1400" b="1" dirty="0" smtClean="0"/>
              <a:t>a statement summarizing the </a:t>
            </a:r>
            <a:r>
              <a:rPr lang="en-US" sz="1400" b="1" dirty="0" smtClean="0"/>
              <a:t>information?</a:t>
            </a:r>
          </a:p>
          <a:p>
            <a:pPr>
              <a:buNone/>
            </a:pPr>
            <a:endParaRPr lang="en-US" sz="1400" b="1" dirty="0" smtClean="0"/>
          </a:p>
          <a:p>
            <a:r>
              <a:rPr lang="en-US" sz="1400" b="1" dirty="0" smtClean="0"/>
              <a:t> </a:t>
            </a:r>
            <a:r>
              <a:rPr lang="en-US" sz="1400" b="1" dirty="0" smtClean="0"/>
              <a:t>Given the information in a graphic organizer, </a:t>
            </a:r>
            <a:r>
              <a:rPr lang="en-US" sz="1400" b="1" dirty="0" smtClean="0"/>
              <a:t>can the </a:t>
            </a:r>
            <a:r>
              <a:rPr lang="en-US" sz="1400" b="1" dirty="0" smtClean="0"/>
              <a:t>student </a:t>
            </a:r>
            <a:r>
              <a:rPr lang="en-US" sz="1400" b="1" dirty="0" smtClean="0"/>
              <a:t>construct </a:t>
            </a:r>
            <a:r>
              <a:rPr lang="en-US" sz="1400" b="1" dirty="0" smtClean="0"/>
              <a:t>a complete </a:t>
            </a:r>
            <a:r>
              <a:rPr lang="en-US" sz="1400" b="1" dirty="0" smtClean="0"/>
              <a:t>paragraph?</a:t>
            </a:r>
            <a:endParaRPr lang="en-US" sz="1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Why persuasive writing is important</a:t>
            </a:r>
          </a:p>
          <a:p>
            <a:endParaRPr lang="en-US" b="1" dirty="0" smtClean="0"/>
          </a:p>
          <a:p>
            <a:r>
              <a:rPr lang="en-US" b="1" dirty="0" smtClean="0"/>
              <a:t>POW + TREE tool can help improve the writing</a:t>
            </a:r>
          </a:p>
          <a:p>
            <a:endParaRPr lang="en-US" b="1" dirty="0" smtClean="0"/>
          </a:p>
          <a:p>
            <a:pPr lvl="1"/>
            <a:r>
              <a:rPr lang="en-US" b="1" dirty="0" smtClean="0"/>
              <a:t>POW </a:t>
            </a:r>
            <a:r>
              <a:rPr lang="en-US" b="1" dirty="0" smtClean="0"/>
              <a:t>gives you </a:t>
            </a:r>
            <a:r>
              <a:rPr lang="en-US" b="1" dirty="0" err="1" smtClean="0"/>
              <a:t>POWer</a:t>
            </a:r>
            <a:r>
              <a:rPr lang="en-US" b="1" dirty="0" smtClean="0"/>
              <a:t> </a:t>
            </a:r>
            <a:r>
              <a:rPr lang="en-US" b="1" dirty="0" smtClean="0"/>
              <a:t>when </a:t>
            </a:r>
            <a:r>
              <a:rPr lang="en-US" b="1" dirty="0" smtClean="0"/>
              <a:t>you write</a:t>
            </a:r>
            <a:endParaRPr lang="en-US" b="1" dirty="0" smtClean="0"/>
          </a:p>
          <a:p>
            <a:pPr lvl="1">
              <a:buNone/>
            </a:pPr>
            <a:endParaRPr lang="en-US" b="1" dirty="0" smtClean="0"/>
          </a:p>
          <a:p>
            <a:pPr lvl="2"/>
            <a:r>
              <a:rPr lang="en-US" b="1" dirty="0" smtClean="0"/>
              <a:t>Help remember parts of a persuasive essay</a:t>
            </a:r>
          </a:p>
          <a:p>
            <a:pPr lvl="1">
              <a:buNone/>
            </a:pPr>
            <a:r>
              <a:rPr lang="en-US" b="1" dirty="0" smtClean="0"/>
              <a:t> </a:t>
            </a:r>
          </a:p>
          <a:p>
            <a:pPr lvl="2"/>
            <a:r>
              <a:rPr lang="en-US" b="1" dirty="0" smtClean="0"/>
              <a:t>Help Organize ideas</a:t>
            </a:r>
          </a:p>
          <a:p>
            <a:pPr lvl="1"/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 the strategy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Times" charset="0"/>
              <a:buNone/>
            </a:pPr>
            <a:r>
              <a:rPr lang="en-US" sz="2800" dirty="0" smtClean="0"/>
              <a:t>POW + TREE Strategy</a:t>
            </a:r>
          </a:p>
          <a:p>
            <a:pPr lvl="1"/>
            <a:r>
              <a:rPr lang="en-US" sz="2400" dirty="0" smtClean="0"/>
              <a:t>P	     Pick my idea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O    Organize my notes using TREE</a:t>
            </a:r>
          </a:p>
          <a:p>
            <a:pPr lvl="3"/>
            <a:r>
              <a:rPr lang="en-US" sz="1800" dirty="0" smtClean="0"/>
              <a:t>T     Topic Sentence	Tell what you believe</a:t>
            </a:r>
          </a:p>
          <a:p>
            <a:pPr lvl="3"/>
            <a:r>
              <a:rPr lang="en-US" sz="1800" dirty="0" smtClean="0"/>
              <a:t>R     Reasons	3 or more</a:t>
            </a:r>
          </a:p>
          <a:p>
            <a:pPr lvl="3"/>
            <a:r>
              <a:rPr lang="en-US" sz="1800" dirty="0" smtClean="0"/>
              <a:t>E     Examples	Why do I believe this?</a:t>
            </a:r>
          </a:p>
          <a:p>
            <a:pPr lvl="4">
              <a:buFont typeface="Wingdings" charset="2"/>
              <a:buNone/>
            </a:pPr>
            <a:r>
              <a:rPr lang="en-US" dirty="0" smtClean="0"/>
              <a:t>			Will my readers believe it?</a:t>
            </a:r>
          </a:p>
          <a:p>
            <a:pPr lvl="3"/>
            <a:r>
              <a:rPr lang="en-US" sz="1800" dirty="0" smtClean="0"/>
              <a:t>E     Ending		Wrap it up right!</a:t>
            </a:r>
          </a:p>
          <a:p>
            <a:pPr lvl="3"/>
            <a:endParaRPr lang="en-US" sz="1800" dirty="0" smtClean="0"/>
          </a:p>
          <a:p>
            <a:pPr lvl="1"/>
            <a:r>
              <a:rPr lang="en-US" sz="2400" dirty="0" smtClean="0"/>
              <a:t>W     Write and say more.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1026" name="Tree"/>
          <p:cNvSpPr>
            <a:spLocks noEditPoints="1" noChangeArrowheads="1"/>
          </p:cNvSpPr>
          <p:nvPr/>
        </p:nvSpPr>
        <p:spPr bwMode="auto">
          <a:xfrm>
            <a:off x="7010400" y="3124200"/>
            <a:ext cx="1809750" cy="180975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C:\Users\Public\Desktop\Inspiration 9.lnk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r>
              <a:rPr lang="en-US" b="1" dirty="0" smtClean="0"/>
              <a:t>Promote Memorization</a:t>
            </a:r>
          </a:p>
          <a:p>
            <a:pPr lvl="1"/>
            <a:r>
              <a:rPr lang="en-US" dirty="0" smtClean="0"/>
              <a:t>Have students practice in pairs with cue cards</a:t>
            </a:r>
          </a:p>
          <a:p>
            <a:r>
              <a:rPr lang="en-US" b="1" dirty="0" smtClean="0"/>
              <a:t>Provide </a:t>
            </a:r>
            <a:r>
              <a:rPr lang="en-US" b="1" dirty="0" err="1" smtClean="0"/>
              <a:t>Scaffolded</a:t>
            </a:r>
            <a:r>
              <a:rPr lang="en-US" b="1" dirty="0" smtClean="0"/>
              <a:t> Support</a:t>
            </a:r>
          </a:p>
          <a:p>
            <a:pPr lvl="1"/>
            <a:r>
              <a:rPr lang="en-US" dirty="0" smtClean="0"/>
              <a:t>Poster </a:t>
            </a:r>
          </a:p>
          <a:p>
            <a:pPr lvl="3">
              <a:buNone/>
            </a:pPr>
            <a:r>
              <a:rPr lang="en-US" sz="2000" dirty="0" smtClean="0"/>
              <a:t>&gt;Student </a:t>
            </a:r>
            <a:r>
              <a:rPr lang="en-US" sz="2000" dirty="0" smtClean="0"/>
              <a:t>M</a:t>
            </a:r>
            <a:r>
              <a:rPr lang="en-US" sz="2000" dirty="0" smtClean="0"/>
              <a:t>ade </a:t>
            </a:r>
            <a:r>
              <a:rPr lang="en-US" sz="2000" dirty="0" smtClean="0"/>
              <a:t>C</a:t>
            </a:r>
            <a:r>
              <a:rPr lang="en-US" sz="2000" dirty="0" smtClean="0"/>
              <a:t>ue </a:t>
            </a:r>
            <a:r>
              <a:rPr lang="en-US" sz="2000" dirty="0" smtClean="0"/>
              <a:t>C</a:t>
            </a:r>
            <a:r>
              <a:rPr lang="en-US" sz="2000" dirty="0" smtClean="0"/>
              <a:t>ards  (w/o poster)&gt;</a:t>
            </a:r>
          </a:p>
          <a:p>
            <a:pPr lvl="5">
              <a:buNone/>
            </a:pPr>
            <a:r>
              <a:rPr lang="en-US" sz="2000" dirty="0" smtClean="0"/>
              <a:t>&gt;No Cue Cards</a:t>
            </a:r>
          </a:p>
          <a:p>
            <a:r>
              <a:rPr lang="en-US" sz="2900" b="1" dirty="0" smtClean="0"/>
              <a:t>Encourage Independent Use</a:t>
            </a:r>
          </a:p>
          <a:p>
            <a:r>
              <a:rPr lang="en-US" dirty="0" smtClean="0"/>
              <a:t>Are the students actually using the strategy?</a:t>
            </a:r>
          </a:p>
          <a:p>
            <a:r>
              <a:rPr lang="en-US" dirty="0" smtClean="0"/>
              <a:t>Has their writing performance improved?</a:t>
            </a:r>
          </a:p>
          <a:p>
            <a:r>
              <a:rPr lang="en-US" dirty="0" smtClean="0"/>
              <a:t>Do the students see the strategy as valuable?</a:t>
            </a:r>
          </a:p>
          <a:p>
            <a:r>
              <a:rPr lang="en-US" dirty="0" smtClean="0"/>
              <a:t>Can they use the strategy in other expository writing assignments (e.g., compare and contrast)?</a:t>
            </a:r>
          </a:p>
          <a:p>
            <a:pPr lvl="1"/>
            <a:endParaRPr lang="en-US" sz="2500" b="1" dirty="0" smtClean="0"/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3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IRIS Center for Training Enhancements. (2006). </a:t>
            </a:r>
            <a:r>
              <a:rPr lang="en-US" i="1" dirty="0" smtClean="0"/>
              <a:t>Improving writing</a:t>
            </a:r>
            <a:r>
              <a:rPr lang="en-US" dirty="0" smtClean="0"/>
              <a:t> </a:t>
            </a:r>
            <a:r>
              <a:rPr lang="en-US" i="1" dirty="0" smtClean="0"/>
              <a:t>performance: A strategy for writing expository essays</a:t>
            </a:r>
            <a:r>
              <a:rPr lang="en-US" dirty="0" smtClean="0"/>
              <a:t>. Retrieved on </a:t>
            </a:r>
            <a:r>
              <a:rPr lang="en-US" dirty="0" smtClean="0"/>
              <a:t>[February 24, 2011] </a:t>
            </a:r>
            <a:r>
              <a:rPr lang="en-US" dirty="0" smtClean="0"/>
              <a:t>from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iris.peabody.vanderbilt.edu/pow/chalcycle.htm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Harris, K. R., Graham, S., Mason, L., &amp; Friedlander, B. (2008). </a:t>
            </a:r>
            <a:r>
              <a:rPr lang="en-US" i="1" dirty="0" smtClean="0"/>
              <a:t>Powerful writing strategies</a:t>
            </a:r>
            <a:r>
              <a:rPr lang="en-US" dirty="0" smtClean="0"/>
              <a:t> </a:t>
            </a:r>
            <a:r>
              <a:rPr lang="en-US" i="1" dirty="0" smtClean="0"/>
              <a:t>for all students</a:t>
            </a:r>
            <a:r>
              <a:rPr lang="en-US" dirty="0" smtClean="0"/>
              <a:t>. Baltimore, MD: Brookes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Project Write </a:t>
            </a:r>
            <a:r>
              <a:rPr lang="en-US" smtClean="0">
                <a:hlinkClick r:id="rId2"/>
              </a:rPr>
              <a:t>http://hobbs.vanderbilt.edu/projectwrite/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272</TotalTime>
  <Words>326</Words>
  <Application>Microsoft Office PowerPoint</Application>
  <PresentationFormat>On-screen Show (4:3)</PresentationFormat>
  <Paragraphs>58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POW + TREE </vt:lpstr>
      <vt:lpstr>Develop Background Knowledge What skills need explicit instruction?</vt:lpstr>
      <vt:lpstr>Discuss the strategy</vt:lpstr>
      <vt:lpstr>Model</vt:lpstr>
      <vt:lpstr>Slide 5</vt:lpstr>
      <vt:lpstr>Slide 6</vt:lpstr>
      <vt:lpstr>References 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 + TREE</dc:title>
  <dc:creator>Kim Michaud</dc:creator>
  <cp:lastModifiedBy>Kim Michaud</cp:lastModifiedBy>
  <cp:revision>28</cp:revision>
  <dcterms:created xsi:type="dcterms:W3CDTF">2011-03-02T21:05:54Z</dcterms:created>
  <dcterms:modified xsi:type="dcterms:W3CDTF">2011-03-03T01:38:49Z</dcterms:modified>
</cp:coreProperties>
</file>