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1" r:id="rId11"/>
    <p:sldId id="279" r:id="rId12"/>
    <p:sldId id="266" r:id="rId13"/>
    <p:sldId id="267" r:id="rId14"/>
    <p:sldId id="265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6" r:id="rId25"/>
    <p:sldId id="278" r:id="rId26"/>
    <p:sldId id="282" r:id="rId27"/>
    <p:sldId id="280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CB57646-D780-4FD6-AA8F-1CCC7160CB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14th October, 2004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SWE 619, Fall'04 © Saket Kaushik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051EE0-65AB-4CC2-A9A7-D40E49190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53A46-E253-4B36-9EBD-068AB60A0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5F73D-E7E8-4B8F-93B0-A555E8AF72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22B28-13E5-4E3D-9EC5-2E9E86A57D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1699B-2D75-41AD-A6B6-6E36F4F94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05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Kaushik, Ammann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5C6C3-5531-45B0-8548-763C2EEAA0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05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Kaushik, Ammann 2005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89E7F-7CFF-4274-9E67-133055690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05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Kaushik, Ammann 2005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F0611-F49A-448A-9592-26B0F46BF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05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Kaushik, Ammann 2005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BE15C-4EAB-461B-A439-A6157DB257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05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Kaushik, Ammann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62726-EBE3-415C-A4CE-38C167507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05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Kaushik, Ammann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50B87-8FF3-4278-9FC5-7D9805904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r>
              <a:rPr lang="en-US"/>
              <a:t>October 05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Kaushik, Ammann 2005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3A27775-44EC-4164-9139-07CE9D0D07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Type Abstraction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80010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SWE 619 - Spring 2006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6BB6-3ED5-486D-92B2-B56E81098F50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MaxIntSet Abstract State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/>
              <a:t>// Overview:  MaxIntSet is a subtype of IntSet with an additional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//  method, max, to determine the maximum element of the set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	</a:t>
            </a:r>
            <a:endParaRPr lang="en-US" sz="2400"/>
          </a:p>
          <a:p>
            <a:r>
              <a:rPr lang="en-US" sz="2400"/>
              <a:t>Two possible abstract states:</a:t>
            </a:r>
          </a:p>
          <a:p>
            <a:pPr lvl="1"/>
            <a:r>
              <a:rPr lang="en-US" sz="2000"/>
              <a:t>{x1, x2, ... xN}  - same as IntSet</a:t>
            </a:r>
          </a:p>
          <a:p>
            <a:pPr lvl="1"/>
            <a:r>
              <a:rPr lang="en-US" sz="2000"/>
              <a:t>&lt;biggest, {x1, x2, ... xN}&gt; - visible abstract state</a:t>
            </a:r>
          </a:p>
          <a:p>
            <a:r>
              <a:rPr lang="en-US" sz="2400"/>
              <a:t>Which one to choose?</a:t>
            </a:r>
          </a:p>
          <a:p>
            <a:pPr lvl="1"/>
            <a:r>
              <a:rPr lang="en-US" sz="2000"/>
              <a:t>Design decision - either is possible</a:t>
            </a:r>
          </a:p>
          <a:p>
            <a:pPr lvl="1"/>
            <a:r>
              <a:rPr lang="en-US" sz="2000"/>
              <a:t>Second may seem more natural, but there are significant advantages to the first. (We will cover this via Bloch later in the semester.)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7CDD-BF0C-46BE-8909-3EDA9425D7E4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repOk() and Dynamic Dispatching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public class IntSet {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   public void insert(int x) {...; repOk();}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   public void remove(int x) {...; repOk();}  // </a:t>
            </a:r>
            <a:r>
              <a:rPr lang="en-US" sz="2000">
                <a:solidFill>
                  <a:schemeClr val="hlink"/>
                </a:solidFill>
              </a:rPr>
              <a:t>where to?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    public boolean repOk() {...}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public class MaxIntSet extends IntSet {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   public void insert(int x) {...; super.insert(x); repOk();}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   public void remove(int x) {super.remove(x); ...; repOk();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   public boolean repOk() {super.repOk(); ...;}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MaxIntSet s = {3, 5}; s.remove(5);  // </a:t>
            </a:r>
            <a:r>
              <a:rPr lang="en-US" sz="2000">
                <a:solidFill>
                  <a:schemeClr val="hlink"/>
                </a:solidFill>
              </a:rPr>
              <a:t>repOk()????</a:t>
            </a:r>
            <a:endParaRPr lang="en-US" sz="200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166813" y="197326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CA1F4-9CEA-428E-BB21-63DA4A934BCB}" type="slidenum">
              <a:rPr lang="en-US"/>
              <a:pPr/>
              <a:t>12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Mechanisms: Abstract class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Defines a type + partial implementation</a:t>
            </a:r>
          </a:p>
          <a:p>
            <a:pPr lvl="2"/>
            <a:r>
              <a:rPr lang="en-US"/>
              <a:t>Contains both abstract methods and concrete methods</a:t>
            </a:r>
          </a:p>
          <a:p>
            <a:pPr lvl="1"/>
            <a:r>
              <a:rPr lang="en-US"/>
              <a:t>May have instance variables + constructor</a:t>
            </a:r>
          </a:p>
          <a:p>
            <a:pPr lvl="1"/>
            <a:r>
              <a:rPr lang="en-US"/>
              <a:t>Users  can’t call constructor</a:t>
            </a:r>
          </a:p>
          <a:p>
            <a:pPr lvl="1"/>
            <a:r>
              <a:rPr lang="en-US"/>
              <a:t>Subtype </a:t>
            </a:r>
            <a:r>
              <a:rPr lang="en-US">
                <a:solidFill>
                  <a:schemeClr val="hlink"/>
                </a:solidFill>
              </a:rPr>
              <a:t>extends</a:t>
            </a:r>
            <a:r>
              <a:rPr lang="en-US"/>
              <a:t> the supertype</a:t>
            </a:r>
          </a:p>
          <a:p>
            <a:pPr lvl="2"/>
            <a:r>
              <a:rPr lang="en-US"/>
              <a:t>Can call constructors to initialize supertype rep.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Template pattern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BA80-ADFA-4331-A2A4-3A87A7C4E079}" type="slidenum">
              <a:rPr lang="en-US"/>
              <a:pPr/>
              <a:t>13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Mechanisms: Interface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Defines a type (no implementation)</a:t>
            </a:r>
          </a:p>
          <a:p>
            <a:pPr lvl="1">
              <a:lnSpc>
                <a:spcPct val="90000"/>
              </a:lnSpc>
            </a:pPr>
            <a:r>
              <a:rPr lang="en-US"/>
              <a:t>Only non static public method </a:t>
            </a:r>
          </a:p>
          <a:p>
            <a:pPr lvl="1">
              <a:lnSpc>
                <a:spcPct val="90000"/>
              </a:lnSpc>
            </a:pPr>
            <a:r>
              <a:rPr lang="en-US"/>
              <a:t>All methods are abstract</a:t>
            </a:r>
          </a:p>
          <a:p>
            <a:pPr lvl="1">
              <a:lnSpc>
                <a:spcPct val="90000"/>
              </a:lnSpc>
            </a:pPr>
            <a:r>
              <a:rPr lang="en-US"/>
              <a:t>Implementation is provided by a class that implements the interface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public class foo </a:t>
            </a:r>
            <a:r>
              <a:rPr lang="en-US" sz="2400">
                <a:solidFill>
                  <a:schemeClr val="hlink"/>
                </a:solidFill>
              </a:rPr>
              <a:t>implements</a:t>
            </a:r>
            <a:r>
              <a:rPr lang="en-US" sz="2400"/>
              <a:t> someInterface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677F3-D77E-433E-AC34-CA151A206DBD}" type="slidenum">
              <a:rPr lang="en-US"/>
              <a:pPr/>
              <a:t>14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Meaning of subtypes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Subtypes behavior must support supertype behavior – (SP)</a:t>
            </a:r>
          </a:p>
          <a:p>
            <a:pPr marL="609600" indent="-609600"/>
            <a:r>
              <a:rPr lang="en-US"/>
              <a:t>In particular following three properties: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/>
              <a:t>Signature Rule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/>
              <a:t>Methods Rule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/>
              <a:t>Properties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43C8-6D27-4E55-B980-E00C588904A3}" type="slidenum">
              <a:rPr lang="en-US"/>
              <a:pPr/>
              <a:t>15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Signature Rule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Subtypes must have all methods of supertype</a:t>
            </a:r>
          </a:p>
          <a:p>
            <a:pPr>
              <a:lnSpc>
                <a:spcPct val="90000"/>
              </a:lnSpc>
            </a:pPr>
            <a:r>
              <a:rPr lang="en-US" sz="2800"/>
              <a:t>Signatures of methods must be compatible with supertype signature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Return types must be same</a:t>
            </a:r>
          </a:p>
          <a:p>
            <a:pPr>
              <a:lnSpc>
                <a:spcPct val="90000"/>
              </a:lnSpc>
            </a:pPr>
            <a:r>
              <a:rPr lang="en-US" sz="2800"/>
              <a:t>Guaranteed by Java compiler</a:t>
            </a:r>
          </a:p>
          <a:p>
            <a:pPr>
              <a:lnSpc>
                <a:spcPct val="90000"/>
              </a:lnSpc>
            </a:pPr>
            <a:r>
              <a:rPr lang="en-US" sz="2800"/>
              <a:t>Caution: Overriding vs. overloading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public boolean equals(Foo foo) {...}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public boolean equals(Object foo) {...}</a:t>
            </a:r>
          </a:p>
          <a:p>
            <a:pPr>
              <a:lnSpc>
                <a:spcPct val="90000"/>
              </a:lnSpc>
            </a:pPr>
            <a:r>
              <a:rPr lang="en-US" sz="2800"/>
              <a:t>Exceptions: Can subtype throw more?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Fewer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Methods rule must be satisfied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E436-4328-442A-A230-33C0E0417A78}" type="slidenum">
              <a:rPr lang="en-US"/>
              <a:pPr/>
              <a:t>16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Rule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object belongs to subtype, subtype method is called</a:t>
            </a:r>
          </a:p>
          <a:p>
            <a:r>
              <a:rPr lang="en-US"/>
              <a:t>Can we still reason about these methods using supertype specs?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Suppose SortedIntSet extends IntSet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IntSet x = new IntSet();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IntSet y = new SortedIntSet();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x.insert(3); //What is this_post?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y.insert(3); //What is this_post?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073B-0B10-48DE-8D6C-67E2465BF83D}" type="slidenum">
              <a:rPr lang="en-US"/>
              <a:pPr/>
              <a:t>17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Rule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Cannot take away methods!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/>
              <a:t>Subtype API should atleast be equal or greater than supertype API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Must maintain the contract!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/>
              <a:t>Precondition rule: What can a subclass do with preconditions in supertype spec?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/>
              <a:t>Post condition rule: What can a subclass do with postconditions in supertype spec?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D032-B27E-41FA-8544-6A3FF04EB422}" type="slidenum">
              <a:rPr lang="en-US"/>
              <a:pPr/>
              <a:t>18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Precondition rule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229600" cy="4227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Subtype is allowed to </a:t>
            </a:r>
            <a:r>
              <a:rPr lang="en-US" sz="2800">
                <a:solidFill>
                  <a:schemeClr val="hlink"/>
                </a:solidFill>
              </a:rPr>
              <a:t>weaken</a:t>
            </a:r>
            <a:r>
              <a:rPr lang="en-US" sz="2800"/>
              <a:t> the precondition!</a:t>
            </a:r>
          </a:p>
          <a:p>
            <a:pPr>
              <a:lnSpc>
                <a:spcPct val="90000"/>
              </a:lnSpc>
            </a:pPr>
            <a:r>
              <a:rPr lang="en-US" sz="2800"/>
              <a:t>Formally: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pre_super |- pre_sub</a:t>
            </a:r>
          </a:p>
          <a:p>
            <a:pPr>
              <a:lnSpc>
                <a:spcPct val="90000"/>
              </a:lnSpc>
            </a:pPr>
            <a:r>
              <a:rPr lang="en-US" sz="2800"/>
              <a:t>Super //Requires: x &gt; 5</a:t>
            </a:r>
          </a:p>
          <a:p>
            <a:pPr>
              <a:lnSpc>
                <a:spcPct val="90000"/>
              </a:lnSpc>
            </a:pPr>
            <a:r>
              <a:rPr lang="en-US" sz="2800"/>
              <a:t>Case 1: Sub //Requires x &gt; 6</a:t>
            </a:r>
          </a:p>
          <a:p>
            <a:pPr>
              <a:lnSpc>
                <a:spcPct val="90000"/>
              </a:lnSpc>
            </a:pPr>
            <a:r>
              <a:rPr lang="en-US" sz="2800"/>
              <a:t>Case 2: Sub // Requires x &gt; 4</a:t>
            </a:r>
          </a:p>
          <a:p>
            <a:pPr>
              <a:lnSpc>
                <a:spcPct val="90000"/>
              </a:lnSpc>
            </a:pPr>
            <a:r>
              <a:rPr lang="en-US" sz="2800"/>
              <a:t>x&gt;5 </a:t>
            </a:r>
            <a:r>
              <a:rPr lang="en-US" sz="2800">
                <a:sym typeface="Wingdings" pitchFamily="2" charset="2"/>
              </a:rPr>
              <a:t> x&gt;4?		Which is weaker?</a:t>
            </a:r>
          </a:p>
          <a:p>
            <a:pPr>
              <a:lnSpc>
                <a:spcPct val="90000"/>
              </a:lnSpc>
            </a:pPr>
            <a:r>
              <a:rPr lang="en-US" sz="2800">
                <a:sym typeface="Wingdings" pitchFamily="2" charset="2"/>
              </a:rPr>
              <a:t>x&gt;5  x&gt;6?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hlink"/>
                </a:solidFill>
                <a:sym typeface="Wingdings" pitchFamily="2" charset="2"/>
              </a:rPr>
              <a:t>Not checked by compiler</a:t>
            </a:r>
            <a:endParaRPr lang="en-US" sz="2800">
              <a:solidFill>
                <a:schemeClr val="hlink"/>
              </a:solidFill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4267200" y="45720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BC08-8700-494A-8261-38BDC52EE0E0}" type="slidenum">
              <a:rPr lang="en-US"/>
              <a:pPr/>
              <a:t>19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 condition rule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Subtype is allowed to </a:t>
            </a:r>
            <a:r>
              <a:rPr lang="en-US" sz="2800">
                <a:solidFill>
                  <a:schemeClr val="hlink"/>
                </a:solidFill>
              </a:rPr>
              <a:t>strengthen</a:t>
            </a:r>
            <a:r>
              <a:rPr lang="en-US" sz="2800"/>
              <a:t> the post condition</a:t>
            </a:r>
          </a:p>
          <a:p>
            <a:r>
              <a:rPr lang="en-US" sz="2800"/>
              <a:t>Formally:  </a:t>
            </a:r>
          </a:p>
          <a:p>
            <a:pPr lvl="1"/>
            <a:r>
              <a:rPr lang="en-US" sz="2400"/>
              <a:t>pre_super &amp;&amp; post_sub |- post_super</a:t>
            </a:r>
          </a:p>
          <a:p>
            <a:r>
              <a:rPr lang="en-US" sz="2800"/>
              <a:t>Super: // Effects: returns y &lt; 5 </a:t>
            </a:r>
          </a:p>
          <a:p>
            <a:r>
              <a:rPr lang="en-US" sz="2800"/>
              <a:t>Sub: //Effects: returns y &lt; 4</a:t>
            </a:r>
          </a:p>
          <a:p>
            <a:r>
              <a:rPr lang="en-US" sz="2800"/>
              <a:t>Sub: //Effects: returns y &lt; 6</a:t>
            </a:r>
          </a:p>
          <a:p>
            <a:r>
              <a:rPr lang="en-US" sz="2800"/>
              <a:t>Which one is a stronger condition?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3BD2-21B8-45E3-BD6E-8D1FD02AC40E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Substitution Principle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“In any client code, if supertype object is substituted by subtype object, the client will not notice any difference in behavior”</a:t>
            </a:r>
          </a:p>
          <a:p>
            <a:r>
              <a:rPr lang="en-US"/>
              <a:t>Object o = getNewObject();</a:t>
            </a:r>
          </a:p>
          <a:p>
            <a:pPr lvl="1"/>
            <a:r>
              <a:rPr lang="en-US"/>
              <a:t>Case 1: public Object getNewObject();</a:t>
            </a:r>
          </a:p>
          <a:p>
            <a:pPr lvl="1"/>
            <a:r>
              <a:rPr lang="en-US"/>
              <a:t>Case 2: public String getNewObject();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31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charRg st="131" end="1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62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charRg st="162" end="2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200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charRg st="200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D733-F50D-4F3F-A2D0-B9850E736E39}" type="slidenum">
              <a:rPr lang="en-US"/>
              <a:pPr/>
              <a:t>20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examples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981200"/>
            <a:ext cx="3810000" cy="4114800"/>
          </a:xfrm>
        </p:spPr>
        <p:txBody>
          <a:bodyPr/>
          <a:lstStyle/>
          <a:p>
            <a:r>
              <a:rPr lang="en-US"/>
              <a:t>Super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public void addZero()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//R: this is not empty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//E: add zero to this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public void addZero() throws EE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//R: this is not empty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//E: add zero to this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905000"/>
            <a:ext cx="3810000" cy="4114800"/>
          </a:xfrm>
        </p:spPr>
        <p:txBody>
          <a:bodyPr/>
          <a:lstStyle/>
          <a:p>
            <a:r>
              <a:rPr lang="en-US"/>
              <a:t>Sub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public void addZero()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//E: add zero to this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public void addZero() throws EE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//R: true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//E: if this is empty, throw EE else add zero to this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1143000" y="4191000"/>
            <a:ext cx="762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7456-899D-4397-8062-B068666540DA}" type="slidenum">
              <a:rPr lang="en-US"/>
              <a:pPr/>
              <a:t>21</a:t>
            </a:fld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examples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2057400"/>
            <a:ext cx="3810000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Super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3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public void addZero()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//R: this is not empty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//E: add zero to this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public void addZero() throws EE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//E: if this is empty, throws EE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// else add zero to this</a:t>
            </a: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981200"/>
            <a:ext cx="3810000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Sub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3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public void addZero() throws EE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//E: add zero to this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public void addZero()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//R: true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//E: add zero to this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1066800" y="3962400"/>
            <a:ext cx="762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5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5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56A1-89D7-44E1-A165-09B4FD56DA0E}" type="slidenum">
              <a:rPr lang="en-US"/>
              <a:pPr/>
              <a:t>22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 code	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private void foo 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…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try{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o.addZero();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} (catch EE){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//do something: </a:t>
            </a:r>
            <a:r>
              <a:rPr lang="en-US" sz="2400">
                <a:solidFill>
                  <a:schemeClr val="hlink"/>
                </a:solidFill>
              </a:rPr>
              <a:t>Client expects to get here!</a:t>
            </a: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	}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43CC8-A65C-470E-A99E-7A41685EA628}" type="slidenum">
              <a:rPr lang="en-US"/>
              <a:pPr/>
              <a:t>23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Methods rule vs. Properties rule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Methods rule is for single method invocation</a:t>
            </a:r>
          </a:p>
          <a:p>
            <a:r>
              <a:rPr lang="en-US"/>
              <a:t>Properties rule about abstract objects.</a:t>
            </a:r>
          </a:p>
          <a:p>
            <a:pPr lvl="1"/>
            <a:r>
              <a:rPr lang="en-US"/>
              <a:t>Invariants: E.g. IntSets do not contain duplicates</a:t>
            </a:r>
          </a:p>
          <a:p>
            <a:pPr lvl="2"/>
            <a:r>
              <a:rPr lang="en-US"/>
              <a:t>s.isIn(x) following s.remove(x) always false</a:t>
            </a:r>
          </a:p>
          <a:p>
            <a:pPr lvl="1"/>
            <a:r>
              <a:rPr lang="en-US"/>
              <a:t>Evolution properties:  E.g. MonotoneSets only grow  (no remove method allowed).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B868-4273-4697-805B-086AA990960A}" type="slidenum">
              <a:rPr lang="en-US"/>
              <a:pPr/>
              <a:t>24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Liskov 7.8, 7.9, 7.10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public class Counter{  // </a:t>
            </a:r>
            <a:r>
              <a:rPr lang="en-US" sz="2000">
                <a:solidFill>
                  <a:schemeClr val="hlink"/>
                </a:solidFill>
              </a:rPr>
              <a:t>Liskov 7.8</a:t>
            </a: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public Counter()  //EFF: Makes </a:t>
            </a:r>
            <a:r>
              <a:rPr lang="en-US" sz="2000">
                <a:solidFill>
                  <a:schemeClr val="hlink"/>
                </a:solidFill>
              </a:rPr>
              <a:t>this</a:t>
            </a:r>
            <a:r>
              <a:rPr lang="en-US" sz="2000"/>
              <a:t> contain 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public int get()     //EFF: Returns the value of </a:t>
            </a:r>
            <a:r>
              <a:rPr lang="en-US" sz="2000">
                <a:solidFill>
                  <a:schemeClr val="hlink"/>
                </a:solidFill>
              </a:rPr>
              <a:t>this</a:t>
            </a: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public void incr() //MOD: this //EFF: Increments value of </a:t>
            </a:r>
            <a:r>
              <a:rPr lang="en-US" sz="2000">
                <a:solidFill>
                  <a:schemeClr val="hlink"/>
                </a:solidFill>
              </a:rPr>
              <a:t>this</a:t>
            </a: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public class Counter2 </a:t>
            </a:r>
            <a:r>
              <a:rPr lang="en-US" sz="2000">
                <a:solidFill>
                  <a:schemeClr val="hlink"/>
                </a:solidFill>
              </a:rPr>
              <a:t>extends Counter</a:t>
            </a:r>
            <a:r>
              <a:rPr lang="en-US" sz="2000"/>
              <a:t> { // </a:t>
            </a:r>
            <a:r>
              <a:rPr lang="en-US" sz="2000">
                <a:solidFill>
                  <a:schemeClr val="hlink"/>
                </a:solidFill>
              </a:rPr>
              <a:t>Liskov 7.9</a:t>
            </a: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public Counter2() //EFF: Makes </a:t>
            </a:r>
            <a:r>
              <a:rPr lang="en-US" sz="2000">
                <a:solidFill>
                  <a:schemeClr val="hlink"/>
                </a:solidFill>
              </a:rPr>
              <a:t>this</a:t>
            </a:r>
            <a:r>
              <a:rPr lang="en-US" sz="2000"/>
              <a:t> contain 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public void incr() // MOD: this //EFF: double </a:t>
            </a:r>
            <a:r>
              <a:rPr lang="en-US" sz="2000">
                <a:solidFill>
                  <a:schemeClr val="hlink"/>
                </a:solidFill>
              </a:rPr>
              <a:t>this</a:t>
            </a: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public class Counter3 </a:t>
            </a:r>
            <a:r>
              <a:rPr lang="en-US" sz="2000">
                <a:solidFill>
                  <a:schemeClr val="hlink"/>
                </a:solidFill>
              </a:rPr>
              <a:t>extends Counter</a:t>
            </a:r>
            <a:r>
              <a:rPr lang="en-US" sz="2000"/>
              <a:t> {  // </a:t>
            </a:r>
            <a:r>
              <a:rPr lang="en-US" sz="2000">
                <a:solidFill>
                  <a:schemeClr val="hlink"/>
                </a:solidFill>
              </a:rPr>
              <a:t>Liskov 7.10</a:t>
            </a: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public Counter3(int n) //EFF: Makes </a:t>
            </a:r>
            <a:r>
              <a:rPr lang="en-US" sz="2000">
                <a:solidFill>
                  <a:schemeClr val="hlink"/>
                </a:solidFill>
              </a:rPr>
              <a:t>this</a:t>
            </a:r>
            <a:r>
              <a:rPr lang="en-US" sz="2000"/>
              <a:t> contain 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public void incr(int n) // MOD: this //EFF: if n&gt;0 add n to </a:t>
            </a:r>
            <a:r>
              <a:rPr lang="en-US" sz="2000">
                <a:solidFill>
                  <a:schemeClr val="hlink"/>
                </a:solidFill>
              </a:rPr>
              <a:t>this</a:t>
            </a: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A44C-8DB1-4A27-BC1B-55178BFA0371}" type="slidenum">
              <a:rPr lang="en-US"/>
              <a:pPr/>
              <a:t>25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Anaylsis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010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Signature rule: Careful with over- load vs. ride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Counter2 ok?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Counter3 ok? </a:t>
            </a:r>
          </a:p>
          <a:p>
            <a:pPr>
              <a:lnSpc>
                <a:spcPct val="90000"/>
              </a:lnSpc>
            </a:pPr>
            <a:r>
              <a:rPr lang="en-US" sz="2800"/>
              <a:t>Methods rule: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Precondition rule: 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 2" pitchFamily="18" charset="2"/>
              </a:rPr>
              <a:t>Counter 2 ok?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 2" pitchFamily="18" charset="2"/>
              </a:rPr>
              <a:t>Counter 3 ok?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Postcondition rule: 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 2" pitchFamily="18" charset="2"/>
              </a:rPr>
              <a:t>Counter 2 ok?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 2" pitchFamily="18" charset="2"/>
              </a:rPr>
              <a:t>Counter 3 ok? </a:t>
            </a:r>
            <a:endParaRPr lang="en-US" sz="2000">
              <a:solidFill>
                <a:schemeClr val="hlink"/>
              </a:solidFill>
              <a:sym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bag?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– each element may occur only once</a:t>
            </a:r>
          </a:p>
          <a:p>
            <a:r>
              <a:rPr lang="en-US" dirty="0" smtClean="0"/>
              <a:t>Bag – elements may be present more than once</a:t>
            </a:r>
          </a:p>
          <a:p>
            <a:r>
              <a:rPr lang="en-US" dirty="0" smtClean="0"/>
              <a:t>Sequence – is a bag in which the elements are ordered</a:t>
            </a:r>
          </a:p>
          <a:p>
            <a:r>
              <a:rPr lang="en-US" dirty="0" err="1" smtClean="0"/>
              <a:t>OrderedSet</a:t>
            </a:r>
            <a:r>
              <a:rPr lang="en-US" dirty="0" smtClean="0"/>
              <a:t> – is a set in which the elements are ordered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05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Kaushik, Ammann 2005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2B28-13E5-4E3D-9EC5-2E9E86A57D7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DB0B-9FA6-493B-95D0-DB4FAFF87410}" type="slidenum">
              <a:rPr lang="en-US"/>
              <a:pPr/>
              <a:t>27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Liskov 7.11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010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Is IntBag a legitimate subtype of IntSet?</a:t>
            </a:r>
          </a:p>
          <a:p>
            <a:pPr>
              <a:lnSpc>
                <a:spcPct val="90000"/>
              </a:lnSpc>
            </a:pPr>
            <a:r>
              <a:rPr lang="en-US" sz="2800"/>
              <a:t>Analysis: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chemeClr val="hlink"/>
                </a:solidFill>
                <a:sym typeface="Wingdings 2" pitchFamily="18" charset="2"/>
              </a:rPr>
              <a:t>	public void insert(int x);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chemeClr val="hlink"/>
                </a:solidFill>
                <a:sym typeface="Wingdings 2" pitchFamily="18" charset="2"/>
              </a:rPr>
              <a:t>   // Effects: ???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solidFill>
                <a:schemeClr val="hlink"/>
              </a:solidFill>
              <a:sym typeface="Wingdings 2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chemeClr val="hlink"/>
                </a:solidFill>
                <a:sym typeface="Wingdings 2" pitchFamily="18" charset="2"/>
              </a:rPr>
              <a:t>   public void remove(int x);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chemeClr val="hlink"/>
                </a:solidFill>
                <a:sym typeface="Wingdings 2" pitchFamily="18" charset="2"/>
              </a:rPr>
              <a:t>   // Effects: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CECC-20D6-42C8-81F3-AF6DDA73A277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we subtype?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Multiple implementations</a:t>
            </a:r>
          </a:p>
          <a:p>
            <a:pPr>
              <a:lnSpc>
                <a:spcPct val="90000"/>
              </a:lnSpc>
            </a:pPr>
            <a:r>
              <a:rPr lang="en-US"/>
              <a:t>Extended Behavior</a:t>
            </a:r>
          </a:p>
          <a:p>
            <a:pPr>
              <a:lnSpc>
                <a:spcPct val="90000"/>
              </a:lnSpc>
            </a:pPr>
            <a:r>
              <a:rPr lang="en-US"/>
              <a:t>Multiple implementations</a:t>
            </a:r>
          </a:p>
          <a:p>
            <a:pPr lvl="1">
              <a:lnSpc>
                <a:spcPct val="90000"/>
              </a:lnSpc>
            </a:pPr>
            <a:r>
              <a:rPr lang="en-US"/>
              <a:t>SparsePoly, DensePoly</a:t>
            </a:r>
          </a:p>
          <a:p>
            <a:pPr lvl="1">
              <a:lnSpc>
                <a:spcPct val="90000"/>
              </a:lnSpc>
            </a:pPr>
            <a:r>
              <a:rPr lang="en-US"/>
              <a:t>Different implementations</a:t>
            </a:r>
          </a:p>
          <a:p>
            <a:pPr lvl="1">
              <a:lnSpc>
                <a:spcPct val="90000"/>
              </a:lnSpc>
            </a:pPr>
            <a:r>
              <a:rPr lang="en-US"/>
              <a:t>Same specifications</a:t>
            </a:r>
          </a:p>
          <a:p>
            <a:pPr lvl="1">
              <a:lnSpc>
                <a:spcPct val="90000"/>
              </a:lnSpc>
            </a:pPr>
            <a:r>
              <a:rPr lang="en-US"/>
              <a:t>All supertype behavior must be supported</a:t>
            </a:r>
          </a:p>
          <a:p>
            <a:pPr lvl="1">
              <a:lnSpc>
                <a:spcPct val="90000"/>
              </a:lnSpc>
            </a:pPr>
            <a:r>
              <a:rPr lang="en-US"/>
              <a:t>No extra stuff!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0813-716A-4680-ADF4-B92B2BCF8EF1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Extended behavior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Extended Behavior</a:t>
            </a:r>
          </a:p>
          <a:p>
            <a:pPr lvl="1"/>
            <a:r>
              <a:rPr lang="en-US"/>
              <a:t>Specialize the behavior of supertype</a:t>
            </a:r>
          </a:p>
          <a:p>
            <a:pPr lvl="1"/>
            <a:r>
              <a:rPr lang="en-US"/>
              <a:t>Classic ‘IS A’ relationship</a:t>
            </a:r>
            <a:endParaRPr lang="en-US">
              <a:cs typeface="Tahoma" pitchFamily="34" charset="0"/>
            </a:endParaRPr>
          </a:p>
          <a:p>
            <a:pPr lvl="1"/>
            <a:r>
              <a:rPr lang="en-US">
                <a:solidFill>
                  <a:schemeClr val="hlink"/>
                </a:solidFill>
              </a:rPr>
              <a:t>Usually</a:t>
            </a:r>
            <a:r>
              <a:rPr lang="en-US"/>
              <a:t> has additional rep.</a:t>
            </a:r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1225550" y="4495800"/>
            <a:ext cx="3581400" cy="1447800"/>
            <a:chOff x="1392" y="2832"/>
            <a:chExt cx="2256" cy="912"/>
          </a:xfrm>
        </p:grpSpPr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1392" y="2832"/>
              <a:ext cx="2256" cy="9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Vehicle</a:t>
              </a:r>
            </a:p>
          </p:txBody>
        </p:sp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1488" y="2928"/>
              <a:ext cx="62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Car</a:t>
              </a:r>
            </a:p>
          </p:txBody>
        </p:sp>
        <p:sp>
          <p:nvSpPr>
            <p:cNvPr id="9222" name="Oval 6"/>
            <p:cNvSpPr>
              <a:spLocks noChangeArrowheads="1"/>
            </p:cNvSpPr>
            <p:nvPr/>
          </p:nvSpPr>
          <p:spPr bwMode="auto">
            <a:xfrm>
              <a:off x="2832" y="2928"/>
              <a:ext cx="72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Bike</a:t>
              </a:r>
            </a:p>
          </p:txBody>
        </p:sp>
      </p:grp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219200" y="5562600"/>
            <a:ext cx="3254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Constraint View: for contracts 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5181600" y="4467225"/>
            <a:ext cx="31242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     CAR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5181600" y="5562600"/>
            <a:ext cx="2220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Object View: for rep</a:t>
            </a:r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7010400" y="44672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7010400" y="56102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7178675" y="4862513"/>
            <a:ext cx="898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Vehicle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1400-2CDE-4FCF-9B23-2407CDF41067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Conflict in two goals?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81200" y="2209800"/>
            <a:ext cx="600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Poly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62000" y="3657600"/>
            <a:ext cx="1279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SparsePoly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810000" y="3657600"/>
            <a:ext cx="965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LogPoly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438400" y="3657600"/>
            <a:ext cx="1225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DensePoly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953000" y="1981200"/>
            <a:ext cx="0" cy="426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273800" y="2209800"/>
            <a:ext cx="600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Poly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251450" y="3657600"/>
            <a:ext cx="1279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SparsePoly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324600" y="5181600"/>
            <a:ext cx="965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LogPoly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927850" y="3657600"/>
            <a:ext cx="1225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DensePoly</a:t>
            </a:r>
          </a:p>
        </p:txBody>
      </p: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1295400" y="2514600"/>
            <a:ext cx="1828800" cy="1219200"/>
            <a:chOff x="816" y="1584"/>
            <a:chExt cx="1152" cy="768"/>
          </a:xfrm>
        </p:grpSpPr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1392" y="15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816" y="187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816" y="187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1968" y="187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5715000" y="2514600"/>
            <a:ext cx="1828800" cy="1219200"/>
            <a:chOff x="816" y="1584"/>
            <a:chExt cx="1152" cy="768"/>
          </a:xfrm>
        </p:grpSpPr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1392" y="15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816" y="187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>
              <a:off x="816" y="187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1968" y="187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08025" y="4335463"/>
            <a:ext cx="4016375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LogPoly: Extends the behavior of Poly</a:t>
            </a:r>
          </a:p>
          <a:p>
            <a:pPr>
              <a:spcBef>
                <a:spcPct val="50000"/>
              </a:spcBef>
            </a:pPr>
            <a:r>
              <a:rPr lang="en-US"/>
              <a:t>by keeping track of how many times it was accessed by the calling code. It has additional rep (a log of accesses)</a:t>
            </a:r>
          </a:p>
        </p:txBody>
      </p:sp>
      <p:grpSp>
        <p:nvGrpSpPr>
          <p:cNvPr id="10267" name="Group 27"/>
          <p:cNvGrpSpPr>
            <a:grpSpLocks/>
          </p:cNvGrpSpPr>
          <p:nvPr/>
        </p:nvGrpSpPr>
        <p:grpSpPr bwMode="auto">
          <a:xfrm>
            <a:off x="3124200" y="2971800"/>
            <a:ext cx="1143000" cy="762000"/>
            <a:chOff x="1968" y="1872"/>
            <a:chExt cx="720" cy="480"/>
          </a:xfrm>
        </p:grpSpPr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>
              <a:off x="1968" y="18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>
              <a:off x="2688" y="187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6019800" y="4038600"/>
            <a:ext cx="6858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H="1">
            <a:off x="6934200" y="3962400"/>
            <a:ext cx="4572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10250" grpId="0"/>
      <p:bldP spid="10251" grpId="0"/>
      <p:bldP spid="10252" grpId="0"/>
      <p:bldP spid="10253" grpId="0"/>
      <p:bldP spid="10264" grpId="0"/>
      <p:bldP spid="10268" grpId="0" animBg="1"/>
      <p:bldP spid="102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D69C5-CC05-4E45-AC22-71800715BE51}" type="slidenum">
              <a:rPr lang="en-US"/>
              <a:pPr/>
              <a:t>6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Dispatching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Object[] x = new Object[2];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X[0] = new String(“abc”);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X[1] = new Integer(1);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for(int i=0; i&lt;x.length;i++)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System.out.println(x[i].toString());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Compiler does not complain (apparent type is fine!)</a:t>
            </a:r>
          </a:p>
          <a:p>
            <a:pPr>
              <a:lnSpc>
                <a:spcPct val="90000"/>
              </a:lnSpc>
            </a:pPr>
            <a:r>
              <a:rPr lang="en-US" sz="2400"/>
              <a:t>Which toString method is called? Object.toString(), String.toString() or Integer.toString()?</a:t>
            </a:r>
          </a:p>
          <a:p>
            <a:pPr>
              <a:lnSpc>
                <a:spcPct val="90000"/>
              </a:lnSpc>
            </a:pPr>
            <a:r>
              <a:rPr lang="en-US" sz="2400"/>
              <a:t>At run time, “best fit” code is called.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44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charRg st="144" end="1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96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charRg st="196" end="2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289" end="3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charRg st="289" end="3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A846-7DF9-4731-A847-D168BE21F550}" type="slidenum">
              <a:rPr lang="en-US"/>
              <a:pPr/>
              <a:t>7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MaxIntSet Example (Fig 7.5)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public class MaxIntSet </a:t>
            </a:r>
            <a:r>
              <a:rPr lang="en-US" sz="2000">
                <a:solidFill>
                  <a:schemeClr val="hlink"/>
                </a:solidFill>
              </a:rPr>
              <a:t>extends</a:t>
            </a:r>
            <a:r>
              <a:rPr lang="en-US" sz="2000"/>
              <a:t> IntSet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private int biggest; // biggest element of set if not empty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public MaxIntSet {</a:t>
            </a:r>
            <a:r>
              <a:rPr lang="en-US" sz="2000">
                <a:solidFill>
                  <a:schemeClr val="hlink"/>
                </a:solidFill>
              </a:rPr>
              <a:t>super ();</a:t>
            </a:r>
            <a:r>
              <a:rPr lang="en-US" sz="2000"/>
              <a:t> } //Why call super() ???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public void insert (int x)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if (size() == 0 || x &gt; biggest) biggest = x;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>
                <a:solidFill>
                  <a:schemeClr val="hlink"/>
                </a:solidFill>
              </a:rPr>
              <a:t>super.insert(x);</a:t>
            </a:r>
            <a:r>
              <a:rPr lang="en-US" sz="2000"/>
              <a:t>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public int max () throws EmptyException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if (size() == 0) throw new EmptyException (“MaxIS.max”);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return biggest;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3457-274E-456C-B43E-BC5A4459E407}" type="slidenum">
              <a:rPr lang="en-US"/>
              <a:pPr/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MaxIntSet.remove()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public void remove (int x) {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chemeClr val="hlink"/>
                </a:solidFill>
              </a:rPr>
              <a:t>super.remove(x)</a:t>
            </a:r>
            <a:r>
              <a:rPr lang="en-US" sz="2000"/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if (size()==0 || x &lt;biggest) return;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Iterator g = elements();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biggest = ((Integer) g.next()).intValue();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while (g.hasNext() {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int z = ((Integer) g.next()).intValue();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if (z&gt;biggest) biggest = z;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}</a:t>
            </a:r>
          </a:p>
          <a:p>
            <a:r>
              <a:rPr lang="en-US" sz="2000"/>
              <a:t>Need to call supertype’s remove functionality. (private rep!)</a:t>
            </a:r>
          </a:p>
          <a:p>
            <a:r>
              <a:rPr lang="en-US" sz="2000"/>
              <a:t>Must maintain subtype’s rep invariant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05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Kaushik, Ammann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F323-F623-4B93-9CEA-CEEE2F70F708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MaxIntSet.repOk()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public boolean repOk() {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if (</a:t>
            </a:r>
            <a:r>
              <a:rPr lang="en-US" sz="2000">
                <a:solidFill>
                  <a:schemeClr val="hlink"/>
                </a:solidFill>
              </a:rPr>
              <a:t>!super.repOk()</a:t>
            </a:r>
            <a:r>
              <a:rPr lang="en-US" sz="2000"/>
              <a:t>) return false;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if (size() == 0) return true;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boolean found = false;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Iterator g = elements();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while(g.hasNext()) {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int z = ((Integer)g.next()).intValue();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if (z&gt;biggest) return false;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if (z==biggest) found = true;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return found;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727</TotalTime>
  <Words>1152</Words>
  <Application>Microsoft PowerPoint</Application>
  <PresentationFormat>On-screen Show (4:3)</PresentationFormat>
  <Paragraphs>343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Tahoma</vt:lpstr>
      <vt:lpstr>Wingdings</vt:lpstr>
      <vt:lpstr>Wingdings 2</vt:lpstr>
      <vt:lpstr>Blends</vt:lpstr>
      <vt:lpstr>Type Abstraction</vt:lpstr>
      <vt:lpstr>Substitution Principle</vt:lpstr>
      <vt:lpstr>Why do we subtype?</vt:lpstr>
      <vt:lpstr>Extended behavior</vt:lpstr>
      <vt:lpstr>Conflict in two goals?</vt:lpstr>
      <vt:lpstr>Dispatching</vt:lpstr>
      <vt:lpstr>MaxIntSet Example (Fig 7.5)</vt:lpstr>
      <vt:lpstr>MaxIntSet.remove()</vt:lpstr>
      <vt:lpstr>MaxIntSet.repOk()</vt:lpstr>
      <vt:lpstr>MaxIntSet Abstract State</vt:lpstr>
      <vt:lpstr>repOk() and Dynamic Dispatching</vt:lpstr>
      <vt:lpstr>Mechanisms: Abstract class</vt:lpstr>
      <vt:lpstr>Mechanisms: Interface</vt:lpstr>
      <vt:lpstr>Meaning of subtypes</vt:lpstr>
      <vt:lpstr>Signature Rule</vt:lpstr>
      <vt:lpstr>Methods Rule</vt:lpstr>
      <vt:lpstr>Methods Rule</vt:lpstr>
      <vt:lpstr>Precondition rule</vt:lpstr>
      <vt:lpstr>Post condition rule</vt:lpstr>
      <vt:lpstr>Other examples</vt:lpstr>
      <vt:lpstr>More examples</vt:lpstr>
      <vt:lpstr>Client code </vt:lpstr>
      <vt:lpstr>Methods rule vs. Properties rule</vt:lpstr>
      <vt:lpstr>Liskov 7.8, 7.9, 7.10</vt:lpstr>
      <vt:lpstr>Anaylsis</vt:lpstr>
      <vt:lpstr>What is a bag?</vt:lpstr>
      <vt:lpstr>Liskov 7.11</vt:lpstr>
    </vt:vector>
  </TitlesOfParts>
  <Company>GMU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Hierarchy</dc:title>
  <dc:creator>Paul Ammann</dc:creator>
  <cp:lastModifiedBy>James Baldo.Jr.</cp:lastModifiedBy>
  <cp:revision>90</cp:revision>
  <dcterms:created xsi:type="dcterms:W3CDTF">2004-10-14T14:39:52Z</dcterms:created>
  <dcterms:modified xsi:type="dcterms:W3CDTF">2009-02-25T23:21:42Z</dcterms:modified>
</cp:coreProperties>
</file>