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90" r:id="rId15"/>
    <p:sldId id="270" r:id="rId16"/>
    <p:sldId id="271" r:id="rId17"/>
    <p:sldId id="272" r:id="rId18"/>
    <p:sldId id="273" r:id="rId19"/>
    <p:sldId id="287" r:id="rId20"/>
    <p:sldId id="274" r:id="rId21"/>
    <p:sldId id="288" r:id="rId22"/>
    <p:sldId id="289" r:id="rId23"/>
    <p:sldId id="275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4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43E3970-0D81-43B7-946C-5757888D2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6104ED-88EC-4FA8-AD1C-5143C502CB55}" type="slidenum">
              <a:rPr lang="en-US" smtClean="0">
                <a:cs typeface="Arial" charset="0"/>
              </a:rPr>
              <a:pPr/>
              <a:t>21</a:t>
            </a:fld>
            <a:endParaRPr lang="en-US" smtClean="0">
              <a:cs typeface="Arial" charset="0"/>
            </a:endParaRPr>
          </a:p>
        </p:txBody>
      </p:sp>
      <p:sp>
        <p:nvSpPr>
          <p:cNvPr id="36866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note implicit throw of NPE</a:t>
            </a:r>
          </a:p>
          <a:p>
            <a:pPr eaLnBrk="1" hangingPunct="1"/>
            <a:r>
              <a:rPr lang="en-US" smtClean="0"/>
              <a:t>note transform of IOOBE to EE</a:t>
            </a:r>
          </a:p>
          <a:p>
            <a:pPr eaLnBrk="1" hangingPunct="1"/>
            <a:r>
              <a:rPr lang="en-US" smtClean="0"/>
              <a:t>go through Bloch’s standard exceptions (instead of EE use IllegalArgumentException)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C9E776-9E96-4A30-B99C-87FB30140F76}" type="slidenum">
              <a:rPr lang="en-US" smtClean="0">
                <a:cs typeface="Arial" charset="0"/>
              </a:rPr>
              <a:pPr/>
              <a:t>22</a:t>
            </a:fld>
            <a:endParaRPr lang="en-US" smtClean="0">
              <a:cs typeface="Arial" charset="0"/>
            </a:endParaRPr>
          </a:p>
        </p:txBody>
      </p:sp>
      <p:sp>
        <p:nvSpPr>
          <p:cNvPr id="38914" name="Rectangle 2"/>
          <p:cNvSpPr>
            <a:spLocks noGrp="1"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note implicit throw of NPE</a:t>
            </a:r>
          </a:p>
          <a:p>
            <a:pPr eaLnBrk="1" hangingPunct="1"/>
            <a:r>
              <a:rPr lang="en-US" smtClean="0"/>
              <a:t>note transform of IOOBE to EE</a:t>
            </a:r>
          </a:p>
          <a:p>
            <a:pPr eaLnBrk="1" hangingPunct="1"/>
            <a:r>
              <a:rPr lang="en-US" smtClean="0"/>
              <a:t>go through Bloch’s standard exceptions (instead of EE use IllegalArgumentException)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Tahoma" charset="0"/>
                  <a:cs typeface="+mn-cs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Tahoma" charset="0"/>
                  <a:cs typeface="+mn-cs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Tahoma" charset="0"/>
                  <a:cs typeface="+mn-cs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Tahoma" charset="0"/>
                  <a:cs typeface="+mn-cs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latin typeface="Tahoma" charset="0"/>
                <a:cs typeface="+mn-cs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latin typeface="Tahoma" charset="0"/>
                <a:cs typeface="+mn-cs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latin typeface="Tahoma" charset="0"/>
                <a:cs typeface="+mn-cs"/>
              </a:endParaRPr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September 16 '04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Saket Kaushik (c) Fall'04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16137C8-1341-40A8-A2F3-124E8C3FD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16 '04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Kaushik, Ammann 2005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A278B-D6D6-4386-AD1F-89FE2D7F9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16 '04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Kaushik, Ammann 2005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9619D-FC3A-42E4-BF1D-EE965EFE4A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16 '04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Kaushik, Ammann 2005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7871A-5CEE-4D2D-A7E5-2AAF0883E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16 '04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Kaushik, Ammann 2005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038AD-5877-4D3B-8E4C-385091BAC7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16 '04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Kaushik, Ammann 2005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EFD460-F8B6-4789-9057-F3A8A154C3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16 '04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Kaushik, Ammann 2005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51F42-489E-45A1-ADC0-CF3D18E9E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16 '04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Kaushik, Ammann 2005</a:t>
            </a:r>
          </a:p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7FF64-FA09-49E8-B411-91CE4F09C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16 '04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Kaushik, Ammann 2005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86CF7-C40E-41B5-A557-8D09AB42E8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16 '04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Kaushik, Ammann 2005</a:t>
            </a:r>
          </a:p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49208-2804-4EA2-B62D-1CDD6AA58A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16 '04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Kaushik, Ammann 2005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241E6-9B6E-42B6-AC71-F34FBAFF3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September 16 '04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Kaushik, Ammann 2005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139C6-0B43-44C2-A1AE-22D316B043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charset="0"/>
              <a:cs typeface="+mn-cs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charset="0"/>
              <a:cs typeface="+mn-cs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charset="0"/>
              <a:cs typeface="+mn-cs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charset="0"/>
              <a:cs typeface="+mn-cs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charset="0"/>
              <a:cs typeface="+mn-cs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charset="0"/>
              <a:cs typeface="+mn-cs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ahoma" charset="0"/>
              <a:cs typeface="+mn-cs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September 16 '04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Kaushik, Ammann 2005</a:t>
            </a:r>
          </a:p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charset="0"/>
                <a:cs typeface="+mn-cs"/>
              </a:defRPr>
            </a:lvl1pPr>
          </a:lstStyle>
          <a:p>
            <a:pPr>
              <a:defRPr/>
            </a:pPr>
            <a:fld id="{BE46CD2A-93CA-47AA-810A-7E7625FFC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Exceptions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SWE 619:  Software Construction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Last Modified Spring 2008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Saket Kaushik, Paul Ammann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ahoma" pitchFamily="34" charset="0"/>
                <a:cs typeface="Arial" charset="0"/>
              </a:rPr>
              <a:t>September 16 '04</a:t>
            </a:r>
          </a:p>
        </p:txBody>
      </p:sp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ahoma" pitchFamily="34" charset="0"/>
                <a:cs typeface="Arial" charset="0"/>
              </a:rPr>
              <a:t>Kaushik, Ammann 2005</a:t>
            </a:r>
          </a:p>
          <a:p>
            <a:endParaRPr 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802CAA-700E-4798-9451-3DEB0C1C053A}" type="slidenum">
              <a:rPr lang="en-US" smtClean="0">
                <a:latin typeface="Tahoma" pitchFamily="34" charset="0"/>
                <a:cs typeface="Arial" charset="0"/>
              </a:rPr>
              <a:pPr/>
              <a:t>10</a:t>
            </a:fld>
            <a:endParaRPr 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Specifications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Signature: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public int foobar(int x, int y) </a:t>
            </a:r>
            <a:r>
              <a:rPr lang="en-US" sz="2000" smtClean="0">
                <a:solidFill>
                  <a:schemeClr val="hlink"/>
                </a:solidFill>
              </a:rPr>
              <a:t>throws </a:t>
            </a:r>
            <a:r>
              <a:rPr lang="en-US" sz="2000" smtClean="0"/>
              <a:t>&lt;List of exceptions&gt;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e.g: </a:t>
            </a:r>
            <a:r>
              <a:rPr lang="en-US" sz="2000" smtClean="0">
                <a:solidFill>
                  <a:schemeClr val="hlink"/>
                </a:solidFill>
              </a:rPr>
              <a:t>float sqrt (float x) throws NegativeNumberException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Liskov: List all Exceptions thrown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Bloch: List only checked exceptions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We will generally follow Liskov, but the issue is mostly about style, not substance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ahoma" pitchFamily="34" charset="0"/>
                <a:cs typeface="Arial" charset="0"/>
              </a:rPr>
              <a:t>September 16 '04</a:t>
            </a:r>
          </a:p>
        </p:txBody>
      </p:sp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ahoma" pitchFamily="34" charset="0"/>
                <a:cs typeface="Arial" charset="0"/>
              </a:rPr>
              <a:t>Kaushik, Ammann 2005</a:t>
            </a:r>
          </a:p>
          <a:p>
            <a:endParaRPr 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591489-EC4A-485A-A926-E144D1505397}" type="slidenum">
              <a:rPr lang="en-US" smtClean="0">
                <a:latin typeface="Tahoma" pitchFamily="34" charset="0"/>
                <a:cs typeface="Arial" charset="0"/>
              </a:rPr>
              <a:pPr/>
              <a:t>11</a:t>
            </a:fld>
            <a:endParaRPr 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Requires </a:t>
            </a:r>
            <a:r>
              <a:rPr lang="en-US" smtClean="0">
                <a:sym typeface="Wingdings" pitchFamily="2" charset="2"/>
              </a:rPr>
              <a:t> Effects</a:t>
            </a:r>
            <a:endParaRPr lang="en-US" smtClean="0"/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7964488" cy="43037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i="1" smtClean="0">
                <a:solidFill>
                  <a:schemeClr val="hlink"/>
                </a:solidFill>
              </a:rPr>
              <a:t>Effects clause should explain what causes each exception to be thrown, define behavior for all inputs in require clause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009900"/>
                </a:solidFill>
              </a:rPr>
              <a:t>float sqrt (float x)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009900"/>
                </a:solidFill>
              </a:rPr>
              <a:t>	//Requires: x&gt;=0.0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009900"/>
                </a:solidFill>
              </a:rPr>
              <a:t>	//Effects: 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chemeClr val="folHlink"/>
                </a:solidFill>
              </a:rPr>
              <a:t>float sqrt (float x)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chemeClr val="folHlink"/>
                </a:solidFill>
              </a:rPr>
              <a:t>	//Requires: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chemeClr val="folHlink"/>
                </a:solidFill>
              </a:rPr>
              <a:t>	//Effects: If x &lt; 0.0 throw   //NegativeNumberException; …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chemeClr val="hlink"/>
                </a:solidFill>
              </a:rPr>
              <a:t>float sqrt (float x) throws NNE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chemeClr val="hlink"/>
                </a:solidFill>
              </a:rPr>
              <a:t> 	//Effects: If x&lt; 0.0 throw NNE; 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ahoma" pitchFamily="34" charset="0"/>
                <a:cs typeface="Arial" charset="0"/>
              </a:rPr>
              <a:t>September 16 '04</a:t>
            </a:r>
          </a:p>
        </p:txBody>
      </p:sp>
      <p:sp>
        <p:nvSpPr>
          <p:cNvPr id="1845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ahoma" pitchFamily="34" charset="0"/>
                <a:cs typeface="Arial" charset="0"/>
              </a:rPr>
              <a:t>Kaushik, Ammann 2005</a:t>
            </a:r>
          </a:p>
          <a:p>
            <a:endParaRPr 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184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2334E9-FEE7-4406-A601-3C089B47186F}" type="slidenum">
              <a:rPr lang="en-US" smtClean="0">
                <a:latin typeface="Tahoma" pitchFamily="34" charset="0"/>
                <a:cs typeface="Arial" charset="0"/>
              </a:rPr>
              <a:pPr/>
              <a:t>12</a:t>
            </a:fld>
            <a:endParaRPr 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18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Java Exception Mechanism</a:t>
            </a:r>
          </a:p>
        </p:txBody>
      </p:sp>
      <p:graphicFrame>
        <p:nvGraphicFramePr>
          <p:cNvPr id="18438" name="Organization Chart 6"/>
          <p:cNvGraphicFramePr>
            <a:graphicFrameLocks/>
          </p:cNvGraphicFramePr>
          <p:nvPr>
            <p:ph type="dgm" idx="1"/>
          </p:nvPr>
        </p:nvGraphicFramePr>
        <p:xfrm>
          <a:off x="1182688" y="2017713"/>
          <a:ext cx="7772400" cy="4114800"/>
        </p:xfrm>
        <a:graphic>
          <a:graphicData uri="http://schemas.openxmlformats.org/drawingml/2006/compatibility">
            <com:legacyDrawing xmlns:com="http://schemas.openxmlformats.org/drawingml/2006/compatibility" spid="_x0000_s18438"/>
          </a:graphicData>
        </a:graphic>
      </p:graphicFrame>
      <p:sp>
        <p:nvSpPr>
          <p:cNvPr id="18459" name="Text Box 20"/>
          <p:cNvSpPr txBox="1">
            <a:spLocks noChangeArrowheads="1"/>
          </p:cNvSpPr>
          <p:nvPr/>
        </p:nvSpPr>
        <p:spPr bwMode="auto">
          <a:xfrm>
            <a:off x="6400800" y="4953000"/>
            <a:ext cx="21828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Checked Exceptions</a:t>
            </a:r>
          </a:p>
        </p:txBody>
      </p:sp>
      <p:sp>
        <p:nvSpPr>
          <p:cNvPr id="18460" name="Text Box 23"/>
          <p:cNvSpPr txBox="1">
            <a:spLocks noChangeArrowheads="1"/>
          </p:cNvSpPr>
          <p:nvPr/>
        </p:nvSpPr>
        <p:spPr bwMode="auto">
          <a:xfrm>
            <a:off x="1447800" y="6096000"/>
            <a:ext cx="2428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Unchecked Exceptions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ahoma" pitchFamily="34" charset="0"/>
                <a:cs typeface="Arial" charset="0"/>
              </a:rPr>
              <a:t>September 16 '04</a:t>
            </a:r>
          </a:p>
        </p:txBody>
      </p:sp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ahoma" pitchFamily="34" charset="0"/>
                <a:cs typeface="Arial" charset="0"/>
              </a:rPr>
              <a:t>Kaushik, Ammann 2005</a:t>
            </a:r>
          </a:p>
          <a:p>
            <a:endParaRPr 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CDBE55-E7CB-4A1A-81F2-DD0F6A10A952}" type="slidenum">
              <a:rPr lang="en-US" smtClean="0">
                <a:latin typeface="Tahoma" pitchFamily="34" charset="0"/>
                <a:cs typeface="Arial" charset="0"/>
              </a:rPr>
              <a:pPr/>
              <a:t>13</a:t>
            </a:fld>
            <a:endParaRPr 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Exceptions	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hlink"/>
                </a:solidFill>
              </a:rPr>
              <a:t>Unchecked</a:t>
            </a:r>
            <a:r>
              <a:rPr lang="en-US" smtClean="0"/>
              <a:t>: client does not need to explicitly write special code</a:t>
            </a:r>
          </a:p>
          <a:p>
            <a:pPr eaLnBrk="1" hangingPunct="1"/>
            <a:r>
              <a:rPr lang="en-US" smtClean="0">
                <a:solidFill>
                  <a:schemeClr val="hlink"/>
                </a:solidFill>
              </a:rPr>
              <a:t>Checked</a:t>
            </a:r>
            <a:r>
              <a:rPr lang="en-US" smtClean="0"/>
              <a:t>: client has to pay attention to these. Must write special code blocks</a:t>
            </a:r>
          </a:p>
          <a:p>
            <a:pPr eaLnBrk="1" hangingPunct="1"/>
            <a:r>
              <a:rPr lang="en-US" smtClean="0"/>
              <a:t>Many different types of exceptions are provided. </a:t>
            </a:r>
          </a:p>
          <a:p>
            <a:pPr eaLnBrk="1" hangingPunct="1"/>
            <a:r>
              <a:rPr lang="en-US" smtClean="0"/>
              <a:t>You can provide your own.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Exceptions - Java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Checked Exceptions – all exceptions are subject to Catch or Specify requirement</a:t>
            </a:r>
          </a:p>
          <a:p>
            <a:pPr>
              <a:lnSpc>
                <a:spcPct val="90000"/>
              </a:lnSpc>
            </a:pPr>
            <a:r>
              <a:rPr lang="en-US" smtClean="0"/>
              <a:t>Runtime Exceptions – conditions that prevent application from recovering; usually more prudent to analyze fault and correct</a:t>
            </a:r>
          </a:p>
          <a:p>
            <a:pPr>
              <a:lnSpc>
                <a:spcPct val="90000"/>
              </a:lnSpc>
            </a:pPr>
            <a:r>
              <a:rPr lang="en-US" smtClean="0"/>
              <a:t>Error – are not subject ot Catch or Specify requirement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ahoma" pitchFamily="34" charset="0"/>
                <a:cs typeface="Arial" charset="0"/>
              </a:rPr>
              <a:t>September 16 '04</a:t>
            </a:r>
          </a:p>
        </p:txBody>
      </p:sp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ahoma" pitchFamily="34" charset="0"/>
                <a:cs typeface="Arial" charset="0"/>
              </a:rPr>
              <a:t>Kaushik, Ammann 2005</a:t>
            </a:r>
          </a:p>
          <a:p>
            <a:endParaRPr 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D5FF67-11E9-4365-8533-1B0B34A2ED88}" type="slidenum">
              <a:rPr lang="en-US" smtClean="0">
                <a:latin typeface="Tahoma" pitchFamily="34" charset="0"/>
                <a:cs typeface="Arial" charset="0"/>
              </a:rPr>
              <a:pPr/>
              <a:t>15</a:t>
            </a:fld>
            <a:endParaRPr 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Custom Exceptions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public </a:t>
            </a:r>
            <a:r>
              <a:rPr lang="en-US" sz="2000" smtClean="0">
                <a:solidFill>
                  <a:schemeClr val="hlink"/>
                </a:solidFill>
              </a:rPr>
              <a:t>MyFavoriteException</a:t>
            </a:r>
            <a:r>
              <a:rPr lang="en-US" sz="2000" smtClean="0"/>
              <a:t> extends Exception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public MyFavoriteException()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	super();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public MyFavoriteException(String s) {super(s);}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can add more 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like state at the time of throwing the exception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methods that let the invalid state be printed and other useful information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smtClean="0"/>
              <a:t>	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ahoma" pitchFamily="34" charset="0"/>
                <a:cs typeface="Arial" charset="0"/>
              </a:rPr>
              <a:t>September 16 '04</a:t>
            </a:r>
          </a:p>
        </p:txBody>
      </p:sp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ahoma" pitchFamily="34" charset="0"/>
                <a:cs typeface="Arial" charset="0"/>
              </a:rPr>
              <a:t>Kaushik, Ammann 2005</a:t>
            </a:r>
          </a:p>
          <a:p>
            <a:endParaRPr 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18FD9F-ED68-4145-B705-739483A9869F}" type="slidenum">
              <a:rPr lang="en-US" smtClean="0">
                <a:latin typeface="Tahoma" pitchFamily="34" charset="0"/>
                <a:cs typeface="Arial" charset="0"/>
              </a:rPr>
              <a:pPr/>
              <a:t>16</a:t>
            </a:fld>
            <a:endParaRPr 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Throwing Exceptions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>
                <a:solidFill>
                  <a:schemeClr val="hlink"/>
                </a:solidFill>
              </a:rPr>
              <a:t>Explicit throws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	throw new NullPointerException(“”);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	throw new NPE(“class, method”);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solidFill>
                  <a:schemeClr val="hlink"/>
                </a:solidFill>
              </a:rPr>
              <a:t>System throws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	String [ ] a = {“1”,”2”,”3”,”4”,”5”};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	print(a[-1]);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	System throws IndexOOBE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solidFill>
                  <a:schemeClr val="hlink"/>
                </a:solidFill>
              </a:rPr>
              <a:t>Passing through</a:t>
            </a:r>
            <a:r>
              <a:rPr lang="en-US" sz="2800" smtClean="0"/>
              <a:t> (goes up the call chain)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keeps going till it finds a handler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ahoma" pitchFamily="34" charset="0"/>
                <a:cs typeface="Arial" charset="0"/>
              </a:rPr>
              <a:t>September 16 '04</a:t>
            </a:r>
          </a:p>
        </p:txBody>
      </p:sp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ahoma" pitchFamily="34" charset="0"/>
                <a:cs typeface="Arial" charset="0"/>
              </a:rPr>
              <a:t>Kaushik, Ammann 2005</a:t>
            </a:r>
          </a:p>
          <a:p>
            <a:endParaRPr 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8D4AE2-9BA6-4587-B7E8-7673B85BC95F}" type="slidenum">
              <a:rPr lang="en-US" smtClean="0">
                <a:latin typeface="Tahoma" pitchFamily="34" charset="0"/>
                <a:cs typeface="Arial" charset="0"/>
              </a:rPr>
              <a:pPr/>
              <a:t>17</a:t>
            </a:fld>
            <a:endParaRPr 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Catching Exceptions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a special code block called try-block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chemeClr val="hlink"/>
                </a:solidFill>
              </a:rPr>
              <a:t>try</a:t>
            </a:r>
            <a:r>
              <a:rPr lang="en-US" smtClean="0"/>
              <a:t>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}</a:t>
            </a:r>
            <a:r>
              <a:rPr lang="en-US" smtClean="0">
                <a:solidFill>
                  <a:schemeClr val="hlink"/>
                </a:solidFill>
              </a:rPr>
              <a:t>catch</a:t>
            </a:r>
            <a:r>
              <a:rPr lang="en-US" smtClean="0"/>
              <a:t>(ExceptionType instance){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}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ahoma" pitchFamily="34" charset="0"/>
                <a:cs typeface="Arial" charset="0"/>
              </a:rPr>
              <a:t>September 16 '04</a:t>
            </a:r>
          </a:p>
        </p:txBody>
      </p:sp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ahoma" pitchFamily="34" charset="0"/>
                <a:cs typeface="Arial" charset="0"/>
              </a:rPr>
              <a:t>Kaushik, Ammann 2005</a:t>
            </a:r>
          </a:p>
          <a:p>
            <a:endParaRPr 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A3E0C7-11AB-42D0-8DDF-5F07ED9313B6}" type="slidenum">
              <a:rPr lang="en-US" smtClean="0">
                <a:latin typeface="Tahoma" pitchFamily="34" charset="0"/>
                <a:cs typeface="Arial" charset="0"/>
              </a:rPr>
              <a:pPr/>
              <a:t>18</a:t>
            </a:fld>
            <a:endParaRPr 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Catching Exceptions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Can have multiple catch blocks, with different execution logic for different exceptions raised</a:t>
            </a:r>
          </a:p>
          <a:p>
            <a:pPr eaLnBrk="1" hangingPunct="1"/>
            <a:r>
              <a:rPr lang="en-US" smtClean="0"/>
              <a:t>Class hierarchy matters in catching!</a:t>
            </a:r>
          </a:p>
          <a:p>
            <a:pPr lvl="1" eaLnBrk="1" hangingPunct="1"/>
            <a:r>
              <a:rPr lang="en-US" smtClean="0"/>
              <a:t>If you catch an exception of type Exception, all subtypes are also caught!</a:t>
            </a:r>
          </a:p>
          <a:p>
            <a:pPr lvl="1" eaLnBrk="1" hangingPunct="1"/>
            <a:r>
              <a:rPr lang="en-US" smtClean="0">
                <a:solidFill>
                  <a:schemeClr val="hlink"/>
                </a:solidFill>
              </a:rPr>
              <a:t>catching Exception is dangerous! </a:t>
            </a:r>
            <a:r>
              <a:rPr lang="en-US" smtClean="0"/>
              <a:t>WHY?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ahoma" pitchFamily="34" charset="0"/>
                <a:cs typeface="Arial" charset="0"/>
              </a:rPr>
              <a:t>September 16 '04</a:t>
            </a:r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ahoma" pitchFamily="34" charset="0"/>
                <a:cs typeface="Arial" charset="0"/>
              </a:rPr>
              <a:t>Kaushik, Ammann 2005</a:t>
            </a:r>
          </a:p>
          <a:p>
            <a:endParaRPr 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515FBB-47F0-4A90-AFD7-FB3E19171874}" type="slidenum">
              <a:rPr lang="en-US" smtClean="0">
                <a:latin typeface="Tahoma" pitchFamily="34" charset="0"/>
                <a:cs typeface="Arial" charset="0"/>
              </a:rPr>
              <a:pPr/>
              <a:t>19</a:t>
            </a:fld>
            <a:endParaRPr 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Remember!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hlink"/>
                </a:solidFill>
              </a:rPr>
              <a:t>try-catch</a:t>
            </a:r>
            <a:r>
              <a:rPr lang="en-US" smtClean="0"/>
              <a:t> block should be as short as possible. </a:t>
            </a:r>
          </a:p>
          <a:p>
            <a:pPr eaLnBrk="1" hangingPunct="1"/>
            <a:r>
              <a:rPr lang="en-US" smtClean="0"/>
              <a:t>catch the right type of exception: to be sure of what’s the right thing to do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ahoma" pitchFamily="34" charset="0"/>
                <a:cs typeface="Arial" charset="0"/>
              </a:rPr>
              <a:t>September 16 '04</a:t>
            </a:r>
          </a:p>
        </p:txBody>
      </p:sp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ahoma" pitchFamily="34" charset="0"/>
                <a:cs typeface="Arial" charset="0"/>
              </a:rPr>
              <a:t>Kaushik, Ammann 2005</a:t>
            </a:r>
          </a:p>
          <a:p>
            <a:endParaRPr 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7897C1-196E-442E-A172-628A25F59FF6}" type="slidenum">
              <a:rPr lang="en-US" smtClean="0">
                <a:latin typeface="Tahoma" pitchFamily="34" charset="0"/>
                <a:cs typeface="Arial" charset="0"/>
              </a:rPr>
              <a:pPr/>
              <a:t>2</a:t>
            </a:fld>
            <a:endParaRPr 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Inputs to Procedures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Sqrt procedure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	</a:t>
            </a:r>
            <a:r>
              <a:rPr lang="en-US" sz="2800" smtClean="0">
                <a:solidFill>
                  <a:schemeClr val="folHlink"/>
                </a:solidFill>
              </a:rPr>
              <a:t>public float sqrt (float x)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Square root can only be calculated for non negative floats. sqrt() does not makes sense for negative floating point numbers.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Procedure definition allows any float value to be passed (positive or negative)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How should a procedure cope with negative floats?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Use Partial Procedures?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Bad Idea!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ahoma" pitchFamily="34" charset="0"/>
                <a:cs typeface="Arial" charset="0"/>
              </a:rPr>
              <a:t>September 16 '04</a:t>
            </a:r>
          </a:p>
        </p:txBody>
      </p:sp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ahoma" pitchFamily="34" charset="0"/>
                <a:cs typeface="Arial" charset="0"/>
              </a:rPr>
              <a:t>Kaushik, Ammann 2005</a:t>
            </a:r>
          </a:p>
          <a:p>
            <a:endParaRPr 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22A00D-D52F-4593-A4CD-D6A04F946440}" type="slidenum">
              <a:rPr lang="en-US" smtClean="0">
                <a:latin typeface="Tahoma" pitchFamily="34" charset="0"/>
                <a:cs typeface="Arial" charset="0"/>
              </a:rPr>
              <a:pPr/>
              <a:t>20</a:t>
            </a:fld>
            <a:endParaRPr 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Reflection Vs. Masking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Masking: handle the exception in the procedure. </a:t>
            </a:r>
          </a:p>
          <a:p>
            <a:pPr lvl="1" eaLnBrk="1" hangingPunct="1"/>
            <a:r>
              <a:rPr lang="en-US" smtClean="0"/>
              <a:t>client does not expect the exception</a:t>
            </a:r>
          </a:p>
          <a:p>
            <a:pPr lvl="1" eaLnBrk="1" hangingPunct="1"/>
            <a:r>
              <a:rPr lang="en-US" smtClean="0"/>
              <a:t>client may not understand the exception</a:t>
            </a:r>
          </a:p>
          <a:p>
            <a:pPr eaLnBrk="1" hangingPunct="1"/>
            <a:r>
              <a:rPr lang="en-US" smtClean="0"/>
              <a:t>Reflection: pass it over to the calling code</a:t>
            </a:r>
          </a:p>
          <a:p>
            <a:pPr lvl="1" eaLnBrk="1" hangingPunct="1"/>
            <a:r>
              <a:rPr lang="en-US" smtClean="0"/>
              <a:t>client expects it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ahoma" pitchFamily="34" charset="0"/>
                <a:cs typeface="Arial" charset="0"/>
              </a:rPr>
              <a:t>September 16 '04</a:t>
            </a:r>
          </a:p>
        </p:txBody>
      </p:sp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ahoma" pitchFamily="34" charset="0"/>
                <a:cs typeface="Arial" charset="0"/>
              </a:rPr>
              <a:t>Kaushik, Ammann 2005</a:t>
            </a:r>
          </a:p>
          <a:p>
            <a:endParaRPr 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BE5245-5275-419C-B722-BC9CB2F470C0}" type="slidenum">
              <a:rPr lang="en-US" smtClean="0">
                <a:latin typeface="Tahoma" pitchFamily="34" charset="0"/>
                <a:cs typeface="Arial" charset="0"/>
              </a:rPr>
              <a:pPr/>
              <a:t>21</a:t>
            </a:fld>
            <a:endParaRPr 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Reflection Example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public static int min (int[] a) throws NPE,EE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  // Effects if a is null throw NPE else if a is  empty throw EE else return min value in 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  int m;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  try { m = a[0];} catch (IOOBE e)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      throw new EE (“Arrays.min”); 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  for (int i=0; i &lt; a.length; i++)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     if (a[i] &lt; m) m = a[i];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  return m;}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ahoma" pitchFamily="34" charset="0"/>
                <a:cs typeface="Arial" charset="0"/>
              </a:rPr>
              <a:t>September 16 '04</a:t>
            </a:r>
          </a:p>
        </p:txBody>
      </p:sp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ahoma" pitchFamily="34" charset="0"/>
                <a:cs typeface="Arial" charset="0"/>
              </a:rPr>
              <a:t>Kaushik, Ammann 2005</a:t>
            </a:r>
          </a:p>
          <a:p>
            <a:endParaRPr 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22EE6B-F5A0-4AAF-877B-0B0629351295}" type="slidenum">
              <a:rPr lang="en-US" smtClean="0">
                <a:latin typeface="Tahoma" pitchFamily="34" charset="0"/>
                <a:cs typeface="Arial" charset="0"/>
              </a:rPr>
              <a:pPr/>
              <a:t>22</a:t>
            </a:fld>
            <a:endParaRPr 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Masking Example</a:t>
            </a:r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80772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public static boolean sorted (int[] a) throws NPE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  // Effects if a is null throw NPE else if a is sorted in ascending order return true else return false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  int p;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  try { p = a[0];} catch (IOOBE e) 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      return true; 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  for (int i=0; i &lt; a.length; i++)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     if (p &lt; a[i]) {p = a[i];} else {return false;}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  return true;}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ahoma" pitchFamily="34" charset="0"/>
                <a:cs typeface="Arial" charset="0"/>
              </a:rPr>
              <a:t>September 16 '04</a:t>
            </a:r>
          </a:p>
        </p:txBody>
      </p:sp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ahoma" pitchFamily="34" charset="0"/>
                <a:cs typeface="Arial" charset="0"/>
              </a:rPr>
              <a:t>Kaushik, Ammann 2005</a:t>
            </a:r>
          </a:p>
          <a:p>
            <a:endParaRPr 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266BBF-F1F6-4EAC-977F-3124B8679F36}" type="slidenum">
              <a:rPr lang="en-US" smtClean="0">
                <a:latin typeface="Tahoma" pitchFamily="34" charset="0"/>
                <a:cs typeface="Arial" charset="0"/>
              </a:rPr>
              <a:pPr/>
              <a:t>23</a:t>
            </a:fld>
            <a:endParaRPr 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Meyer vs Liskov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Meyer’s approach is clean and easy to understand</a:t>
            </a:r>
          </a:p>
          <a:p>
            <a:pPr eaLnBrk="1" hangingPunct="1"/>
            <a:r>
              <a:rPr lang="en-US" smtClean="0"/>
              <a:t>software by contract! if preconditions not met, it’s the client’s fault. Client should suffer!</a:t>
            </a:r>
          </a:p>
          <a:p>
            <a:pPr eaLnBrk="1" hangingPunct="1"/>
            <a:r>
              <a:rPr lang="en-US" smtClean="0"/>
              <a:t>Recognizes 1 exception: Failure exception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ahoma" pitchFamily="34" charset="0"/>
                <a:cs typeface="Arial" charset="0"/>
              </a:rPr>
              <a:t>September 16 '04</a:t>
            </a:r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ahoma" pitchFamily="34" charset="0"/>
                <a:cs typeface="Arial" charset="0"/>
              </a:rPr>
              <a:t>Kaushik, Ammann 2005</a:t>
            </a:r>
          </a:p>
          <a:p>
            <a:endParaRPr 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5EBD3F-C109-4AFF-A99E-493901780142}" type="slidenum">
              <a:rPr lang="en-US" smtClean="0">
                <a:latin typeface="Tahoma" pitchFamily="34" charset="0"/>
                <a:cs typeface="Arial" charset="0"/>
              </a:rPr>
              <a:pPr/>
              <a:t>3</a:t>
            </a:fld>
            <a:endParaRPr 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Partial Procedures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Announces its contract for use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Set of preconditions that must be ensured at the time of invocation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Guarantees post conditions subject to preconditions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BUT clients can always call it without satisfying preconditions!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Not possible to know what the client will get back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solidFill>
                  <a:schemeClr val="hlink"/>
                </a:solidFill>
              </a:rPr>
              <a:t>How does code behave in such a case?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solidFill>
                  <a:schemeClr val="hlink"/>
                </a:solidFill>
              </a:rPr>
              <a:t>Never terminate? Wrong result? Crash?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ahoma" pitchFamily="34" charset="0"/>
                <a:cs typeface="Arial" charset="0"/>
              </a:rPr>
              <a:t>September 16 '04</a:t>
            </a:r>
          </a:p>
        </p:txBody>
      </p:sp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ahoma" pitchFamily="34" charset="0"/>
                <a:cs typeface="Arial" charset="0"/>
              </a:rPr>
              <a:t>Kaushik, Ammann 2005</a:t>
            </a:r>
          </a:p>
          <a:p>
            <a:endParaRPr 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F0C157-1C19-4AD9-988D-9634488F3F84}" type="slidenum">
              <a:rPr lang="en-US" smtClean="0">
                <a:latin typeface="Tahoma" pitchFamily="34" charset="0"/>
                <a:cs typeface="Arial" charset="0"/>
              </a:rPr>
              <a:pPr/>
              <a:t>4</a:t>
            </a:fld>
            <a:endParaRPr 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Robustness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 program is robust if it continues to behave reasonably even in the presence of errors</a:t>
            </a:r>
          </a:p>
          <a:p>
            <a:pPr eaLnBrk="1" hangingPunct="1"/>
            <a:r>
              <a:rPr lang="en-US" sz="2800" smtClean="0"/>
              <a:t>Total procedures are robust! Why?</a:t>
            </a:r>
          </a:p>
          <a:p>
            <a:pPr lvl="1" eaLnBrk="1" hangingPunct="1"/>
            <a:r>
              <a:rPr lang="en-US" sz="2400" smtClean="0"/>
              <a:t>Their behavior is defined for all possible inputs!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chemeClr val="hlink"/>
                </a:solidFill>
              </a:rPr>
              <a:t>float sqrt (float x)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chemeClr val="hlink"/>
                </a:solidFill>
              </a:rPr>
              <a:t>//Effects: if x&gt;=0.0 returns approx square root;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chemeClr val="hlink"/>
                </a:solidFill>
              </a:rPr>
              <a:t>// if x &lt;0.0 returns 0.0</a:t>
            </a:r>
          </a:p>
          <a:p>
            <a:pPr lvl="1" eaLnBrk="1" hangingPunct="1"/>
            <a:r>
              <a:rPr lang="en-US" sz="2400" smtClean="0"/>
              <a:t>This version of sqrt can be called with any float value!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ahoma" pitchFamily="34" charset="0"/>
                <a:cs typeface="Arial" charset="0"/>
              </a:rPr>
              <a:t>September 16 '04</a:t>
            </a:r>
          </a:p>
        </p:txBody>
      </p:sp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ahoma" pitchFamily="34" charset="0"/>
                <a:cs typeface="Arial" charset="0"/>
              </a:rPr>
              <a:t>Kaushik, Ammann 2005</a:t>
            </a:r>
          </a:p>
          <a:p>
            <a:endParaRPr 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F4CA4F-1600-4A29-B3C3-67755BCA8B6B}" type="slidenum">
              <a:rPr lang="en-US" smtClean="0">
                <a:latin typeface="Tahoma" pitchFamily="34" charset="0"/>
                <a:cs typeface="Arial" charset="0"/>
              </a:rPr>
              <a:pPr/>
              <a:t>5</a:t>
            </a:fld>
            <a:endParaRPr 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create robust procedures?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hlink"/>
                </a:solidFill>
              </a:rPr>
              <a:t>This is our aim! We want to create ROBUST procedures. </a:t>
            </a:r>
            <a:endParaRPr lang="en-US" smtClean="0"/>
          </a:p>
          <a:p>
            <a:pPr eaLnBrk="1" hangingPunct="1"/>
            <a:r>
              <a:rPr lang="en-US" smtClean="0"/>
              <a:t>Easiest way is to convert partial procedures into total procedures!</a:t>
            </a:r>
          </a:p>
          <a:p>
            <a:pPr lvl="1" eaLnBrk="1" hangingPunct="1"/>
            <a:r>
              <a:rPr lang="en-US" smtClean="0"/>
              <a:t>May not be possible every time, but it is a good starting point.</a:t>
            </a:r>
          </a:p>
          <a:p>
            <a:pPr lvl="1" eaLnBrk="1" hangingPunct="1"/>
            <a:r>
              <a:rPr lang="en-US" smtClean="0"/>
              <a:t>How can we do so?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ahoma" pitchFamily="34" charset="0"/>
                <a:cs typeface="Arial" charset="0"/>
              </a:rPr>
              <a:t>September 16 '04</a:t>
            </a:r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ahoma" pitchFamily="34" charset="0"/>
                <a:cs typeface="Arial" charset="0"/>
              </a:rPr>
              <a:t>Kaushik, Ammann 2005</a:t>
            </a:r>
          </a:p>
          <a:p>
            <a:endParaRPr 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89C5CB-0CF9-4520-BCF0-4705063E682C}" type="slidenum">
              <a:rPr lang="en-US" smtClean="0">
                <a:latin typeface="Tahoma" pitchFamily="34" charset="0"/>
                <a:cs typeface="Arial" charset="0"/>
              </a:rPr>
              <a:pPr/>
              <a:t>6</a:t>
            </a:fld>
            <a:endParaRPr 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Handling invalid inputs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Procedure can’t use them!</a:t>
            </a:r>
          </a:p>
          <a:p>
            <a:pPr eaLnBrk="1" hangingPunct="1"/>
            <a:r>
              <a:rPr lang="en-US" sz="2800" smtClean="0"/>
              <a:t>All we can do is inform clients about invalid input</a:t>
            </a:r>
          </a:p>
          <a:p>
            <a:pPr eaLnBrk="1" hangingPunct="1"/>
            <a:r>
              <a:rPr lang="en-US" sz="2800" smtClean="0">
                <a:solidFill>
                  <a:schemeClr val="folHlink"/>
                </a:solidFill>
              </a:rPr>
              <a:t>How to inform client?</a:t>
            </a:r>
          </a:p>
          <a:p>
            <a:pPr lvl="1" eaLnBrk="1" hangingPunct="1"/>
            <a:r>
              <a:rPr lang="en-US" sz="2400" smtClean="0"/>
              <a:t>Return special values?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chemeClr val="hlink"/>
                </a:solidFill>
              </a:rPr>
              <a:t>float sqrt (float x)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chemeClr val="hlink"/>
                </a:solidFill>
              </a:rPr>
              <a:t>//Effects: if x&gt;=0.0 returns approx square root;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chemeClr val="hlink"/>
                </a:solidFill>
              </a:rPr>
              <a:t>// if x &lt;0.0 returns 0.0</a:t>
            </a:r>
          </a:p>
        </p:txBody>
      </p:sp>
      <p:sp>
        <p:nvSpPr>
          <p:cNvPr id="20486" name="Rectangle 4"/>
          <p:cNvSpPr>
            <a:spLocks noChangeArrowheads="1"/>
          </p:cNvSpPr>
          <p:nvPr/>
        </p:nvSpPr>
        <p:spPr bwMode="auto">
          <a:xfrm>
            <a:off x="2295525" y="6251575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ahoma" pitchFamily="34" charset="0"/>
                <a:cs typeface="Arial" charset="0"/>
              </a:rPr>
              <a:t>September 16 '04</a:t>
            </a:r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ahoma" pitchFamily="34" charset="0"/>
                <a:cs typeface="Arial" charset="0"/>
              </a:rPr>
              <a:t>Kaushik, Ammann 2005</a:t>
            </a:r>
          </a:p>
          <a:p>
            <a:endParaRPr 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C3762D-2C55-4332-BD7A-D1CA3E92C512}" type="slidenum">
              <a:rPr lang="en-US" smtClean="0">
                <a:latin typeface="Tahoma" pitchFamily="34" charset="0"/>
                <a:cs typeface="Arial" charset="0"/>
              </a:rPr>
              <a:pPr/>
              <a:t>7</a:t>
            </a:fld>
            <a:endParaRPr 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 with special values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chemeClr val="hlink"/>
                </a:solidFill>
              </a:rPr>
              <a:t>float sqrt (float x)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chemeClr val="hlink"/>
                </a:solidFill>
              </a:rPr>
              <a:t>//Effects: if x&gt;=0.0 returns approx square root;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chemeClr val="hlink"/>
                </a:solidFill>
              </a:rPr>
              <a:t>// if x &lt;0.0 returns 0.0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chemeClr val="folHlink"/>
                </a:solidFill>
              </a:rPr>
              <a:t>Consider following calls: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chemeClr val="folHlink"/>
                </a:solidFill>
              </a:rPr>
              <a:t>float root1 = sqrt(-45.4); float root2 = sqrt(0.0);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chemeClr val="folHlink"/>
                </a:solidFill>
              </a:rPr>
              <a:t>if(root1-root2) {bla bla…}</a:t>
            </a:r>
          </a:p>
          <a:p>
            <a:pPr lvl="1" eaLnBrk="1" hangingPunct="1"/>
            <a:r>
              <a:rPr lang="en-US" sz="2400" smtClean="0">
                <a:solidFill>
                  <a:schemeClr val="folHlink"/>
                </a:solidFill>
              </a:rPr>
              <a:t>if special value is a possible return value of the procedure, it results in ambiguities</a:t>
            </a:r>
          </a:p>
          <a:p>
            <a:pPr lvl="2" eaLnBrk="1" hangingPunct="1"/>
            <a:r>
              <a:rPr lang="en-US" sz="2000" smtClean="0">
                <a:solidFill>
                  <a:schemeClr val="folHlink"/>
                </a:solidFill>
              </a:rPr>
              <a:t>no leftover values to use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ahoma" pitchFamily="34" charset="0"/>
                <a:cs typeface="Arial" charset="0"/>
              </a:rPr>
              <a:t>September 16 '04</a:t>
            </a:r>
          </a:p>
        </p:txBody>
      </p:sp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ahoma" pitchFamily="34" charset="0"/>
                <a:cs typeface="Arial" charset="0"/>
              </a:rPr>
              <a:t>Kaushik, Ammann 2005</a:t>
            </a:r>
          </a:p>
          <a:p>
            <a:endParaRPr 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84D642-23AA-47EB-862B-7BA9E62C11FD}" type="slidenum">
              <a:rPr lang="en-US" smtClean="0">
                <a:latin typeface="Tahoma" pitchFamily="34" charset="0"/>
                <a:cs typeface="Arial" charset="0"/>
              </a:rPr>
              <a:pPr/>
              <a:t>8</a:t>
            </a:fld>
            <a:endParaRPr 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Problems with special values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folHlink"/>
                </a:solidFill>
              </a:rPr>
              <a:t>public int search(int [ ] a, int x)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	//Effects: If a not null and not empty, //returns index of x in a if present; else //returns -1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  </a:t>
            </a:r>
            <a:r>
              <a:rPr lang="en-US" smtClean="0">
                <a:solidFill>
                  <a:schemeClr val="folHlink"/>
                </a:solidFill>
              </a:rPr>
              <a:t>not found? empty? null?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ahoma" pitchFamily="34" charset="0"/>
                <a:cs typeface="Arial" charset="0"/>
              </a:rPr>
              <a:t>September 16 '04</a:t>
            </a:r>
          </a:p>
        </p:txBody>
      </p:sp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ahoma" pitchFamily="34" charset="0"/>
                <a:cs typeface="Arial" charset="0"/>
              </a:rPr>
              <a:t>Kaushik, Ammann 2005</a:t>
            </a:r>
          </a:p>
          <a:p>
            <a:endParaRPr 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BCDC01-2F8A-42A8-AD8D-3457D1429337}" type="slidenum">
              <a:rPr lang="en-US" smtClean="0">
                <a:latin typeface="Tahoma" pitchFamily="34" charset="0"/>
                <a:cs typeface="Arial" charset="0"/>
              </a:rPr>
              <a:pPr/>
              <a:t>9</a:t>
            </a:fld>
            <a:endParaRPr lang="en-US" smtClean="0">
              <a:latin typeface="Tahoma" pitchFamily="34" charset="0"/>
              <a:cs typeface="Arial" charset="0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Alternate approach: Exceptions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Provide an alternate return mechanism</a:t>
            </a:r>
          </a:p>
          <a:p>
            <a:pPr eaLnBrk="1" hangingPunct="1"/>
            <a:r>
              <a:rPr lang="en-US" sz="2800" smtClean="0"/>
              <a:t>No overlap with ‘real’ values</a:t>
            </a:r>
          </a:p>
          <a:p>
            <a:pPr lvl="1" eaLnBrk="1" hangingPunct="1"/>
            <a:r>
              <a:rPr lang="en-US" sz="2400" smtClean="0"/>
              <a:t>ArrayIndexOutofBoundsException never overlaps with another real value, but -1 or null does</a:t>
            </a:r>
          </a:p>
          <a:p>
            <a:pPr eaLnBrk="1" hangingPunct="1"/>
            <a:r>
              <a:rPr lang="en-US" sz="2800" smtClean="0"/>
              <a:t>Exceptions force client to treat special values ‘specially’</a:t>
            </a:r>
          </a:p>
          <a:p>
            <a:pPr lvl="1" eaLnBrk="1" hangingPunct="1"/>
            <a:r>
              <a:rPr lang="en-US" sz="2400" smtClean="0">
                <a:solidFill>
                  <a:schemeClr val="hlink"/>
                </a:solidFill>
              </a:rPr>
              <a:t>usually in a separate code block; not in the normal execution sequence</a:t>
            </a:r>
            <a:r>
              <a:rPr lang="en-US" sz="2400" smtClean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1905</TotalTime>
  <Words>1096</Words>
  <Application>Microsoft PowerPoint</Application>
  <PresentationFormat>On-screen Show (4:3)</PresentationFormat>
  <Paragraphs>232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Tahoma</vt:lpstr>
      <vt:lpstr>Arial</vt:lpstr>
      <vt:lpstr>Wingdings</vt:lpstr>
      <vt:lpstr>Blends</vt:lpstr>
      <vt:lpstr>Blends</vt:lpstr>
      <vt:lpstr>Exceptions</vt:lpstr>
      <vt:lpstr>Inputs to Procedures</vt:lpstr>
      <vt:lpstr>Partial Procedures</vt:lpstr>
      <vt:lpstr>Robustness</vt:lpstr>
      <vt:lpstr>How to create robust procedures?</vt:lpstr>
      <vt:lpstr>Handling invalid inputs</vt:lpstr>
      <vt:lpstr>Problems with special values</vt:lpstr>
      <vt:lpstr>Problems with special values</vt:lpstr>
      <vt:lpstr>Alternate approach: Exceptions</vt:lpstr>
      <vt:lpstr>Specifications</vt:lpstr>
      <vt:lpstr>Requires  Effects</vt:lpstr>
      <vt:lpstr>Java Exception Mechanism</vt:lpstr>
      <vt:lpstr>Exceptions </vt:lpstr>
      <vt:lpstr>Exceptions - Java</vt:lpstr>
      <vt:lpstr>Custom Exceptions</vt:lpstr>
      <vt:lpstr>Throwing Exceptions</vt:lpstr>
      <vt:lpstr>Catching Exceptions</vt:lpstr>
      <vt:lpstr>Catching Exceptions</vt:lpstr>
      <vt:lpstr>Remember!</vt:lpstr>
      <vt:lpstr>Reflection Vs. Masking</vt:lpstr>
      <vt:lpstr>Reflection Example</vt:lpstr>
      <vt:lpstr>Masking Example</vt:lpstr>
      <vt:lpstr>Meyer vs Liskov</vt:lpstr>
    </vt:vector>
  </TitlesOfParts>
  <Manager/>
  <Company>GMU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Exceptions</dc:title>
  <dc:subject/>
  <dc:creator>Paul Ammann</dc:creator>
  <cp:keywords/>
  <dc:description/>
  <cp:lastModifiedBy>Jimmy</cp:lastModifiedBy>
  <cp:revision>57</cp:revision>
  <cp:lastPrinted>2005-09-14T19:06:29Z</cp:lastPrinted>
  <dcterms:created xsi:type="dcterms:W3CDTF">2004-09-16T17:17:40Z</dcterms:created>
  <dcterms:modified xsi:type="dcterms:W3CDTF">2009-01-28T18:45:16Z</dcterms:modified>
  <cp:category/>
</cp:coreProperties>
</file>