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4" r:id="rId5"/>
    <p:sldId id="263" r:id="rId6"/>
    <p:sldId id="265" r:id="rId7"/>
    <p:sldId id="266" r:id="rId8"/>
    <p:sldId id="267" r:id="rId9"/>
    <p:sldId id="268" r:id="rId10"/>
    <p:sldId id="260" r:id="rId11"/>
    <p:sldId id="269" r:id="rId12"/>
    <p:sldId id="270" r:id="rId13"/>
    <p:sldId id="271" r:id="rId14"/>
    <p:sldId id="261" r:id="rId15"/>
    <p:sldId id="272" r:id="rId16"/>
    <p:sldId id="26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9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0F625-AF62-4AC4-8CA8-E2E7CF7474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D88F2-D704-41D8-9F9C-7D2A39C9A3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5D60B-3F8B-4E6B-90C6-96D871723F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9BE28-727F-4AB5-9A11-345E12E4FE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110DF-1984-400C-B9FA-EFF07435D7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4F43E-A8F8-4317-A85F-21ECAFFF76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1BE19-CCF0-48FD-BEBD-992FA4ED5E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0851F-8723-49EE-B3DD-8A4FA49E5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D1B0A-C643-4688-A546-9821A0FB8A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17525-CD95-4D84-BBE6-7232A190E2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0B9A7-82DC-4358-9459-57BA2017D4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B3E5C104-983D-4B7D-A798-B4AF3A7CE8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37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SWE 619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Abstraction mechanisms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eaLnBrk="1" hangingPunct="1"/>
            <a:r>
              <a:rPr lang="en-US" smtClean="0"/>
              <a:t>Two abstraction mechanisms:</a:t>
            </a:r>
          </a:p>
          <a:p>
            <a:pPr lvl="1" eaLnBrk="1" hangingPunct="1"/>
            <a:r>
              <a:rPr lang="en-US" i="1" smtClean="0"/>
              <a:t>Abstraction by parameterization </a:t>
            </a:r>
            <a:r>
              <a:rPr lang="en-US" smtClean="0"/>
              <a:t>abstracts from the identity of the data by replacing them with parameters. It generalizes modules so that they can be used in more situation</a:t>
            </a:r>
          </a:p>
          <a:p>
            <a:pPr lvl="1" eaLnBrk="1" hangingPunct="1"/>
            <a:r>
              <a:rPr lang="en-US" i="1" smtClean="0"/>
              <a:t>Abstraction by specification </a:t>
            </a:r>
            <a:r>
              <a:rPr lang="en-US" smtClean="0"/>
              <a:t>abstracts from the implementation details (how the module is implemented) to the behavior users can depend on (what the module does). It isolates modules from one another’s implementations.</a:t>
            </a:r>
            <a:endParaRPr lang="en-US" i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Abstraction by Parameterization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 b="1" smtClean="0"/>
              <a:t>The program fragment:</a:t>
            </a:r>
          </a:p>
          <a:p>
            <a:pPr lvl="1">
              <a:lnSpc>
                <a:spcPct val="80000"/>
              </a:lnSpc>
            </a:pPr>
            <a:r>
              <a:rPr lang="en-US" sz="2000" b="1" smtClean="0"/>
              <a:t>x * x - y * y</a:t>
            </a:r>
          </a:p>
          <a:p>
            <a:pPr lvl="1">
              <a:lnSpc>
                <a:spcPct val="80000"/>
              </a:lnSpc>
            </a:pPr>
            <a:r>
              <a:rPr lang="en-US" sz="2000" b="1" smtClean="0"/>
              <a:t>computes the difference of the squares of two specific variables, x and y.</a:t>
            </a:r>
          </a:p>
          <a:p>
            <a:pPr>
              <a:lnSpc>
                <a:spcPct val="80000"/>
              </a:lnSpc>
            </a:pPr>
            <a:r>
              <a:rPr lang="en-US" sz="2100" b="1" smtClean="0"/>
              <a:t>The abstraction:</a:t>
            </a:r>
          </a:p>
          <a:p>
            <a:pPr lvl="1">
              <a:lnSpc>
                <a:spcPct val="80000"/>
              </a:lnSpc>
            </a:pPr>
            <a:r>
              <a:rPr lang="en-US" sz="2000" b="1" smtClean="0"/>
              <a:t>int squares (int x, int y) {</a:t>
            </a:r>
          </a:p>
          <a:p>
            <a:pPr lvl="1">
              <a:lnSpc>
                <a:spcPct val="80000"/>
              </a:lnSpc>
            </a:pPr>
            <a:r>
              <a:rPr lang="en-US" sz="2000" b="1" smtClean="0"/>
              <a:t>return(x * x - y * y);</a:t>
            </a:r>
          </a:p>
          <a:p>
            <a:pPr lvl="1">
              <a:lnSpc>
                <a:spcPct val="80000"/>
              </a:lnSpc>
            </a:pPr>
            <a:r>
              <a:rPr lang="en-US" sz="2000" b="1" smtClean="0"/>
              <a:t>}</a:t>
            </a:r>
          </a:p>
          <a:p>
            <a:pPr lvl="2">
              <a:lnSpc>
                <a:spcPct val="80000"/>
              </a:lnSpc>
            </a:pPr>
            <a:r>
              <a:rPr lang="en-US" sz="1800" b="1" smtClean="0"/>
              <a:t>describes a set of computations which act on any two (integer) variables tocompute the difference of their squares</a:t>
            </a:r>
          </a:p>
          <a:p>
            <a:pPr lvl="2">
              <a:lnSpc>
                <a:spcPct val="80000"/>
              </a:lnSpc>
            </a:pPr>
            <a:r>
              <a:rPr lang="en-US" sz="1800" b="1" smtClean="0"/>
              <a:t>Note: locally the variables are called x and y for convenience</a:t>
            </a:r>
          </a:p>
          <a:p>
            <a:pPr>
              <a:lnSpc>
                <a:spcPct val="80000"/>
              </a:lnSpc>
            </a:pPr>
            <a:r>
              <a:rPr lang="en-US" sz="2100" b="1" smtClean="0"/>
              <a:t>The specific computation:</a:t>
            </a:r>
          </a:p>
          <a:p>
            <a:pPr lvl="1">
              <a:lnSpc>
                <a:spcPct val="80000"/>
              </a:lnSpc>
            </a:pPr>
            <a:r>
              <a:rPr lang="en-US" sz="2000" b="1" smtClean="0"/>
              <a:t>result = squares (big, small);</a:t>
            </a:r>
          </a:p>
          <a:p>
            <a:pPr lvl="2">
              <a:lnSpc>
                <a:spcPct val="80000"/>
              </a:lnSpc>
            </a:pPr>
            <a:r>
              <a:rPr lang="en-US" sz="1800" b="1" smtClean="0"/>
              <a:t>uses the abstraction ‘squares’ on two specific variables (‘big’ and ‘small’)</a:t>
            </a:r>
          </a:p>
          <a:p>
            <a:pPr lvl="1">
              <a:lnSpc>
                <a:spcPct val="80000"/>
              </a:lnSpc>
            </a:pPr>
            <a:r>
              <a:rPr lang="en-US" sz="1200" b="1" smtClean="0"/>
              <a:t>University of Toronto Department of Computer Science © 2001, Steve Easterbrook</a:t>
            </a:r>
            <a:endParaRPr lang="en-US" sz="2000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900" b="1" dirty="0" smtClean="0"/>
              <a:t>Abstraction by parameterization…</a:t>
            </a:r>
          </a:p>
          <a:p>
            <a:pPr lvl="1">
              <a:lnSpc>
                <a:spcPct val="80000"/>
              </a:lnSpc>
            </a:pPr>
            <a:r>
              <a:rPr lang="en-US" sz="1700" dirty="0" smtClean="0"/>
              <a:t> </a:t>
            </a:r>
            <a:r>
              <a:rPr lang="en-US" sz="1700" b="1" dirty="0" smtClean="0"/>
              <a:t>…allows us to express infinitely many computations</a:t>
            </a:r>
          </a:p>
          <a:p>
            <a:pPr lvl="1">
              <a:lnSpc>
                <a:spcPct val="80000"/>
              </a:lnSpc>
            </a:pPr>
            <a:r>
              <a:rPr lang="en-US" sz="1700" dirty="0" smtClean="0"/>
              <a:t> </a:t>
            </a:r>
            <a:r>
              <a:rPr lang="en-US" sz="1700" b="1" dirty="0" smtClean="0"/>
              <a:t>…but does not tell us about the intention of those computations</a:t>
            </a:r>
          </a:p>
          <a:p>
            <a:pPr>
              <a:lnSpc>
                <a:spcPct val="80000"/>
              </a:lnSpc>
            </a:pPr>
            <a:r>
              <a:rPr lang="en-US" sz="1900" b="1" dirty="0" smtClean="0"/>
              <a:t>We need to capture the intention</a:t>
            </a:r>
          </a:p>
          <a:p>
            <a:pPr lvl="1">
              <a:lnSpc>
                <a:spcPct val="80000"/>
              </a:lnSpc>
            </a:pPr>
            <a:r>
              <a:rPr lang="en-US" sz="1700" dirty="0" smtClean="0"/>
              <a:t> </a:t>
            </a:r>
            <a:r>
              <a:rPr lang="en-US" sz="1700" b="1" dirty="0" smtClean="0"/>
              <a:t>e.g. consider what is true before and after a computation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700" b="1" dirty="0" smtClean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700" b="1" dirty="0" smtClean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700" b="1" dirty="0" smtClean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700" b="1" dirty="0" smtClean="0"/>
          </a:p>
          <a:p>
            <a:pPr>
              <a:lnSpc>
                <a:spcPct val="80000"/>
              </a:lnSpc>
            </a:pPr>
            <a:r>
              <a:rPr lang="en-US" sz="1900" b="1" dirty="0" smtClean="0"/>
              <a:t>W</a:t>
            </a:r>
            <a:r>
              <a:rPr lang="en-US" sz="1900" b="1" dirty="0" smtClean="0"/>
              <a:t>e </a:t>
            </a:r>
            <a:r>
              <a:rPr lang="en-US" sz="1900" b="1" dirty="0" smtClean="0"/>
              <a:t>can abstract away from a computation (or a plan, program, function, etc) by talking about what it achieves</a:t>
            </a:r>
          </a:p>
          <a:p>
            <a:pPr>
              <a:lnSpc>
                <a:spcPct val="80000"/>
              </a:lnSpc>
            </a:pPr>
            <a:r>
              <a:rPr lang="en-US" sz="1900" b="1" dirty="0" smtClean="0"/>
              <a:t>Specification: this function can be used whenever we have an array. After it is applied, the array will be sorted into ascending order</a:t>
            </a:r>
          </a:p>
          <a:p>
            <a:pPr lvl="1">
              <a:lnSpc>
                <a:spcPct val="80000"/>
              </a:lnSpc>
            </a:pPr>
            <a:r>
              <a:rPr lang="en-US" sz="900" b="1" dirty="0" smtClean="0"/>
              <a:t>University of Toronto Department of Computer Science © 2001, Steve Easterbrook</a:t>
            </a:r>
            <a:endParaRPr lang="en-US" sz="1700" dirty="0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8229600" cy="1139825"/>
          </a:xfrm>
        </p:spPr>
        <p:txBody>
          <a:bodyPr/>
          <a:lstStyle/>
          <a:p>
            <a:r>
              <a:rPr lang="en-US" smtClean="0"/>
              <a:t>Abstraction by Specification</a:t>
            </a:r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914400" y="3048000"/>
            <a:ext cx="5705475" cy="582613"/>
            <a:chOff x="638" y="2299"/>
            <a:chExt cx="3594" cy="367"/>
          </a:xfrm>
        </p:grpSpPr>
        <p:sp>
          <p:nvSpPr>
            <p:cNvPr id="29700" name="Text Box 4"/>
            <p:cNvSpPr txBox="1">
              <a:spLocks noChangeArrowheads="1"/>
            </p:cNvSpPr>
            <p:nvPr/>
          </p:nvSpPr>
          <p:spPr bwMode="auto">
            <a:xfrm>
              <a:off x="638" y="2299"/>
              <a:ext cx="1330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Before</a:t>
              </a:r>
            </a:p>
            <a:p>
              <a:pPr algn="ctr">
                <a:spcBef>
                  <a:spcPct val="50000"/>
                </a:spcBef>
              </a:pPr>
              <a:r>
                <a:rPr lang="en-US" sz="800"/>
                <a:t>Unsorted</a:t>
              </a:r>
            </a:p>
            <a:p>
              <a:pPr algn="ctr">
                <a:spcBef>
                  <a:spcPct val="50000"/>
                </a:spcBef>
              </a:pPr>
              <a:r>
                <a:rPr lang="en-US" sz="800"/>
                <a:t>Array</a:t>
              </a:r>
            </a:p>
          </p:txBody>
        </p:sp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2400" y="2352"/>
              <a:ext cx="5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800"/>
                <a:t>Function for</a:t>
              </a:r>
            </a:p>
            <a:p>
              <a:pPr algn="ctr"/>
              <a:r>
                <a:rPr lang="en-US" sz="800"/>
                <a:t>Sorting arrays</a:t>
              </a:r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3926" y="2309"/>
              <a:ext cx="306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800"/>
                <a:t>After</a:t>
              </a:r>
            </a:p>
            <a:p>
              <a:pPr algn="ctr"/>
              <a:r>
                <a:rPr lang="en-US" sz="800"/>
                <a:t>Sorted</a:t>
              </a:r>
            </a:p>
            <a:p>
              <a:pPr algn="ctr"/>
              <a:r>
                <a:rPr lang="en-US" sz="800"/>
                <a:t>array</a:t>
              </a:r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>
              <a:off x="1584" y="2448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Pre-conditions and Post-conditions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700" b="1" dirty="0" smtClean="0"/>
              <a:t>The two forms of abstraction are complementary</a:t>
            </a:r>
          </a:p>
          <a:p>
            <a:pPr lvl="1">
              <a:lnSpc>
                <a:spcPct val="80000"/>
              </a:lnSpc>
            </a:pPr>
            <a:r>
              <a:rPr lang="en-US" sz="1500" dirty="0" smtClean="0"/>
              <a:t> </a:t>
            </a:r>
            <a:r>
              <a:rPr lang="en-US" sz="1500" b="1" dirty="0" smtClean="0"/>
              <a:t>parameterization allows us to perform a computation on any </a:t>
            </a:r>
            <a:r>
              <a:rPr lang="en-US" sz="1500" b="1" dirty="0" smtClean="0"/>
              <a:t>arbitrary variables </a:t>
            </a:r>
            <a:r>
              <a:rPr lang="en-US" sz="1500" b="1" dirty="0" smtClean="0"/>
              <a:t>(values)</a:t>
            </a:r>
          </a:p>
          <a:p>
            <a:pPr lvl="1">
              <a:lnSpc>
                <a:spcPct val="80000"/>
              </a:lnSpc>
            </a:pPr>
            <a:r>
              <a:rPr lang="en-US" sz="1500" dirty="0" smtClean="0"/>
              <a:t> </a:t>
            </a:r>
            <a:r>
              <a:rPr lang="en-US" sz="1500" b="1" dirty="0" smtClean="0"/>
              <a:t>specification allows us to ignore how it is done</a:t>
            </a:r>
          </a:p>
          <a:p>
            <a:pPr>
              <a:lnSpc>
                <a:spcPct val="80000"/>
              </a:lnSpc>
            </a:pPr>
            <a:r>
              <a:rPr lang="en-US" sz="1700" b="1" dirty="0" smtClean="0"/>
              <a:t>Unfortunately…</a:t>
            </a:r>
          </a:p>
          <a:p>
            <a:pPr lvl="1">
              <a:lnSpc>
                <a:spcPct val="80000"/>
              </a:lnSpc>
            </a:pPr>
            <a:r>
              <a:rPr lang="en-US" sz="1500" dirty="0" smtClean="0"/>
              <a:t> </a:t>
            </a:r>
            <a:r>
              <a:rPr lang="en-US" sz="1500" b="1" dirty="0" smtClean="0"/>
              <a:t>only abstraction by parameterization is built into our programming languages</a:t>
            </a:r>
          </a:p>
          <a:p>
            <a:pPr lvl="2">
              <a:lnSpc>
                <a:spcPct val="80000"/>
              </a:lnSpc>
            </a:pPr>
            <a:r>
              <a:rPr lang="en-US" sz="1300" dirty="0" smtClean="0"/>
              <a:t> </a:t>
            </a:r>
            <a:r>
              <a:rPr lang="en-US" sz="1300" b="1" dirty="0" smtClean="0"/>
              <a:t>as function (procedure) definitions</a:t>
            </a:r>
          </a:p>
          <a:p>
            <a:pPr>
              <a:lnSpc>
                <a:spcPct val="80000"/>
              </a:lnSpc>
            </a:pPr>
            <a:r>
              <a:rPr lang="en-US" sz="1700" b="1" dirty="0" smtClean="0"/>
              <a:t>We can overcome this using comments: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err="1" smtClean="0"/>
              <a:t>int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strlen</a:t>
            </a:r>
            <a:r>
              <a:rPr lang="en-US" sz="1700" b="1" dirty="0" smtClean="0"/>
              <a:t> (char s[])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/* precondition: s must contain a character array delimited by the null character;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   </a:t>
            </a:r>
            <a:r>
              <a:rPr lang="en-US" sz="1700" b="1" dirty="0" err="1" smtClean="0"/>
              <a:t>postcondition</a:t>
            </a:r>
            <a:r>
              <a:rPr lang="en-US" sz="1700" b="1" dirty="0" smtClean="0"/>
              <a:t>: returns the length of s as an integer;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err="1" smtClean="0"/>
              <a:t>int</a:t>
            </a:r>
            <a:r>
              <a:rPr lang="en-US" sz="1700" b="1" dirty="0" smtClean="0"/>
              <a:t> length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while (s[length])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    length++;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return(length); }</a:t>
            </a:r>
          </a:p>
          <a:p>
            <a:pPr lvl="1">
              <a:lnSpc>
                <a:spcPct val="80000"/>
              </a:lnSpc>
            </a:pPr>
            <a:r>
              <a:rPr lang="en-US" sz="800" b="1" dirty="0" smtClean="0"/>
              <a:t>University of Toronto Department of Computer Science © 2001, Steve Easterbrook</a:t>
            </a:r>
            <a:endParaRPr lang="en-US" sz="15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7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Kinds of Abstractions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11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rgbClr val="119F33"/>
                </a:solidFill>
              </a:rPr>
              <a:t>Procedural abstraction</a:t>
            </a:r>
            <a:r>
              <a:rPr lang="en-US" smtClean="0"/>
              <a:t> allows us to introduce new operations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rgbClr val="119F33"/>
                </a:solidFill>
              </a:rPr>
              <a:t>Data abstraction</a:t>
            </a:r>
            <a:r>
              <a:rPr lang="en-US" smtClean="0"/>
              <a:t> allows us to introduce new types of data objects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rgbClr val="119F33"/>
                </a:solidFill>
              </a:rPr>
              <a:t>Iteration abstraction</a:t>
            </a:r>
            <a:r>
              <a:rPr lang="en-US" smtClean="0"/>
              <a:t> allows us to iterate over items in a collection without revealing details of how the items are obtained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rgbClr val="119F33"/>
                </a:solidFill>
              </a:rPr>
              <a:t>Type hierarchy</a:t>
            </a:r>
            <a:r>
              <a:rPr lang="en-US" smtClean="0"/>
              <a:t> allows us to abstract from individual data types to families of related types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1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b="1" dirty="0" smtClean="0"/>
              <a:t>Decomposition allows us to simplify difficult design tasks</a:t>
            </a:r>
          </a:p>
          <a:p>
            <a:pPr>
              <a:lnSpc>
                <a:spcPct val="90000"/>
              </a:lnSpc>
            </a:pPr>
            <a:r>
              <a:rPr lang="en-US" sz="2100" b="1" dirty="0" smtClean="0"/>
              <a:t>A good decomposition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 </a:t>
            </a:r>
            <a:r>
              <a:rPr lang="en-US" sz="2000" b="1" dirty="0" smtClean="0"/>
              <a:t>minimizes coupling between components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 </a:t>
            </a:r>
            <a:r>
              <a:rPr lang="en-US" sz="2000" b="1" dirty="0" smtClean="0"/>
              <a:t>maximizes cohesion within components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 </a:t>
            </a:r>
            <a:r>
              <a:rPr lang="en-US" sz="2000" b="1" dirty="0" smtClean="0"/>
              <a:t>permits information hiding</a:t>
            </a:r>
          </a:p>
          <a:p>
            <a:pPr>
              <a:lnSpc>
                <a:spcPct val="90000"/>
              </a:lnSpc>
            </a:pPr>
            <a:r>
              <a:rPr lang="en-US" sz="2100" b="1" dirty="0" smtClean="0"/>
              <a:t>Methods provide…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 </a:t>
            </a:r>
            <a:r>
              <a:rPr lang="en-US" sz="2000" b="1" dirty="0" smtClean="0"/>
              <a:t>… techniques for decomposing problems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 </a:t>
            </a:r>
            <a:r>
              <a:rPr lang="en-US" sz="2000" b="1" dirty="0" smtClean="0"/>
              <a:t>… notations for describing the components</a:t>
            </a:r>
          </a:p>
          <a:p>
            <a:pPr>
              <a:lnSpc>
                <a:spcPct val="90000"/>
              </a:lnSpc>
            </a:pPr>
            <a:r>
              <a:rPr lang="en-US" sz="2100" b="1" dirty="0" smtClean="0"/>
              <a:t>Abstraction allows us to ignore detail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 </a:t>
            </a:r>
            <a:r>
              <a:rPr lang="en-US" sz="2000" b="1" dirty="0" smtClean="0"/>
              <a:t>by parameterization: allows us to describe and name sets of computations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 </a:t>
            </a:r>
            <a:r>
              <a:rPr lang="en-US" sz="2000" b="1" dirty="0" smtClean="0"/>
              <a:t>by specification: allows us to ignore how the computation is </a:t>
            </a:r>
            <a:r>
              <a:rPr lang="en-US" sz="2000" b="1" dirty="0" smtClean="0"/>
              <a:t>done</a:t>
            </a:r>
          </a:p>
          <a:p>
            <a:pPr lvl="1">
              <a:lnSpc>
                <a:spcPct val="90000"/>
              </a:lnSpc>
            </a:pPr>
            <a:r>
              <a:rPr lang="en-US" sz="1200" b="1" dirty="0" smtClean="0"/>
              <a:t>University of Toronto Department of Computer Science © 2001, Steve Easterbrook</a:t>
            </a:r>
          </a:p>
          <a:p>
            <a:pPr lvl="1">
              <a:lnSpc>
                <a:spcPct val="90000"/>
              </a:lnSpc>
            </a:pPr>
            <a:endParaRPr lang="en-US" sz="2000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Summary 2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530725"/>
          </a:xfrm>
        </p:spPr>
        <p:txBody>
          <a:bodyPr/>
          <a:lstStyle/>
          <a:p>
            <a:pPr eaLnBrk="1" hangingPunct="1"/>
            <a:r>
              <a:rPr lang="en-US" smtClean="0"/>
              <a:t>Program decomposition based on abstraction</a:t>
            </a:r>
          </a:p>
          <a:p>
            <a:pPr eaLnBrk="1" hangingPunct="1"/>
            <a:r>
              <a:rPr lang="en-US" i="1" smtClean="0">
                <a:solidFill>
                  <a:srgbClr val="119F33"/>
                </a:solidFill>
              </a:rPr>
              <a:t>Procedural</a:t>
            </a:r>
            <a:r>
              <a:rPr lang="en-US" smtClean="0"/>
              <a:t> and </a:t>
            </a:r>
            <a:r>
              <a:rPr lang="en-US" i="1" smtClean="0">
                <a:solidFill>
                  <a:srgbClr val="119F33"/>
                </a:solidFill>
              </a:rPr>
              <a:t>iteration abstractions</a:t>
            </a:r>
            <a:r>
              <a:rPr lang="en-US" smtClean="0"/>
              <a:t> are valuable</a:t>
            </a:r>
          </a:p>
          <a:p>
            <a:pPr eaLnBrk="1" hangingPunct="1"/>
            <a:r>
              <a:rPr lang="en-US" i="1" smtClean="0">
                <a:solidFill>
                  <a:srgbClr val="119F33"/>
                </a:solidFill>
              </a:rPr>
              <a:t>Data abstraction</a:t>
            </a:r>
            <a:r>
              <a:rPr lang="en-US" smtClean="0"/>
              <a:t> provides the primary organizational tool in the programming process</a:t>
            </a:r>
          </a:p>
          <a:p>
            <a:pPr eaLnBrk="1" hangingPunct="1"/>
            <a:r>
              <a:rPr lang="en-US" smtClean="0"/>
              <a:t>Goal for various abstractions:</a:t>
            </a:r>
          </a:p>
          <a:p>
            <a:pPr lvl="1" eaLnBrk="1" hangingPunct="1"/>
            <a:r>
              <a:rPr lang="en-US" smtClean="0"/>
              <a:t>What they are?</a:t>
            </a:r>
          </a:p>
          <a:p>
            <a:pPr lvl="1" eaLnBrk="1" hangingPunct="1"/>
            <a:r>
              <a:rPr lang="en-US" smtClean="0"/>
              <a:t>How to specify their behavior?</a:t>
            </a:r>
          </a:p>
          <a:p>
            <a:pPr lvl="1" eaLnBrk="1" hangingPunct="1"/>
            <a:r>
              <a:rPr lang="en-US" smtClean="0"/>
              <a:t>How to implement them in Java?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Why Is Building Good Software Hard?</a:t>
            </a:r>
            <a:br>
              <a:rPr lang="en-US" sz="3800" b="1" smtClean="0"/>
            </a:br>
            <a:endParaRPr lang="en-US" sz="3800" b="1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b="1" dirty="0" smtClean="0"/>
              <a:t>Large software systems enormously complex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Millions of “moving parts”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dirty="0" smtClean="0"/>
              <a:t>People expect software to be malleable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After all, it’s “only software”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dirty="0" smtClean="0"/>
              <a:t>We are always trying to do new things with software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Relevant experience often missing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 smtClean="0"/>
              <a:t>Software engineering is about: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b="1" dirty="0" smtClean="0"/>
              <a:t>Managing complexity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b="1" dirty="0" smtClean="0"/>
              <a:t>Managing change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b="1" dirty="0" smtClean="0"/>
              <a:t>Coping with potential defects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Customers, developers, environment, software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Decomposition and Abstraction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Decomposition – divide and conquer</a:t>
            </a:r>
          </a:p>
          <a:p>
            <a:pPr eaLnBrk="1" hangingPunct="1"/>
            <a:r>
              <a:rPr lang="en-US" sz="3400" smtClean="0"/>
              <a:t>Abstraction helps to decompose productively</a:t>
            </a:r>
          </a:p>
          <a:p>
            <a:pPr eaLnBrk="1" hangingPunct="1"/>
            <a:r>
              <a:rPr lang="en-US" sz="3400" smtClean="0"/>
              <a:t>Abstraction changes the level of details to be considered</a:t>
            </a:r>
          </a:p>
          <a:p>
            <a:pPr lvl="1" eaLnBrk="1" hangingPunct="1"/>
            <a:r>
              <a:rPr lang="en-US" smtClean="0"/>
              <a:t>A many-to-one mapping</a:t>
            </a:r>
          </a:p>
          <a:p>
            <a:pPr lvl="1" eaLnBrk="1" hangingPunct="1"/>
            <a:r>
              <a:rPr lang="en-US" smtClean="0"/>
              <a:t>“abstracts” from “irrelevant” details</a:t>
            </a:r>
            <a:endParaRPr lang="en-US" sz="3000" smtClean="0"/>
          </a:p>
          <a:p>
            <a:pPr eaLnBrk="1" hangingPunct="1"/>
            <a:endParaRPr lang="en-US" sz="3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Decomposition and Abstraction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Decomposition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When </a:t>
            </a:r>
            <a:r>
              <a:rPr lang="en-US" b="1" dirty="0" smtClean="0"/>
              <a:t>to decompose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b="1" dirty="0" smtClean="0"/>
              <a:t>Identifying components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b="1" dirty="0" smtClean="0"/>
              <a:t>Modeling components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Abstraction</a:t>
            </a: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b="1" dirty="0" smtClean="0"/>
              <a:t>Abstraction by parameterization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b="1" dirty="0" smtClean="0"/>
              <a:t>Abstraction by specification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b="1" dirty="0" smtClean="0"/>
              <a:t>Pre-conditions and Post-conditions</a:t>
            </a:r>
          </a:p>
          <a:p>
            <a:pPr>
              <a:lnSpc>
                <a:spcPct val="90000"/>
              </a:lnSpc>
            </a:pPr>
            <a:r>
              <a:rPr lang="en-US" sz="1600" b="1" dirty="0" smtClean="0"/>
              <a:t>University of Toronto Department of Computer Science © 2001, Steve Easterbrook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Decomposition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Separable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pPr lvl="1"/>
            <a:r>
              <a:rPr lang="en-US" dirty="0" smtClean="0"/>
              <a:t>Each </a:t>
            </a:r>
            <a:r>
              <a:rPr lang="en-US" dirty="0" err="1" smtClean="0"/>
              <a:t>subproblem</a:t>
            </a:r>
            <a:r>
              <a:rPr lang="en-US" dirty="0" smtClean="0"/>
              <a:t> is at the same level of detail</a:t>
            </a:r>
          </a:p>
          <a:p>
            <a:pPr lvl="1"/>
            <a:r>
              <a:rPr lang="en-US" dirty="0" smtClean="0"/>
              <a:t>Each </a:t>
            </a:r>
            <a:r>
              <a:rPr lang="en-US" dirty="0" err="1" smtClean="0"/>
              <a:t>subproblem</a:t>
            </a:r>
            <a:r>
              <a:rPr lang="en-US" dirty="0" smtClean="0"/>
              <a:t> can be solved independently</a:t>
            </a:r>
          </a:p>
          <a:p>
            <a:pPr lvl="1"/>
            <a:r>
              <a:rPr lang="en-US" dirty="0" smtClean="0"/>
              <a:t>The solutions to the </a:t>
            </a:r>
            <a:r>
              <a:rPr lang="en-US" dirty="0" err="1" smtClean="0"/>
              <a:t>subproblems</a:t>
            </a:r>
            <a:r>
              <a:rPr lang="en-US" dirty="0" smtClean="0"/>
              <a:t> can be combined to solve the original </a:t>
            </a:r>
            <a:r>
              <a:rPr lang="en-US" dirty="0" smtClean="0"/>
              <a:t>problem</a:t>
            </a:r>
          </a:p>
          <a:p>
            <a:pPr lvl="1"/>
            <a:r>
              <a:rPr lang="en-US" sz="1200" b="1" dirty="0" smtClean="0"/>
              <a:t>University of Toronto Department of Computer Science © 2001, Steve </a:t>
            </a:r>
            <a:r>
              <a:rPr lang="en-US" sz="1200" b="1" dirty="0" smtClean="0"/>
              <a:t>Easterbrook</a:t>
            </a:r>
            <a:endParaRPr lang="en-US" sz="12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Decomposition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 b="1" dirty="0" smtClean="0"/>
              <a:t>Large problems can be tackled with “divide and conquer”</a:t>
            </a:r>
          </a:p>
          <a:p>
            <a:pPr>
              <a:lnSpc>
                <a:spcPct val="80000"/>
              </a:lnSpc>
            </a:pPr>
            <a:r>
              <a:rPr lang="en-US" sz="2100" b="1" dirty="0" smtClean="0"/>
              <a:t>Decompose the problem so that: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b="1" dirty="0" smtClean="0"/>
              <a:t>Each </a:t>
            </a:r>
            <a:r>
              <a:rPr lang="en-US" sz="2000" b="1" dirty="0" err="1" smtClean="0"/>
              <a:t>subproblem</a:t>
            </a:r>
            <a:r>
              <a:rPr lang="en-US" sz="2000" b="1" dirty="0" smtClean="0"/>
              <a:t> is at (roughly) the same level of detail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b="1" dirty="0" smtClean="0"/>
              <a:t>Each </a:t>
            </a:r>
            <a:r>
              <a:rPr lang="en-US" sz="2000" b="1" dirty="0" err="1" smtClean="0"/>
              <a:t>subproblem</a:t>
            </a:r>
            <a:r>
              <a:rPr lang="en-US" sz="2000" b="1" dirty="0" smtClean="0"/>
              <a:t> can be solved independently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b="1" dirty="0" smtClean="0"/>
              <a:t>The solutions to the </a:t>
            </a:r>
            <a:r>
              <a:rPr lang="en-US" sz="2000" b="1" dirty="0" err="1" smtClean="0"/>
              <a:t>subproblems</a:t>
            </a:r>
            <a:r>
              <a:rPr lang="en-US" sz="2000" b="1" dirty="0" smtClean="0"/>
              <a:t> can be combined to solve the original problem</a:t>
            </a:r>
          </a:p>
          <a:p>
            <a:pPr>
              <a:lnSpc>
                <a:spcPct val="80000"/>
              </a:lnSpc>
            </a:pPr>
            <a:r>
              <a:rPr lang="en-US" sz="2100" b="1" dirty="0" smtClean="0"/>
              <a:t>Advantages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b="1" dirty="0" smtClean="0"/>
              <a:t>Different people can work on different </a:t>
            </a:r>
            <a:r>
              <a:rPr lang="en-US" sz="2000" b="1" dirty="0" err="1" smtClean="0"/>
              <a:t>subproblems</a:t>
            </a:r>
            <a:endParaRPr lang="en-US" sz="2000" b="1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b="1" dirty="0" smtClean="0"/>
              <a:t>Parallelization may be possible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b="1" dirty="0" smtClean="0"/>
              <a:t>Maintenance is easier</a:t>
            </a:r>
          </a:p>
          <a:p>
            <a:pPr>
              <a:lnSpc>
                <a:spcPct val="80000"/>
              </a:lnSpc>
            </a:pPr>
            <a:r>
              <a:rPr lang="en-US" sz="2100" b="1" dirty="0" smtClean="0"/>
              <a:t>Disadvantages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T</a:t>
            </a:r>
            <a:r>
              <a:rPr lang="en-US" sz="2000" b="1" dirty="0" smtClean="0"/>
              <a:t>he solutions to the </a:t>
            </a:r>
            <a:r>
              <a:rPr lang="en-US" sz="2000" b="1" dirty="0" err="1" smtClean="0"/>
              <a:t>subproblems</a:t>
            </a:r>
            <a:r>
              <a:rPr lang="en-US" sz="2000" b="1" dirty="0" smtClean="0"/>
              <a:t> might not combine to solve the original problem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b="1" dirty="0" smtClean="0"/>
              <a:t>Poorly understood problems are hard to decompose</a:t>
            </a:r>
          </a:p>
          <a:p>
            <a:pPr lvl="1">
              <a:lnSpc>
                <a:spcPct val="80000"/>
              </a:lnSpc>
            </a:pPr>
            <a:r>
              <a:rPr lang="en-US" sz="1100" b="1" dirty="0" smtClean="0"/>
              <a:t>University of Toronto Department of Computer Science © 2001, Steve Easterbrook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Decompose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smtClean="0"/>
              <a:t>Step 1: Identify Components</a:t>
            </a:r>
          </a:p>
          <a:p>
            <a:pPr lvl="1"/>
            <a:r>
              <a:rPr lang="en-US" sz="2200" b="1" smtClean="0"/>
              <a:t>a good decomposition minimizes dependencies between components</a:t>
            </a:r>
          </a:p>
          <a:p>
            <a:pPr lvl="2"/>
            <a:r>
              <a:rPr lang="en-US" sz="2000" smtClean="0"/>
              <a:t> </a:t>
            </a:r>
            <a:r>
              <a:rPr lang="en-US" sz="2000" b="1" smtClean="0"/>
              <a:t>coupling - a measure of inter-component connectivity</a:t>
            </a:r>
          </a:p>
          <a:p>
            <a:pPr lvl="2"/>
            <a:r>
              <a:rPr lang="en-US" sz="2000" smtClean="0"/>
              <a:t> </a:t>
            </a:r>
            <a:r>
              <a:rPr lang="en-US" sz="2000" b="1" smtClean="0"/>
              <a:t>cohesion - a measure of how well the contents of a component go together</a:t>
            </a:r>
          </a:p>
          <a:p>
            <a:pPr lvl="1"/>
            <a:r>
              <a:rPr lang="en-US" sz="2200" smtClean="0"/>
              <a:t> </a:t>
            </a:r>
            <a:r>
              <a:rPr lang="en-US" sz="2200" b="1" smtClean="0"/>
              <a:t>information hiding</a:t>
            </a:r>
          </a:p>
          <a:p>
            <a:pPr lvl="2"/>
            <a:r>
              <a:rPr lang="en-US" sz="2000" smtClean="0"/>
              <a:t> </a:t>
            </a:r>
            <a:r>
              <a:rPr lang="en-US" sz="2000" b="1" smtClean="0"/>
              <a:t>having modules keep their data private</a:t>
            </a:r>
          </a:p>
          <a:p>
            <a:pPr lvl="2"/>
            <a:r>
              <a:rPr lang="en-US" sz="2000" smtClean="0"/>
              <a:t> </a:t>
            </a:r>
            <a:r>
              <a:rPr lang="en-US" sz="2000" b="1" smtClean="0"/>
              <a:t>provide limited access procedures</a:t>
            </a:r>
          </a:p>
          <a:p>
            <a:pPr lvl="2"/>
            <a:r>
              <a:rPr lang="en-US" sz="2000" smtClean="0"/>
              <a:t> </a:t>
            </a:r>
            <a:r>
              <a:rPr lang="en-US" sz="2000" b="1" smtClean="0"/>
              <a:t>this reduces coupling</a:t>
            </a:r>
          </a:p>
          <a:p>
            <a:r>
              <a:rPr lang="en-US" sz="2600" b="1" smtClean="0"/>
              <a:t>Step 2: Model the components</a:t>
            </a:r>
          </a:p>
          <a:p>
            <a:pPr lvl="1"/>
            <a:r>
              <a:rPr lang="en-US" sz="1300" b="1" smtClean="0"/>
              <a:t>University of Toronto Department of Computer Science © 2001, Steve Easterbrook</a:t>
            </a:r>
            <a:endParaRPr lang="en-US" sz="2200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Abstraction is the main tool used in reasoning about software</a:t>
            </a:r>
          </a:p>
          <a:p>
            <a:r>
              <a:rPr lang="en-US" b="1" smtClean="0"/>
              <a:t>Why? It allows you to:</a:t>
            </a:r>
          </a:p>
          <a:p>
            <a:pPr lvl="1"/>
            <a:r>
              <a:rPr lang="en-US" smtClean="0"/>
              <a:t> </a:t>
            </a:r>
            <a:r>
              <a:rPr lang="en-US" b="1" smtClean="0"/>
              <a:t>ignore inconvenient detail</a:t>
            </a:r>
          </a:p>
          <a:p>
            <a:pPr lvl="1"/>
            <a:r>
              <a:rPr lang="en-US" smtClean="0"/>
              <a:t> </a:t>
            </a:r>
            <a:r>
              <a:rPr lang="en-US" b="1" smtClean="0"/>
              <a:t>treat different entities as though they are the same</a:t>
            </a:r>
          </a:p>
          <a:p>
            <a:pPr lvl="1"/>
            <a:r>
              <a:rPr lang="en-US" smtClean="0"/>
              <a:t> </a:t>
            </a:r>
            <a:r>
              <a:rPr lang="en-US" b="1" smtClean="0"/>
              <a:t>simplify many types of analysis</a:t>
            </a:r>
          </a:p>
          <a:p>
            <a:pPr lvl="1"/>
            <a:r>
              <a:rPr lang="en-US" sz="1500" b="1" smtClean="0"/>
              <a:t>University of Toronto Department of Computer Science © 2001, Steve Easterbrook</a:t>
            </a:r>
            <a:endParaRPr lang="en-US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Abstraction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b="1" smtClean="0"/>
              <a:t>Abstraction can help with Decomposition</a:t>
            </a:r>
          </a:p>
          <a:p>
            <a:pPr lvl="1"/>
            <a:r>
              <a:rPr lang="en-US" sz="2200" smtClean="0"/>
              <a:t> </a:t>
            </a:r>
            <a:r>
              <a:rPr lang="en-US" sz="2200" b="1" smtClean="0"/>
              <a:t>e.g. To manage the economy, try focusing on some abstracted features such as inflation, growth, GDP, etc.</a:t>
            </a:r>
          </a:p>
          <a:p>
            <a:pPr lvl="1"/>
            <a:r>
              <a:rPr lang="en-US" sz="2200" smtClean="0"/>
              <a:t> </a:t>
            </a:r>
            <a:r>
              <a:rPr lang="en-US" sz="2200" b="1" smtClean="0"/>
              <a:t>Abstraction allows us to ignore inconvenient details</a:t>
            </a:r>
          </a:p>
          <a:p>
            <a:r>
              <a:rPr lang="en-US" sz="2600" b="1" smtClean="0"/>
              <a:t>In programming:</a:t>
            </a:r>
          </a:p>
          <a:p>
            <a:pPr lvl="1"/>
            <a:r>
              <a:rPr lang="en-US" sz="2200" smtClean="0"/>
              <a:t> </a:t>
            </a:r>
            <a:r>
              <a:rPr lang="en-US" sz="2200" b="1" smtClean="0"/>
              <a:t>Abstraction is the process of naming compound objects and dealing with them as single entities</a:t>
            </a:r>
          </a:p>
          <a:p>
            <a:pPr lvl="2"/>
            <a:r>
              <a:rPr lang="en-US" sz="2000" smtClean="0"/>
              <a:t> </a:t>
            </a:r>
            <a:r>
              <a:rPr lang="en-US" sz="2000" b="1" smtClean="0"/>
              <a:t>(i.e. ignoring their details)</a:t>
            </a:r>
          </a:p>
          <a:p>
            <a:r>
              <a:rPr lang="en-US" sz="2600" b="1" smtClean="0"/>
              <a:t>Abstraction doesn’t solve problems…</a:t>
            </a:r>
          </a:p>
          <a:p>
            <a:pPr lvl="1"/>
            <a:r>
              <a:rPr lang="en-US" sz="2200" smtClean="0"/>
              <a:t> </a:t>
            </a:r>
            <a:r>
              <a:rPr lang="en-US" sz="2200" b="1" smtClean="0"/>
              <a:t>…but it allows us to simplify them</a:t>
            </a:r>
          </a:p>
          <a:p>
            <a:pPr lvl="1"/>
            <a:r>
              <a:rPr lang="en-US" sz="1300" b="1" smtClean="0"/>
              <a:t>University of Toronto Department of Computer Science © 2001, Steve Easterbrook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186</TotalTime>
  <Words>1132</Words>
  <Application>Microsoft Office PowerPoint</Application>
  <PresentationFormat>On-screen Show (4:3)</PresentationFormat>
  <Paragraphs>160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Edge</vt:lpstr>
      <vt:lpstr>Introduction</vt:lpstr>
      <vt:lpstr>Why Is Building Good Software Hard? </vt:lpstr>
      <vt:lpstr>Decomposition and Abstraction</vt:lpstr>
      <vt:lpstr>Decomposition and Abstraction</vt:lpstr>
      <vt:lpstr>Decomposition</vt:lpstr>
      <vt:lpstr>Decomposition</vt:lpstr>
      <vt:lpstr>How to Decompose</vt:lpstr>
      <vt:lpstr>Abstraction</vt:lpstr>
      <vt:lpstr>Using Abstraction</vt:lpstr>
      <vt:lpstr>Abstraction mechanisms</vt:lpstr>
      <vt:lpstr>Abstraction by Parameterization</vt:lpstr>
      <vt:lpstr>Abstraction by Specification</vt:lpstr>
      <vt:lpstr>Pre-conditions and Post-conditions</vt:lpstr>
      <vt:lpstr>Kinds of Abstractions</vt:lpstr>
      <vt:lpstr>Summary 1</vt:lpstr>
      <vt:lpstr>Summary 2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Muhammad Abdulla</dc:creator>
  <cp:lastModifiedBy>James Baldo.Jr.</cp:lastModifiedBy>
  <cp:revision>20</cp:revision>
  <dcterms:created xsi:type="dcterms:W3CDTF">2007-06-06T02:53:49Z</dcterms:created>
  <dcterms:modified xsi:type="dcterms:W3CDTF">2009-01-28T23:14:46Z</dcterms:modified>
</cp:coreProperties>
</file>