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Default Extension="wmf" ContentType="image/x-wmf"/>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50"/>
  </p:notesMasterIdLst>
  <p:sldIdLst>
    <p:sldId id="257" r:id="rId2"/>
    <p:sldId id="258" r:id="rId3"/>
    <p:sldId id="259" r:id="rId4"/>
    <p:sldId id="260" r:id="rId5"/>
    <p:sldId id="261" r:id="rId6"/>
    <p:sldId id="295" r:id="rId7"/>
    <p:sldId id="264" r:id="rId8"/>
    <p:sldId id="297" r:id="rId9"/>
    <p:sldId id="298" r:id="rId10"/>
    <p:sldId id="296" r:id="rId11"/>
    <p:sldId id="265" r:id="rId12"/>
    <p:sldId id="266" r:id="rId13"/>
    <p:sldId id="267" r:id="rId14"/>
    <p:sldId id="269" r:id="rId15"/>
    <p:sldId id="270" r:id="rId16"/>
    <p:sldId id="307" r:id="rId17"/>
    <p:sldId id="308" r:id="rId18"/>
    <p:sldId id="309" r:id="rId19"/>
    <p:sldId id="310" r:id="rId20"/>
    <p:sldId id="311" r:id="rId21"/>
    <p:sldId id="312" r:id="rId22"/>
    <p:sldId id="271" r:id="rId23"/>
    <p:sldId id="294" r:id="rId24"/>
    <p:sldId id="313" r:id="rId25"/>
    <p:sldId id="314" r:id="rId26"/>
    <p:sldId id="315" r:id="rId27"/>
    <p:sldId id="273"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316" r:id="rId45"/>
    <p:sldId id="317" r:id="rId46"/>
    <p:sldId id="291" r:id="rId47"/>
    <p:sldId id="292" r:id="rId48"/>
    <p:sldId id="29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4F60A"/>
    <a:srgbClr val="005C2A"/>
    <a:srgbClr val="00863D"/>
    <a:srgbClr val="00A84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p:cViewPr varScale="1">
        <p:scale>
          <a:sx n="104" d="100"/>
          <a:sy n="104" d="100"/>
        </p:scale>
        <p:origin x="-12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notesMaster" Target="notesMasters/notesMaster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printerSettings" Target="printerSettings/printerSettings1.bin"/><Relationship Id="rId55" Type="http://schemas.openxmlformats.org/officeDocument/2006/relationships/tableStyles" Target="tableStyle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presProps" Target="presProps.xml"/><Relationship Id="rId54" Type="http://schemas.openxmlformats.org/officeDocument/2006/relationships/theme" Target="theme/theme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65AEB-F11B-42FC-BB77-CE575740787A}" type="datetimeFigureOut">
              <a:rPr lang="en-US" smtClean="0"/>
              <a:pPr/>
              <a:t>8/30/10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F97384-9CAE-433B-B169-F0EB93CF7A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fld id="{B14C7AC8-E6A6-4E9F-BBBF-B60D93ADA8F9}" type="slidenum">
              <a:rPr lang="en-US"/>
              <a:pPr/>
              <a:t>7</a:t>
            </a:fld>
            <a:endParaRPr lang="en-US"/>
          </a:p>
        </p:txBody>
      </p:sp>
      <p:sp>
        <p:nvSpPr>
          <p:cNvPr id="4096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0964" name="Rectangle 2"/>
          <p:cNvSpPr txBox="1">
            <a:spLocks noGrp="1" noChangeArrowheads="1"/>
          </p:cNvSpPr>
          <p:nvPr>
            <p:ph type="body" idx="1"/>
          </p:nvPr>
        </p:nvSpPr>
        <p:spPr>
          <a:xfrm>
            <a:off x="1143000" y="4343716"/>
            <a:ext cx="4572000" cy="4113855"/>
          </a:xfrm>
          <a:noFill/>
          <a:ln/>
        </p:spPr>
        <p:txBody>
          <a:bodyPr wrap="none" anchor="ctr"/>
          <a:lstStyle/>
          <a:p>
            <a:pPr>
              <a:spcBef>
                <a:spcPts val="446"/>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dirty="0" smtClean="0">
              <a:latin typeface="Arial" charset="0"/>
              <a:cs typeface="Arial Unicode MS" charset="0"/>
            </a:endParaRPr>
          </a:p>
        </p:txBody>
      </p:sp>
      <p:sp>
        <p:nvSpPr>
          <p:cNvPr id="40965" name="Text Box 3"/>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1091671A-94AF-4E25-A7C5-BAB2E8977468}"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7</a:t>
            </a:fld>
            <a:endParaRPr lang="en-US" sz="1000"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p>
            <a:fld id="{DF231E35-AF8F-4FBB-AA18-F689E22EF427}" type="slidenum">
              <a:rPr lang="en-US"/>
              <a:pPr/>
              <a:t>29</a:t>
            </a:fld>
            <a:endParaRPr lang="en-US"/>
          </a:p>
        </p:txBody>
      </p:sp>
      <p:sp>
        <p:nvSpPr>
          <p:cNvPr id="5325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3252" name="Rectangle 2"/>
          <p:cNvSpPr txBox="1">
            <a:spLocks noGrp="1" noChangeArrowheads="1"/>
          </p:cNvSpPr>
          <p:nvPr>
            <p:ph type="body" idx="1"/>
          </p:nvPr>
        </p:nvSpPr>
        <p:spPr>
          <a:xfrm>
            <a:off x="1143000" y="4343716"/>
            <a:ext cx="4572000" cy="4115430"/>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p>
            <a:fld id="{4E297BA9-1D68-4FA9-AC01-8BA92D48B7FF}" type="slidenum">
              <a:rPr lang="en-US"/>
              <a:pPr/>
              <a:t>30</a:t>
            </a:fld>
            <a:endParaRPr lang="en-US"/>
          </a:p>
        </p:txBody>
      </p:sp>
      <p:sp>
        <p:nvSpPr>
          <p:cNvPr id="54275"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A9B5924A-D3D8-49B1-AC74-773DC85C4ECD}"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30</a:t>
            </a:fld>
            <a:endParaRPr lang="en-US" sz="1000" dirty="0">
              <a:solidFill>
                <a:srgbClr val="000000"/>
              </a:solidFill>
            </a:endParaRPr>
          </a:p>
        </p:txBody>
      </p:sp>
      <p:sp>
        <p:nvSpPr>
          <p:cNvPr id="54276" name="Rectangle 2"/>
          <p:cNvSpPr txBox="1">
            <a:spLocks noGrp="1" noRot="1" noChangeAspect="1" noChangeArrowheads="1" noTextEdit="1"/>
          </p:cNvSpPr>
          <p:nvPr>
            <p:ph type="sldImg"/>
          </p:nvPr>
        </p:nvSpPr>
        <p:spPr>
          <a:xfrm>
            <a:off x="1133475" y="674688"/>
            <a:ext cx="4594225" cy="3446462"/>
          </a:xfrm>
          <a:solidFill>
            <a:srgbClr val="FFFFFF"/>
          </a:solidFill>
          <a:ln/>
        </p:spPr>
      </p:sp>
      <p:sp>
        <p:nvSpPr>
          <p:cNvPr id="54277" name="Rectangle 3"/>
          <p:cNvSpPr txBox="1">
            <a:spLocks noGrp="1" noChangeArrowheads="1"/>
          </p:cNvSpPr>
          <p:nvPr>
            <p:ph type="body" idx="1"/>
          </p:nvPr>
        </p:nvSpPr>
        <p:spPr>
          <a:xfrm>
            <a:off x="893362" y="4346865"/>
            <a:ext cx="5071277" cy="4121727"/>
          </a:xfrm>
          <a:noFill/>
          <a:ln/>
        </p:spPr>
        <p:txBody>
          <a:bodyPr wrap="none" anchor="ctr"/>
          <a:lstStyle/>
          <a:p>
            <a:pPr>
              <a:spcBef>
                <a:spcPts val="371"/>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z="1000" dirty="0" smtClean="0">
              <a:latin typeface="Arial" charset="0"/>
              <a:cs typeface="Arial Unicode M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p:spPr>
        <p:txBody>
          <a:bodyPr/>
          <a:lstStyle/>
          <a:p>
            <a:fld id="{DB26911F-CA6D-40F0-9ECD-823BDD69389A}" type="slidenum">
              <a:rPr lang="en-US"/>
              <a:pPr/>
              <a:t>31</a:t>
            </a:fld>
            <a:endParaRPr lang="en-US"/>
          </a:p>
        </p:txBody>
      </p:sp>
      <p:sp>
        <p:nvSpPr>
          <p:cNvPr id="55299"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4EC805F4-F202-4B14-AC66-620769E011C9}"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31</a:t>
            </a:fld>
            <a:endParaRPr lang="en-US" sz="1000" dirty="0">
              <a:solidFill>
                <a:srgbClr val="000000"/>
              </a:solidFill>
            </a:endParaRPr>
          </a:p>
        </p:txBody>
      </p:sp>
      <p:sp>
        <p:nvSpPr>
          <p:cNvPr id="55300" name="Rectangle 2"/>
          <p:cNvSpPr txBox="1">
            <a:spLocks noGrp="1" noRot="1" noChangeAspect="1" noChangeArrowheads="1" noTextEdit="1"/>
          </p:cNvSpPr>
          <p:nvPr>
            <p:ph type="sldImg"/>
          </p:nvPr>
        </p:nvSpPr>
        <p:spPr>
          <a:xfrm>
            <a:off x="1133475" y="674688"/>
            <a:ext cx="4594225" cy="3446462"/>
          </a:xfrm>
          <a:solidFill>
            <a:srgbClr val="FFFFFF"/>
          </a:solidFill>
          <a:ln/>
        </p:spPr>
      </p:sp>
      <p:sp>
        <p:nvSpPr>
          <p:cNvPr id="55301" name="Rectangle 3"/>
          <p:cNvSpPr txBox="1">
            <a:spLocks noGrp="1" noChangeArrowheads="1"/>
          </p:cNvSpPr>
          <p:nvPr>
            <p:ph type="body" idx="1"/>
          </p:nvPr>
        </p:nvSpPr>
        <p:spPr>
          <a:xfrm>
            <a:off x="893362" y="4346865"/>
            <a:ext cx="5071277" cy="4121727"/>
          </a:xfrm>
          <a:noFill/>
          <a:ln/>
        </p:spPr>
        <p:txBody>
          <a:bodyPr wrap="none" anchor="ctr"/>
          <a:lstStyle/>
          <a:p>
            <a:pPr>
              <a:spcBef>
                <a:spcPts val="371"/>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z="1000" dirty="0" smtClean="0">
              <a:latin typeface="Arial" charset="0"/>
              <a:cs typeface="Arial Unicode M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p:spPr>
        <p:txBody>
          <a:bodyPr/>
          <a:lstStyle/>
          <a:p>
            <a:fld id="{62A168C2-156F-47DA-ABA0-4DE566FC9F2B}" type="slidenum">
              <a:rPr lang="en-US"/>
              <a:pPr/>
              <a:t>32</a:t>
            </a:fld>
            <a:endParaRPr lang="en-US"/>
          </a:p>
        </p:txBody>
      </p:sp>
      <p:sp>
        <p:nvSpPr>
          <p:cNvPr id="56323"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1826A090-B909-4598-B905-6B9506916CC3}"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32</a:t>
            </a:fld>
            <a:endParaRPr lang="en-US" sz="1000" dirty="0">
              <a:solidFill>
                <a:srgbClr val="000000"/>
              </a:solidFill>
            </a:endParaRPr>
          </a:p>
        </p:txBody>
      </p:sp>
      <p:sp>
        <p:nvSpPr>
          <p:cNvPr id="56324" name="Rectangle 2"/>
          <p:cNvSpPr txBox="1">
            <a:spLocks noGrp="1" noRot="1" noChangeAspect="1" noChangeArrowheads="1" noTextEdit="1"/>
          </p:cNvSpPr>
          <p:nvPr>
            <p:ph type="sldImg"/>
          </p:nvPr>
        </p:nvSpPr>
        <p:spPr>
          <a:xfrm>
            <a:off x="1133475" y="674688"/>
            <a:ext cx="4594225" cy="3446462"/>
          </a:xfrm>
          <a:solidFill>
            <a:srgbClr val="FFFFFF"/>
          </a:solidFill>
          <a:ln/>
        </p:spPr>
      </p:sp>
      <p:sp>
        <p:nvSpPr>
          <p:cNvPr id="56325" name="Rectangle 3"/>
          <p:cNvSpPr txBox="1">
            <a:spLocks noGrp="1" noChangeArrowheads="1"/>
          </p:cNvSpPr>
          <p:nvPr>
            <p:ph type="body" idx="1"/>
          </p:nvPr>
        </p:nvSpPr>
        <p:spPr>
          <a:xfrm>
            <a:off x="893362" y="4346865"/>
            <a:ext cx="5071277" cy="4121727"/>
          </a:xfrm>
          <a:noFill/>
          <a:ln/>
        </p:spPr>
        <p:txBody>
          <a:bodyPr wrap="none" anchor="ctr"/>
          <a:lstStyle/>
          <a:p>
            <a:pPr>
              <a:spcBef>
                <a:spcPts val="371"/>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z="1000" dirty="0" smtClean="0">
              <a:latin typeface="Arial" charset="0"/>
              <a:cs typeface="Arial Unicode M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F5625CE1-F34E-4B54-BE76-16BAAA306EF1}" type="slidenum">
              <a:rPr lang="en-US"/>
              <a:pPr/>
              <a:t>33</a:t>
            </a:fld>
            <a:endParaRPr lang="en-US"/>
          </a:p>
        </p:txBody>
      </p:sp>
      <p:sp>
        <p:nvSpPr>
          <p:cNvPr id="57347"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47467364-12C9-4762-A143-79831D3BA54D}"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33</a:t>
            </a:fld>
            <a:endParaRPr lang="en-US" sz="1000" dirty="0">
              <a:solidFill>
                <a:srgbClr val="000000"/>
              </a:solidFill>
            </a:endParaRPr>
          </a:p>
        </p:txBody>
      </p:sp>
      <p:sp>
        <p:nvSpPr>
          <p:cNvPr id="57348" name="Rectangle 2"/>
          <p:cNvSpPr txBox="1">
            <a:spLocks noGrp="1" noRot="1" noChangeAspect="1" noChangeArrowheads="1" noTextEdit="1"/>
          </p:cNvSpPr>
          <p:nvPr>
            <p:ph type="sldImg"/>
          </p:nvPr>
        </p:nvSpPr>
        <p:spPr>
          <a:xfrm>
            <a:off x="1133475" y="674688"/>
            <a:ext cx="4594225" cy="3446462"/>
          </a:xfrm>
          <a:solidFill>
            <a:srgbClr val="FFFFFF"/>
          </a:solidFill>
          <a:ln/>
        </p:spPr>
      </p:sp>
      <p:sp>
        <p:nvSpPr>
          <p:cNvPr id="57349" name="Rectangle 3"/>
          <p:cNvSpPr txBox="1">
            <a:spLocks noGrp="1" noChangeArrowheads="1"/>
          </p:cNvSpPr>
          <p:nvPr>
            <p:ph type="body" idx="1"/>
          </p:nvPr>
        </p:nvSpPr>
        <p:spPr>
          <a:xfrm>
            <a:off x="893362" y="4346865"/>
            <a:ext cx="5071277" cy="4121727"/>
          </a:xfrm>
          <a:noFill/>
          <a:ln/>
        </p:spPr>
        <p:txBody>
          <a:bodyPr wrap="none" anchor="ctr"/>
          <a:lstStyle/>
          <a:p>
            <a:pPr>
              <a:spcBef>
                <a:spcPts val="371"/>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z="1000" dirty="0" smtClean="0">
              <a:latin typeface="Arial" charset="0"/>
              <a:cs typeface="Arial Unicode M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p>
            <a:fld id="{1321DABB-61BF-4776-871A-CB7B3DBA3FA9}" type="slidenum">
              <a:rPr lang="en-US"/>
              <a:pPr/>
              <a:t>34</a:t>
            </a:fld>
            <a:endParaRPr lang="en-US"/>
          </a:p>
        </p:txBody>
      </p:sp>
      <p:sp>
        <p:nvSpPr>
          <p:cNvPr id="58371"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0C6B82B6-E1E5-4AC4-85F8-8149AFAC9C82}"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34</a:t>
            </a:fld>
            <a:endParaRPr lang="en-US" sz="1000" dirty="0">
              <a:solidFill>
                <a:srgbClr val="000000"/>
              </a:solidFill>
            </a:endParaRPr>
          </a:p>
        </p:txBody>
      </p:sp>
      <p:sp>
        <p:nvSpPr>
          <p:cNvPr id="58372" name="Rectangle 2"/>
          <p:cNvSpPr txBox="1">
            <a:spLocks noGrp="1" noRot="1" noChangeAspect="1" noChangeArrowheads="1" noTextEdit="1"/>
          </p:cNvSpPr>
          <p:nvPr>
            <p:ph type="sldImg"/>
          </p:nvPr>
        </p:nvSpPr>
        <p:spPr>
          <a:xfrm>
            <a:off x="1133475" y="674688"/>
            <a:ext cx="4594225" cy="3446462"/>
          </a:xfrm>
          <a:solidFill>
            <a:srgbClr val="FFFFFF"/>
          </a:solidFill>
          <a:ln/>
        </p:spPr>
      </p:sp>
      <p:sp>
        <p:nvSpPr>
          <p:cNvPr id="58373" name="Rectangle 3"/>
          <p:cNvSpPr txBox="1">
            <a:spLocks noGrp="1" noChangeArrowheads="1"/>
          </p:cNvSpPr>
          <p:nvPr>
            <p:ph type="body" idx="1"/>
          </p:nvPr>
        </p:nvSpPr>
        <p:spPr>
          <a:xfrm>
            <a:off x="893362" y="4346865"/>
            <a:ext cx="5071277" cy="4121727"/>
          </a:xfrm>
          <a:noFill/>
          <a:ln/>
        </p:spPr>
        <p:txBody>
          <a:bodyPr wrap="none" anchor="ctr"/>
          <a:lstStyle/>
          <a:p>
            <a:pPr>
              <a:spcBef>
                <a:spcPts val="371"/>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z="1000" dirty="0" smtClean="0">
              <a:latin typeface="Arial" charset="0"/>
              <a:cs typeface="Arial Unicode M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p:spPr>
        <p:txBody>
          <a:bodyPr/>
          <a:lstStyle/>
          <a:p>
            <a:fld id="{432F4DE7-0743-4849-80A8-F4982B635307}" type="slidenum">
              <a:rPr lang="en-US"/>
              <a:pPr/>
              <a:t>35</a:t>
            </a:fld>
            <a:endParaRPr lang="en-US"/>
          </a:p>
        </p:txBody>
      </p:sp>
      <p:sp>
        <p:nvSpPr>
          <p:cNvPr id="59395"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C53BF20C-0F50-416D-8E2C-93CA0C8B22FE}"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35</a:t>
            </a:fld>
            <a:endParaRPr lang="en-US" sz="1000" dirty="0">
              <a:solidFill>
                <a:srgbClr val="000000"/>
              </a:solidFill>
            </a:endParaRPr>
          </a:p>
        </p:txBody>
      </p:sp>
      <p:sp>
        <p:nvSpPr>
          <p:cNvPr id="59396" name="Rectangle 2"/>
          <p:cNvSpPr txBox="1">
            <a:spLocks noGrp="1" noRot="1" noChangeAspect="1" noChangeArrowheads="1" noTextEdit="1"/>
          </p:cNvSpPr>
          <p:nvPr>
            <p:ph type="sldImg"/>
          </p:nvPr>
        </p:nvSpPr>
        <p:spPr>
          <a:xfrm>
            <a:off x="1133475" y="674688"/>
            <a:ext cx="4594225" cy="3446462"/>
          </a:xfrm>
          <a:solidFill>
            <a:srgbClr val="FFFFFF"/>
          </a:solidFill>
          <a:ln/>
        </p:spPr>
      </p:sp>
      <p:sp>
        <p:nvSpPr>
          <p:cNvPr id="59397" name="Rectangle 3"/>
          <p:cNvSpPr txBox="1">
            <a:spLocks noGrp="1" noChangeArrowheads="1"/>
          </p:cNvSpPr>
          <p:nvPr>
            <p:ph type="body" idx="1"/>
          </p:nvPr>
        </p:nvSpPr>
        <p:spPr>
          <a:xfrm>
            <a:off x="893362" y="4346865"/>
            <a:ext cx="5071277" cy="4121727"/>
          </a:xfrm>
          <a:noFill/>
          <a:ln/>
        </p:spPr>
        <p:txBody>
          <a:bodyPr wrap="none" anchor="ctr"/>
          <a:lstStyle/>
          <a:p>
            <a:pPr>
              <a:spcBef>
                <a:spcPts val="371"/>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z="1000" dirty="0" smtClean="0">
              <a:latin typeface="Arial" charset="0"/>
              <a:cs typeface="Arial Unicode M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p:spPr>
        <p:txBody>
          <a:bodyPr/>
          <a:lstStyle/>
          <a:p>
            <a:fld id="{6F8382B1-32AA-4898-9EBC-0030701756F1}" type="slidenum">
              <a:rPr lang="en-US"/>
              <a:pPr/>
              <a:t>36</a:t>
            </a:fld>
            <a:endParaRPr lang="en-US"/>
          </a:p>
        </p:txBody>
      </p:sp>
      <p:sp>
        <p:nvSpPr>
          <p:cNvPr id="60419"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EDE94D5B-15A1-4B9F-B97F-63BC8F6F8A5F}"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36</a:t>
            </a:fld>
            <a:endParaRPr lang="en-US" sz="1000" dirty="0">
              <a:solidFill>
                <a:srgbClr val="000000"/>
              </a:solidFill>
            </a:endParaRPr>
          </a:p>
        </p:txBody>
      </p:sp>
      <p:sp>
        <p:nvSpPr>
          <p:cNvPr id="60420" name="Rectangle 2"/>
          <p:cNvSpPr txBox="1">
            <a:spLocks noGrp="1" noRot="1" noChangeAspect="1" noChangeArrowheads="1" noTextEdit="1"/>
          </p:cNvSpPr>
          <p:nvPr>
            <p:ph type="sldImg"/>
          </p:nvPr>
        </p:nvSpPr>
        <p:spPr>
          <a:xfrm>
            <a:off x="1133475" y="674688"/>
            <a:ext cx="4594225" cy="3446462"/>
          </a:xfrm>
          <a:solidFill>
            <a:srgbClr val="FFFFFF"/>
          </a:solidFill>
          <a:ln/>
        </p:spPr>
      </p:sp>
      <p:sp>
        <p:nvSpPr>
          <p:cNvPr id="60421" name="Rectangle 3"/>
          <p:cNvSpPr txBox="1">
            <a:spLocks noGrp="1" noChangeArrowheads="1"/>
          </p:cNvSpPr>
          <p:nvPr>
            <p:ph type="body" idx="1"/>
          </p:nvPr>
        </p:nvSpPr>
        <p:spPr>
          <a:xfrm>
            <a:off x="893362" y="4346865"/>
            <a:ext cx="5071277" cy="4121727"/>
          </a:xfrm>
          <a:noFill/>
          <a:ln/>
        </p:spPr>
        <p:txBody>
          <a:bodyPr wrap="none" anchor="ctr"/>
          <a:lstStyle/>
          <a:p>
            <a:pPr>
              <a:spcBef>
                <a:spcPts val="371"/>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z="1000" dirty="0" smtClean="0">
              <a:latin typeface="Arial" charset="0"/>
              <a:cs typeface="Arial Unicode M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p:spPr>
        <p:txBody>
          <a:bodyPr/>
          <a:lstStyle/>
          <a:p>
            <a:fld id="{F095F8BA-4FF3-4815-ABB6-ED335CE369B3}" type="slidenum">
              <a:rPr lang="en-US"/>
              <a:pPr/>
              <a:t>37</a:t>
            </a:fld>
            <a:endParaRPr lang="en-US"/>
          </a:p>
        </p:txBody>
      </p:sp>
      <p:sp>
        <p:nvSpPr>
          <p:cNvPr id="61443"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F0DDECC9-8097-4217-9EF4-99146A42A053}"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37</a:t>
            </a:fld>
            <a:endParaRPr lang="en-US" sz="1000" dirty="0">
              <a:solidFill>
                <a:srgbClr val="000000"/>
              </a:solidFill>
            </a:endParaRPr>
          </a:p>
        </p:txBody>
      </p:sp>
      <p:sp>
        <p:nvSpPr>
          <p:cNvPr id="61444" name="Rectangle 2"/>
          <p:cNvSpPr txBox="1">
            <a:spLocks noGrp="1" noRot="1" noChangeAspect="1" noChangeArrowheads="1" noTextEdit="1"/>
          </p:cNvSpPr>
          <p:nvPr>
            <p:ph type="sldImg"/>
          </p:nvPr>
        </p:nvSpPr>
        <p:spPr>
          <a:xfrm>
            <a:off x="1133475" y="674688"/>
            <a:ext cx="4594225" cy="3446462"/>
          </a:xfrm>
          <a:solidFill>
            <a:srgbClr val="FFFFFF"/>
          </a:solidFill>
          <a:ln/>
        </p:spPr>
      </p:sp>
      <p:sp>
        <p:nvSpPr>
          <p:cNvPr id="61445" name="Rectangle 3"/>
          <p:cNvSpPr txBox="1">
            <a:spLocks noGrp="1" noChangeArrowheads="1"/>
          </p:cNvSpPr>
          <p:nvPr>
            <p:ph type="body" idx="1"/>
          </p:nvPr>
        </p:nvSpPr>
        <p:spPr>
          <a:xfrm>
            <a:off x="893362" y="4346865"/>
            <a:ext cx="5071277" cy="4121727"/>
          </a:xfrm>
          <a:noFill/>
          <a:ln/>
        </p:spPr>
        <p:txBody>
          <a:bodyPr wrap="none" anchor="ctr"/>
          <a:lstStyle/>
          <a:p>
            <a:pPr>
              <a:spcBef>
                <a:spcPts val="371"/>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z="1000" dirty="0" smtClean="0">
              <a:latin typeface="Arial" charset="0"/>
              <a:cs typeface="Arial Unicode M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p>
            <a:fld id="{D537E4FF-6743-4EED-A856-EF2ECACF49FE}" type="slidenum">
              <a:rPr lang="en-US"/>
              <a:pPr/>
              <a:t>38</a:t>
            </a:fld>
            <a:endParaRPr lang="en-US"/>
          </a:p>
        </p:txBody>
      </p:sp>
      <p:sp>
        <p:nvSpPr>
          <p:cNvPr id="62467"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5D825EB8-9A9A-414C-BD30-5EC55C70A7AF}"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38</a:t>
            </a:fld>
            <a:endParaRPr lang="en-US" sz="1000" dirty="0">
              <a:solidFill>
                <a:srgbClr val="000000"/>
              </a:solidFill>
            </a:endParaRPr>
          </a:p>
        </p:txBody>
      </p:sp>
      <p:sp>
        <p:nvSpPr>
          <p:cNvPr id="62468" name="Rectangle 2"/>
          <p:cNvSpPr txBox="1">
            <a:spLocks noGrp="1" noRot="1" noChangeAspect="1" noChangeArrowheads="1" noTextEdit="1"/>
          </p:cNvSpPr>
          <p:nvPr>
            <p:ph type="sldImg"/>
          </p:nvPr>
        </p:nvSpPr>
        <p:spPr>
          <a:xfrm>
            <a:off x="1133475" y="674688"/>
            <a:ext cx="4594225" cy="3446462"/>
          </a:xfrm>
          <a:solidFill>
            <a:srgbClr val="FFFFFF"/>
          </a:solidFill>
          <a:ln/>
        </p:spPr>
      </p:sp>
      <p:sp>
        <p:nvSpPr>
          <p:cNvPr id="62469" name="Rectangle 3"/>
          <p:cNvSpPr txBox="1">
            <a:spLocks noGrp="1" noChangeArrowheads="1"/>
          </p:cNvSpPr>
          <p:nvPr>
            <p:ph type="body" idx="1"/>
          </p:nvPr>
        </p:nvSpPr>
        <p:spPr>
          <a:xfrm>
            <a:off x="893362" y="4346865"/>
            <a:ext cx="5071277" cy="4121727"/>
          </a:xfrm>
          <a:noFill/>
          <a:ln/>
        </p:spPr>
        <p:txBody>
          <a:bodyPr wrap="none" anchor="ctr"/>
          <a:lstStyle/>
          <a:p>
            <a:pPr>
              <a:spcBef>
                <a:spcPts val="371"/>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z="1000" dirty="0" smtClean="0">
              <a:latin typeface="Arial" charset="0"/>
              <a:cs typeface="Arial Unicode M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fld id="{5F74940C-3A1C-480C-BB5A-A046E1D358AB}" type="slidenum">
              <a:rPr lang="en-US"/>
              <a:pPr/>
              <a:t>11</a:t>
            </a:fld>
            <a:endParaRPr lang="en-US"/>
          </a:p>
        </p:txBody>
      </p:sp>
      <p:sp>
        <p:nvSpPr>
          <p:cNvPr id="4198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1988" name="Rectangle 2"/>
          <p:cNvSpPr txBox="1">
            <a:spLocks noGrp="1" noChangeArrowheads="1"/>
          </p:cNvSpPr>
          <p:nvPr>
            <p:ph type="body" idx="1"/>
          </p:nvPr>
        </p:nvSpPr>
        <p:spPr>
          <a:xfrm>
            <a:off x="1143000" y="4343716"/>
            <a:ext cx="4572000" cy="4025690"/>
          </a:xfrm>
          <a:noFill/>
          <a:ln/>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p:spPr>
        <p:txBody>
          <a:bodyPr/>
          <a:lstStyle/>
          <a:p>
            <a:fld id="{0981744A-0015-47F8-BAF3-88D8FA815CD1}" type="slidenum">
              <a:rPr lang="en-US"/>
              <a:pPr/>
              <a:t>39</a:t>
            </a:fld>
            <a:endParaRPr lang="en-US"/>
          </a:p>
        </p:txBody>
      </p:sp>
      <p:sp>
        <p:nvSpPr>
          <p:cNvPr id="63491"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559ECCCF-3548-4822-AEDC-F5BD5C3B92A2}"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39</a:t>
            </a:fld>
            <a:endParaRPr lang="en-US" sz="1000" dirty="0">
              <a:solidFill>
                <a:srgbClr val="000000"/>
              </a:solidFill>
            </a:endParaRPr>
          </a:p>
        </p:txBody>
      </p:sp>
      <p:sp>
        <p:nvSpPr>
          <p:cNvPr id="63492" name="Rectangle 2"/>
          <p:cNvSpPr txBox="1">
            <a:spLocks noGrp="1" noRot="1" noChangeAspect="1" noChangeArrowheads="1" noTextEdit="1"/>
          </p:cNvSpPr>
          <p:nvPr>
            <p:ph type="sldImg"/>
          </p:nvPr>
        </p:nvSpPr>
        <p:spPr>
          <a:xfrm>
            <a:off x="1133475" y="674688"/>
            <a:ext cx="4594225" cy="3446462"/>
          </a:xfrm>
          <a:solidFill>
            <a:srgbClr val="FFFFFF"/>
          </a:solidFill>
          <a:ln/>
        </p:spPr>
      </p:sp>
      <p:sp>
        <p:nvSpPr>
          <p:cNvPr id="63493" name="Rectangle 3"/>
          <p:cNvSpPr txBox="1">
            <a:spLocks noGrp="1" noChangeArrowheads="1"/>
          </p:cNvSpPr>
          <p:nvPr>
            <p:ph type="body" idx="1"/>
          </p:nvPr>
        </p:nvSpPr>
        <p:spPr>
          <a:xfrm>
            <a:off x="893362" y="4346865"/>
            <a:ext cx="5071277" cy="4121727"/>
          </a:xfrm>
          <a:noFill/>
          <a:ln/>
        </p:spPr>
        <p:txBody>
          <a:bodyPr wrap="none" anchor="ctr"/>
          <a:lstStyle/>
          <a:p>
            <a:pPr>
              <a:spcBef>
                <a:spcPts val="371"/>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z="1000" dirty="0" smtClean="0">
              <a:latin typeface="Arial" charset="0"/>
              <a:cs typeface="Arial Unicode M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p>
            <a:fld id="{BB7B4976-8524-468D-8AAA-00ADF8B5EA4F}" type="slidenum">
              <a:rPr lang="en-US"/>
              <a:pPr/>
              <a:t>40</a:t>
            </a:fld>
            <a:endParaRPr lang="en-US"/>
          </a:p>
        </p:txBody>
      </p:sp>
      <p:sp>
        <p:nvSpPr>
          <p:cNvPr id="64515"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2C2AAE86-C6E8-4F8C-A027-C11ADC04E765}"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40</a:t>
            </a:fld>
            <a:endParaRPr lang="en-US" sz="1000" dirty="0">
              <a:solidFill>
                <a:srgbClr val="000000"/>
              </a:solidFill>
            </a:endParaRPr>
          </a:p>
        </p:txBody>
      </p:sp>
      <p:sp>
        <p:nvSpPr>
          <p:cNvPr id="64516" name="Rectangle 2"/>
          <p:cNvSpPr txBox="1">
            <a:spLocks noGrp="1" noRot="1" noChangeAspect="1" noChangeArrowheads="1" noTextEdit="1"/>
          </p:cNvSpPr>
          <p:nvPr>
            <p:ph type="sldImg"/>
          </p:nvPr>
        </p:nvSpPr>
        <p:spPr>
          <a:xfrm>
            <a:off x="1133475" y="674688"/>
            <a:ext cx="4594225" cy="3446462"/>
          </a:xfrm>
          <a:solidFill>
            <a:srgbClr val="FFFFFF"/>
          </a:solidFill>
          <a:ln/>
        </p:spPr>
      </p:sp>
      <p:sp>
        <p:nvSpPr>
          <p:cNvPr id="64517" name="Rectangle 3"/>
          <p:cNvSpPr txBox="1">
            <a:spLocks noGrp="1" noChangeArrowheads="1"/>
          </p:cNvSpPr>
          <p:nvPr>
            <p:ph type="body" idx="1"/>
          </p:nvPr>
        </p:nvSpPr>
        <p:spPr>
          <a:xfrm>
            <a:off x="893362" y="4346865"/>
            <a:ext cx="5071277" cy="4121727"/>
          </a:xfrm>
          <a:noFill/>
          <a:ln/>
        </p:spPr>
        <p:txBody>
          <a:bodyPr wrap="none" anchor="ctr"/>
          <a:lstStyle/>
          <a:p>
            <a:pPr>
              <a:spcBef>
                <a:spcPts val="371"/>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z="1000" dirty="0" smtClean="0">
              <a:latin typeface="Arial" charset="0"/>
              <a:cs typeface="Arial Unicode M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p>
            <a:fld id="{84BFBFCE-AA4D-4308-82BF-2EB003DC1929}" type="slidenum">
              <a:rPr lang="en-US"/>
              <a:pPr/>
              <a:t>41</a:t>
            </a:fld>
            <a:endParaRPr lang="en-US"/>
          </a:p>
        </p:txBody>
      </p:sp>
      <p:sp>
        <p:nvSpPr>
          <p:cNvPr id="65539"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D906F648-27EB-4D23-AB18-D6E747A6AF05}"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41</a:t>
            </a:fld>
            <a:endParaRPr lang="en-US" sz="1000" dirty="0">
              <a:solidFill>
                <a:srgbClr val="000000"/>
              </a:solidFill>
            </a:endParaRPr>
          </a:p>
        </p:txBody>
      </p:sp>
      <p:sp>
        <p:nvSpPr>
          <p:cNvPr id="65540" name="Rectangle 2"/>
          <p:cNvSpPr txBox="1">
            <a:spLocks noGrp="1" noRot="1" noChangeAspect="1" noChangeArrowheads="1" noTextEdit="1"/>
          </p:cNvSpPr>
          <p:nvPr>
            <p:ph type="sldImg"/>
          </p:nvPr>
        </p:nvSpPr>
        <p:spPr>
          <a:xfrm>
            <a:off x="1133475" y="674688"/>
            <a:ext cx="4594225" cy="3446462"/>
          </a:xfrm>
          <a:solidFill>
            <a:srgbClr val="FFFFFF"/>
          </a:solidFill>
          <a:ln/>
        </p:spPr>
      </p:sp>
      <p:sp>
        <p:nvSpPr>
          <p:cNvPr id="65541" name="Rectangle 3"/>
          <p:cNvSpPr txBox="1">
            <a:spLocks noGrp="1" noChangeArrowheads="1"/>
          </p:cNvSpPr>
          <p:nvPr>
            <p:ph type="body" idx="1"/>
          </p:nvPr>
        </p:nvSpPr>
        <p:spPr>
          <a:xfrm>
            <a:off x="893362" y="4346865"/>
            <a:ext cx="5071277" cy="4121727"/>
          </a:xfrm>
          <a:noFill/>
          <a:ln/>
        </p:spPr>
        <p:txBody>
          <a:bodyPr wrap="none" anchor="ctr"/>
          <a:lstStyle/>
          <a:p>
            <a:pPr>
              <a:spcBef>
                <a:spcPts val="371"/>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z="1000" dirty="0" smtClean="0">
              <a:latin typeface="Arial" charset="0"/>
              <a:cs typeface="Arial Unicode M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p>
            <a:fld id="{44CEDE78-CC12-4331-9D10-924E4EC28909}" type="slidenum">
              <a:rPr lang="en-US"/>
              <a:pPr/>
              <a:t>42</a:t>
            </a:fld>
            <a:endParaRPr lang="en-US"/>
          </a:p>
        </p:txBody>
      </p:sp>
      <p:sp>
        <p:nvSpPr>
          <p:cNvPr id="66563"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A84B16A2-4FBD-4F34-8711-7A781DE1919B}"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42</a:t>
            </a:fld>
            <a:endParaRPr lang="en-US" sz="1000" dirty="0">
              <a:solidFill>
                <a:srgbClr val="000000"/>
              </a:solidFill>
            </a:endParaRPr>
          </a:p>
        </p:txBody>
      </p:sp>
      <p:sp>
        <p:nvSpPr>
          <p:cNvPr id="66564" name="Rectangle 2"/>
          <p:cNvSpPr txBox="1">
            <a:spLocks noGrp="1" noRot="1" noChangeAspect="1" noChangeArrowheads="1" noTextEdit="1"/>
          </p:cNvSpPr>
          <p:nvPr>
            <p:ph type="sldImg"/>
          </p:nvPr>
        </p:nvSpPr>
        <p:spPr>
          <a:xfrm>
            <a:off x="1133475" y="674688"/>
            <a:ext cx="4594225" cy="3446462"/>
          </a:xfrm>
          <a:solidFill>
            <a:srgbClr val="FFFFFF"/>
          </a:solidFill>
          <a:ln/>
        </p:spPr>
      </p:sp>
      <p:sp>
        <p:nvSpPr>
          <p:cNvPr id="66565" name="Rectangle 3"/>
          <p:cNvSpPr txBox="1">
            <a:spLocks noGrp="1" noChangeArrowheads="1"/>
          </p:cNvSpPr>
          <p:nvPr>
            <p:ph type="body" idx="1"/>
          </p:nvPr>
        </p:nvSpPr>
        <p:spPr>
          <a:xfrm>
            <a:off x="893362" y="4346865"/>
            <a:ext cx="5071277" cy="4121727"/>
          </a:xfrm>
          <a:noFill/>
          <a:ln/>
        </p:spPr>
        <p:txBody>
          <a:bodyPr wrap="none" anchor="ctr"/>
          <a:lstStyle/>
          <a:p>
            <a:pPr>
              <a:spcBef>
                <a:spcPts val="371"/>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z="1000" dirty="0" smtClean="0">
              <a:latin typeface="Arial" charset="0"/>
              <a:cs typeface="Arial Unicode M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p>
            <a:fld id="{D0D07CE6-9621-4474-B783-492EDB4CD5A2}" type="slidenum">
              <a:rPr lang="en-US"/>
              <a:pPr/>
              <a:t>43</a:t>
            </a:fld>
            <a:endParaRPr lang="en-US"/>
          </a:p>
        </p:txBody>
      </p:sp>
      <p:sp>
        <p:nvSpPr>
          <p:cNvPr id="6758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67588" name="Rectangle 2"/>
          <p:cNvSpPr txBox="1">
            <a:spLocks noGrp="1" noChangeArrowheads="1"/>
          </p:cNvSpPr>
          <p:nvPr>
            <p:ph type="body" idx="1"/>
          </p:nvPr>
        </p:nvSpPr>
        <p:spPr>
          <a:xfrm>
            <a:off x="1143000" y="4343716"/>
            <a:ext cx="4572000" cy="4115430"/>
          </a:xfrm>
          <a:noFill/>
          <a:ln/>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fld id="{572A6746-902B-4ED4-8AED-32868CFED992}" type="slidenum">
              <a:rPr lang="en-US"/>
              <a:pPr/>
              <a:t>46</a:t>
            </a:fld>
            <a:endParaRPr lang="en-US"/>
          </a:p>
        </p:txBody>
      </p:sp>
      <p:sp>
        <p:nvSpPr>
          <p:cNvPr id="6861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68612" name="Rectangle 2"/>
          <p:cNvSpPr txBox="1">
            <a:spLocks noGrp="1" noChangeArrowheads="1"/>
          </p:cNvSpPr>
          <p:nvPr>
            <p:ph type="body" idx="1"/>
          </p:nvPr>
        </p:nvSpPr>
        <p:spPr>
          <a:xfrm>
            <a:off x="1143000" y="4343716"/>
            <a:ext cx="4572000" cy="4115430"/>
          </a:xfrm>
          <a:noFill/>
          <a:ln/>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p:spPr>
        <p:txBody>
          <a:bodyPr/>
          <a:lstStyle/>
          <a:p>
            <a:fld id="{FCEB6B5A-6015-4050-BEA2-9A8C32E1A3E1}" type="slidenum">
              <a:rPr lang="en-US"/>
              <a:pPr/>
              <a:t>47</a:t>
            </a:fld>
            <a:endParaRPr lang="en-US"/>
          </a:p>
        </p:txBody>
      </p:sp>
      <p:sp>
        <p:nvSpPr>
          <p:cNvPr id="6963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69636" name="Rectangle 2"/>
          <p:cNvSpPr txBox="1">
            <a:spLocks noGrp="1" noChangeArrowheads="1"/>
          </p:cNvSpPr>
          <p:nvPr>
            <p:ph type="body" idx="1"/>
          </p:nvPr>
        </p:nvSpPr>
        <p:spPr>
          <a:xfrm>
            <a:off x="1143000" y="4343716"/>
            <a:ext cx="4572000" cy="4025690"/>
          </a:xfrm>
          <a:noFill/>
          <a:ln/>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p:spPr>
        <p:txBody>
          <a:bodyPr/>
          <a:lstStyle/>
          <a:p>
            <a:fld id="{DB1CBE80-3187-45FA-8755-C8EB6C52C5EE}" type="slidenum">
              <a:rPr lang="en-US"/>
              <a:pPr/>
              <a:t>48</a:t>
            </a:fld>
            <a:endParaRPr lang="en-US"/>
          </a:p>
        </p:txBody>
      </p:sp>
      <p:sp>
        <p:nvSpPr>
          <p:cNvPr id="70659" name="Rectangle 1"/>
          <p:cNvSpPr txBox="1">
            <a:spLocks noGrp="1" noRot="1" noChangeAspect="1" noChangeArrowheads="1" noTextEdit="1"/>
          </p:cNvSpPr>
          <p:nvPr>
            <p:ph type="sldImg"/>
          </p:nvPr>
        </p:nvSpPr>
        <p:spPr>
          <a:xfrm>
            <a:off x="1149280" y="686430"/>
            <a:ext cx="4559440" cy="3429000"/>
          </a:xfrm>
          <a:solidFill>
            <a:srgbClr val="FFFFFF"/>
          </a:solidFill>
          <a:ln/>
        </p:spPr>
      </p:sp>
      <p:sp>
        <p:nvSpPr>
          <p:cNvPr id="70660" name="Rectangle 2"/>
          <p:cNvSpPr txBox="1">
            <a:spLocks noGrp="1" noChangeArrowheads="1"/>
          </p:cNvSpPr>
          <p:nvPr>
            <p:ph type="body" idx="1"/>
          </p:nvPr>
        </p:nvSpPr>
        <p:spPr>
          <a:xfrm>
            <a:off x="1143000" y="4343716"/>
            <a:ext cx="4572000" cy="4025690"/>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p>
            <a:fld id="{A02E81D3-76A1-44E0-9A4A-04301195025E}" type="slidenum">
              <a:rPr lang="en-US"/>
              <a:pPr/>
              <a:t>12</a:t>
            </a:fld>
            <a:endParaRPr lang="en-US"/>
          </a:p>
        </p:txBody>
      </p:sp>
      <p:sp>
        <p:nvSpPr>
          <p:cNvPr id="4301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3012" name="Rectangle 2"/>
          <p:cNvSpPr txBox="1">
            <a:spLocks noGrp="1" noChangeArrowheads="1"/>
          </p:cNvSpPr>
          <p:nvPr>
            <p:ph type="body" idx="1"/>
          </p:nvPr>
        </p:nvSpPr>
        <p:spPr>
          <a:xfrm>
            <a:off x="1143000" y="4343716"/>
            <a:ext cx="4572000" cy="4115430"/>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fld id="{44134F45-8728-428D-AA76-0E30888E25ED}" type="slidenum">
              <a:rPr lang="en-US"/>
              <a:pPr/>
              <a:t>13</a:t>
            </a:fld>
            <a:endParaRPr lang="en-US"/>
          </a:p>
        </p:txBody>
      </p:sp>
      <p:sp>
        <p:nvSpPr>
          <p:cNvPr id="4403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4036" name="Rectangle 2"/>
          <p:cNvSpPr txBox="1">
            <a:spLocks noGrp="1" noChangeArrowheads="1"/>
          </p:cNvSpPr>
          <p:nvPr>
            <p:ph type="body" idx="1"/>
          </p:nvPr>
        </p:nvSpPr>
        <p:spPr>
          <a:xfrm>
            <a:off x="1143000" y="4343716"/>
            <a:ext cx="4572000" cy="4115430"/>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p>
            <a:fld id="{12BF0558-F9D4-416C-B78B-DF8228D9BB5F}" type="slidenum">
              <a:rPr lang="en-US"/>
              <a:pPr/>
              <a:t>14</a:t>
            </a:fld>
            <a:endParaRPr lang="en-US"/>
          </a:p>
        </p:txBody>
      </p:sp>
      <p:sp>
        <p:nvSpPr>
          <p:cNvPr id="460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6084" name="Rectangle 2"/>
          <p:cNvSpPr txBox="1">
            <a:spLocks noGrp="1" noChangeArrowheads="1"/>
          </p:cNvSpPr>
          <p:nvPr>
            <p:ph type="body" idx="1"/>
          </p:nvPr>
        </p:nvSpPr>
        <p:spPr>
          <a:xfrm>
            <a:off x="1143000" y="4343716"/>
            <a:ext cx="4572000" cy="4115430"/>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p>
            <a:fld id="{3DA8A6D6-3A3A-48AA-9CE6-EE81273F1856}" type="slidenum">
              <a:rPr lang="en-US"/>
              <a:pPr/>
              <a:t>15</a:t>
            </a:fld>
            <a:endParaRPr lang="en-US"/>
          </a:p>
        </p:txBody>
      </p:sp>
      <p:sp>
        <p:nvSpPr>
          <p:cNvPr id="4710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7108" name="Rectangle 2"/>
          <p:cNvSpPr txBox="1">
            <a:spLocks noGrp="1" noChangeArrowheads="1"/>
          </p:cNvSpPr>
          <p:nvPr>
            <p:ph type="body" idx="1"/>
          </p:nvPr>
        </p:nvSpPr>
        <p:spPr>
          <a:xfrm>
            <a:off x="1143000" y="4343716"/>
            <a:ext cx="4572000" cy="4115430"/>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p>
            <a:fld id="{D446379E-C1EE-4B5F-9702-1B2AB5A1BBC6}" type="slidenum">
              <a:rPr lang="en-US"/>
              <a:pPr/>
              <a:t>22</a:t>
            </a:fld>
            <a:endParaRPr lang="en-US"/>
          </a:p>
        </p:txBody>
      </p:sp>
      <p:sp>
        <p:nvSpPr>
          <p:cNvPr id="4813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8132" name="Rectangle 2"/>
          <p:cNvSpPr txBox="1">
            <a:spLocks noGrp="1" noChangeArrowheads="1"/>
          </p:cNvSpPr>
          <p:nvPr>
            <p:ph type="body" idx="1"/>
          </p:nvPr>
        </p:nvSpPr>
        <p:spPr>
          <a:xfrm>
            <a:off x="1143000" y="4343716"/>
            <a:ext cx="4572000" cy="4115430"/>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p>
            <a:fld id="{091D8ACE-01FF-461F-8E19-44FF2FC21743}" type="slidenum">
              <a:rPr lang="en-US"/>
              <a:pPr/>
              <a:t>27</a:t>
            </a:fld>
            <a:endParaRPr lang="en-US"/>
          </a:p>
        </p:txBody>
      </p:sp>
      <p:sp>
        <p:nvSpPr>
          <p:cNvPr id="50179" name="Text Box 1"/>
          <p:cNvSpPr txBox="1">
            <a:spLocks noChangeArrowheads="1"/>
          </p:cNvSpPr>
          <p:nvPr/>
        </p:nvSpPr>
        <p:spPr bwMode="auto">
          <a:xfrm>
            <a:off x="3884316" y="8687430"/>
            <a:ext cx="2973684" cy="456570"/>
          </a:xfrm>
          <a:prstGeom prst="rect">
            <a:avLst/>
          </a:prstGeom>
          <a:noFill/>
          <a:ln w="9525">
            <a:noFill/>
            <a:round/>
            <a:headEnd/>
            <a:tailEnd/>
          </a:ln>
        </p:spPr>
        <p:txBody>
          <a:bodyPr lIns="91284" tIns="45642" rIns="91284" bIns="45642" anchor="b"/>
          <a:lstStyle/>
          <a:p>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fld id="{26A6E8E1-9AF9-4D3D-8264-D82D84DA2223}" type="slidenum">
              <a:rPr lang="en-US" sz="1000">
                <a:solidFill>
                  <a:srgbClr val="000000"/>
                </a:solidFill>
              </a:rPr>
              <a:pPr algn="r">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t>27</a:t>
            </a:fld>
            <a:endParaRPr lang="en-US" sz="1000" dirty="0">
              <a:solidFill>
                <a:srgbClr val="000000"/>
              </a:solidFill>
            </a:endParaRPr>
          </a:p>
        </p:txBody>
      </p:sp>
      <p:sp>
        <p:nvSpPr>
          <p:cNvPr id="50180"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50181" name="Text Box 3"/>
          <p:cNvSpPr txBox="1">
            <a:spLocks noGrp="1" noChangeArrowheads="1"/>
          </p:cNvSpPr>
          <p:nvPr>
            <p:ph type="body" idx="1"/>
          </p:nvPr>
        </p:nvSpPr>
        <p:spPr>
          <a:xfrm>
            <a:off x="913772" y="4343716"/>
            <a:ext cx="5030456" cy="4113855"/>
          </a:xfrm>
          <a:noFill/>
          <a:ln/>
        </p:spPr>
        <p:txBody>
          <a:bodyPr/>
          <a:lstStyle/>
          <a:p>
            <a:pPr>
              <a:spcBef>
                <a:spcPts val="446"/>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r>
              <a:rPr lang="en-US" dirty="0" smtClean="0">
                <a:latin typeface="Arial" charset="0"/>
                <a:cs typeface="Arial Unicode MS" charset="0"/>
              </a:rPr>
              <a:t>ASCE, ASME, </a:t>
            </a:r>
            <a:r>
              <a:rPr lang="en-US" dirty="0" err="1" smtClean="0">
                <a:latin typeface="Arial" charset="0"/>
                <a:cs typeface="Arial Unicode MS" charset="0"/>
              </a:rPr>
              <a:t>AIChE</a:t>
            </a:r>
            <a:r>
              <a:rPr lang="en-US" dirty="0" smtClean="0">
                <a:latin typeface="Arial" charset="0"/>
                <a:cs typeface="Arial Unicode MS" charset="0"/>
              </a:rPr>
              <a:t>, IEEE, SME, NSPE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p>
            <a:fld id="{85541874-3ADE-418E-9ED5-48D5B85330CB}" type="slidenum">
              <a:rPr lang="en-US"/>
              <a:pPr/>
              <a:t>28</a:t>
            </a:fld>
            <a:endParaRPr lang="en-US"/>
          </a:p>
        </p:txBody>
      </p:sp>
      <p:sp>
        <p:nvSpPr>
          <p:cNvPr id="5222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2228" name="Rectangle 2"/>
          <p:cNvSpPr txBox="1">
            <a:spLocks noGrp="1" noChangeArrowheads="1"/>
          </p:cNvSpPr>
          <p:nvPr>
            <p:ph type="body" idx="1"/>
          </p:nvPr>
        </p:nvSpPr>
        <p:spPr>
          <a:xfrm>
            <a:off x="1143000" y="4343716"/>
            <a:ext cx="4572000" cy="4115430"/>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ENGR107 – Engineering Fundamentals</a:t>
            </a:r>
            <a:endParaRPr lang="en-US" dirty="0"/>
          </a:p>
        </p:txBody>
      </p:sp>
      <p:sp>
        <p:nvSpPr>
          <p:cNvPr id="6" name="Slide Number Placeholder 5"/>
          <p:cNvSpPr>
            <a:spLocks noGrp="1"/>
          </p:cNvSpPr>
          <p:nvPr>
            <p:ph type="sldNum" sz="quarter" idx="12"/>
          </p:nvPr>
        </p:nvSpPr>
        <p:spPr/>
        <p:txBody>
          <a:bodyPr/>
          <a:lstStyle/>
          <a:p>
            <a:fld id="{47DB292E-32AD-436B-B3C3-85822E9C4F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ENGR107 – Engineering Fundamentals</a:t>
            </a:r>
            <a:endParaRPr lang="en-US" dirty="0"/>
          </a:p>
        </p:txBody>
      </p:sp>
      <p:sp>
        <p:nvSpPr>
          <p:cNvPr id="6" name="Slide Number Placeholder 5"/>
          <p:cNvSpPr>
            <a:spLocks noGrp="1"/>
          </p:cNvSpPr>
          <p:nvPr>
            <p:ph type="sldNum" sz="quarter" idx="12"/>
          </p:nvPr>
        </p:nvSpPr>
        <p:spPr/>
        <p:txBody>
          <a:bodyPr/>
          <a:lstStyle/>
          <a:p>
            <a:fld id="{47DB292E-32AD-436B-B3C3-85822E9C4F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ENGR107 – Engineering Fundamentals</a:t>
            </a:r>
            <a:endParaRPr lang="en-US" dirty="0"/>
          </a:p>
        </p:txBody>
      </p:sp>
      <p:sp>
        <p:nvSpPr>
          <p:cNvPr id="6" name="Slide Number Placeholder 5"/>
          <p:cNvSpPr>
            <a:spLocks noGrp="1"/>
          </p:cNvSpPr>
          <p:nvPr>
            <p:ph type="sldNum" sz="quarter" idx="12"/>
          </p:nvPr>
        </p:nvSpPr>
        <p:spPr/>
        <p:txBody>
          <a:bodyPr/>
          <a:lstStyle/>
          <a:p>
            <a:fld id="{47DB292E-32AD-436B-B3C3-85822E9C4F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542213" cy="766763"/>
          </a:xfrm>
        </p:spPr>
        <p:txBody>
          <a:bodyPr/>
          <a:lstStyle/>
          <a:p>
            <a:r>
              <a:rPr lang="en-US" smtClean="0"/>
              <a:t>Click to edit Master title style</a:t>
            </a:r>
            <a:endParaRPr lang="en-US"/>
          </a:p>
        </p:txBody>
      </p:sp>
      <p:sp>
        <p:nvSpPr>
          <p:cNvPr id="3" name="Rectangle 6"/>
          <p:cNvSpPr>
            <a:spLocks noGrp="1" noChangeArrowheads="1"/>
          </p:cNvSpPr>
          <p:nvPr>
            <p:ph type="dt" idx="10"/>
          </p:nvPr>
        </p:nvSpPr>
        <p:spPr>
          <a:ln/>
        </p:spPr>
        <p:txBody>
          <a:bodyPr/>
          <a:lstStyle>
            <a:lvl1pPr>
              <a:defRPr/>
            </a:lvl1pPr>
          </a:lstStyle>
          <a:p>
            <a:pPr>
              <a:defRPr/>
            </a:pPr>
            <a:r>
              <a:rPr lang="en-US"/>
              <a:t>Month 00, 0000</a:t>
            </a:r>
          </a:p>
        </p:txBody>
      </p:sp>
      <p:sp>
        <p:nvSpPr>
          <p:cNvPr id="4" name="Rectangle 7"/>
          <p:cNvSpPr>
            <a:spLocks noGrp="1" noChangeArrowheads="1"/>
          </p:cNvSpPr>
          <p:nvPr>
            <p:ph type="ftr" idx="11"/>
          </p:nvPr>
        </p:nvSpPr>
        <p:spPr>
          <a:ln/>
        </p:spPr>
        <p:txBody>
          <a:bodyPr/>
          <a:lstStyle>
            <a:lvl1pPr>
              <a:defRPr/>
            </a:lvl1pPr>
          </a:lstStyle>
          <a:p>
            <a:pPr>
              <a:defRPr/>
            </a:pPr>
            <a:r>
              <a:rPr lang="en-US"/>
              <a:t>Engineering Fundamentals, By Saeed Moaveni, Fourth Edition, </a:t>
            </a:r>
          </a:p>
          <a:p>
            <a:pPr>
              <a:defRPr/>
            </a:pPr>
            <a:r>
              <a:rPr lang="en-US"/>
              <a:t>© 2011 Cengage Learning Engineering. All Rights Reserved.</a:t>
            </a:r>
          </a:p>
        </p:txBody>
      </p:sp>
      <p:sp>
        <p:nvSpPr>
          <p:cNvPr id="5" name="Rectangle 8"/>
          <p:cNvSpPr>
            <a:spLocks noGrp="1" noChangeArrowheads="1"/>
          </p:cNvSpPr>
          <p:nvPr>
            <p:ph type="sldNum" idx="12"/>
          </p:nvPr>
        </p:nvSpPr>
        <p:spPr>
          <a:ln/>
        </p:spPr>
        <p:txBody>
          <a:bodyPr/>
          <a:lstStyle>
            <a:lvl1pPr>
              <a:defRPr/>
            </a:lvl1pPr>
          </a:lstStyle>
          <a:p>
            <a:pPr>
              <a:defRPr/>
            </a:pPr>
            <a:r>
              <a:rPr lang="en-US"/>
              <a:t>1-</a:t>
            </a:r>
            <a:fld id="{C3520044-A105-435D-A017-75AD60E1CF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solidFill>
                  <a:srgbClr val="005C2A"/>
                </a:solidFill>
              </a:defRPr>
            </a:lvl1pPr>
          </a:lstStyle>
          <a:p>
            <a:r>
              <a:rPr lang="en-US" dirty="0" smtClean="0"/>
              <a:t>ENGR107 – Engineering Fundamentals</a:t>
            </a:r>
            <a:endParaRPr lang="en-US" dirty="0"/>
          </a:p>
        </p:txBody>
      </p:sp>
      <p:sp>
        <p:nvSpPr>
          <p:cNvPr id="6" name="Slide Number Placeholder 5"/>
          <p:cNvSpPr>
            <a:spLocks noGrp="1"/>
          </p:cNvSpPr>
          <p:nvPr>
            <p:ph type="sldNum" sz="quarter" idx="12"/>
          </p:nvPr>
        </p:nvSpPr>
        <p:spPr/>
        <p:txBody>
          <a:bodyPr/>
          <a:lstStyle/>
          <a:p>
            <a:fld id="{47DB292E-32AD-436B-B3C3-85822E9C4F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ENGR107 – Engineering Fundamentals</a:t>
            </a:r>
            <a:endParaRPr lang="en-US" dirty="0"/>
          </a:p>
        </p:txBody>
      </p:sp>
      <p:sp>
        <p:nvSpPr>
          <p:cNvPr id="6" name="Slide Number Placeholder 5"/>
          <p:cNvSpPr>
            <a:spLocks noGrp="1"/>
          </p:cNvSpPr>
          <p:nvPr>
            <p:ph type="sldNum" sz="quarter" idx="12"/>
          </p:nvPr>
        </p:nvSpPr>
        <p:spPr/>
        <p:txBody>
          <a:bodyPr/>
          <a:lstStyle/>
          <a:p>
            <a:fld id="{47DB292E-32AD-436B-B3C3-85822E9C4F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ENGR107 – Engineering Fundamentals</a:t>
            </a:r>
            <a:endParaRPr lang="en-US" dirty="0"/>
          </a:p>
        </p:txBody>
      </p:sp>
      <p:sp>
        <p:nvSpPr>
          <p:cNvPr id="7" name="Slide Number Placeholder 6"/>
          <p:cNvSpPr>
            <a:spLocks noGrp="1"/>
          </p:cNvSpPr>
          <p:nvPr>
            <p:ph type="sldNum" sz="quarter" idx="12"/>
          </p:nvPr>
        </p:nvSpPr>
        <p:spPr/>
        <p:txBody>
          <a:bodyPr/>
          <a:lstStyle/>
          <a:p>
            <a:fld id="{47DB292E-32AD-436B-B3C3-85822E9C4F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dirty="0" smtClean="0"/>
              <a:t>ENGR107 – Engineering Fundamentals</a:t>
            </a:r>
            <a:endParaRPr lang="en-US" dirty="0"/>
          </a:p>
        </p:txBody>
      </p:sp>
      <p:sp>
        <p:nvSpPr>
          <p:cNvPr id="9" name="Slide Number Placeholder 8"/>
          <p:cNvSpPr>
            <a:spLocks noGrp="1"/>
          </p:cNvSpPr>
          <p:nvPr>
            <p:ph type="sldNum" sz="quarter" idx="12"/>
          </p:nvPr>
        </p:nvSpPr>
        <p:spPr/>
        <p:txBody>
          <a:bodyPr/>
          <a:lstStyle/>
          <a:p>
            <a:fld id="{47DB292E-32AD-436B-B3C3-85822E9C4F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ENGR107 – Engineering Fundamentals</a:t>
            </a:r>
            <a:endParaRPr lang="en-US" dirty="0"/>
          </a:p>
        </p:txBody>
      </p:sp>
      <p:sp>
        <p:nvSpPr>
          <p:cNvPr id="5" name="Slide Number Placeholder 4"/>
          <p:cNvSpPr>
            <a:spLocks noGrp="1"/>
          </p:cNvSpPr>
          <p:nvPr>
            <p:ph type="sldNum" sz="quarter" idx="12"/>
          </p:nvPr>
        </p:nvSpPr>
        <p:spPr/>
        <p:txBody>
          <a:bodyPr/>
          <a:lstStyle/>
          <a:p>
            <a:fld id="{47DB292E-32AD-436B-B3C3-85822E9C4F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dirty="0" smtClean="0"/>
              <a:t>ENGR107 – Engineering Fundamentals</a:t>
            </a:r>
            <a:endParaRPr lang="en-US" dirty="0"/>
          </a:p>
        </p:txBody>
      </p:sp>
      <p:sp>
        <p:nvSpPr>
          <p:cNvPr id="4" name="Slide Number Placeholder 3"/>
          <p:cNvSpPr>
            <a:spLocks noGrp="1"/>
          </p:cNvSpPr>
          <p:nvPr>
            <p:ph type="sldNum" sz="quarter" idx="12"/>
          </p:nvPr>
        </p:nvSpPr>
        <p:spPr/>
        <p:txBody>
          <a:bodyPr/>
          <a:lstStyle/>
          <a:p>
            <a:fld id="{47DB292E-32AD-436B-B3C3-85822E9C4F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ENGR107 – Engineering Fundamentals</a:t>
            </a:r>
            <a:endParaRPr lang="en-US" dirty="0"/>
          </a:p>
        </p:txBody>
      </p:sp>
      <p:sp>
        <p:nvSpPr>
          <p:cNvPr id="7" name="Slide Number Placeholder 6"/>
          <p:cNvSpPr>
            <a:spLocks noGrp="1"/>
          </p:cNvSpPr>
          <p:nvPr>
            <p:ph type="sldNum" sz="quarter" idx="12"/>
          </p:nvPr>
        </p:nvSpPr>
        <p:spPr/>
        <p:txBody>
          <a:bodyPr/>
          <a:lstStyle/>
          <a:p>
            <a:fld id="{47DB292E-32AD-436B-B3C3-85822E9C4F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ENGR107 – Engineering Fundamentals</a:t>
            </a:r>
            <a:endParaRPr lang="en-US" dirty="0"/>
          </a:p>
        </p:txBody>
      </p:sp>
      <p:sp>
        <p:nvSpPr>
          <p:cNvPr id="7" name="Slide Number Placeholder 6"/>
          <p:cNvSpPr>
            <a:spLocks noGrp="1"/>
          </p:cNvSpPr>
          <p:nvPr>
            <p:ph type="sldNum" sz="quarter" idx="12"/>
          </p:nvPr>
        </p:nvSpPr>
        <p:spPr/>
        <p:txBody>
          <a:bodyPr/>
          <a:lstStyle/>
          <a:p>
            <a:fld id="{47DB292E-32AD-436B-B3C3-85822E9C4F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 name="Rounded Rectangle 7"/>
          <p:cNvSpPr/>
          <p:nvPr/>
        </p:nvSpPr>
        <p:spPr>
          <a:xfrm>
            <a:off x="457200" y="304800"/>
            <a:ext cx="8229600" cy="762000"/>
          </a:xfrm>
          <a:prstGeom prst="roundRect">
            <a:avLst/>
          </a:prstGeom>
          <a:solidFill>
            <a:srgbClr val="008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1"/>
            <a:ext cx="82296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0" y="6324600"/>
            <a:ext cx="9144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1447800" y="6324600"/>
            <a:ext cx="3200400" cy="365125"/>
          </a:xfrm>
          <a:prstGeom prst="rect">
            <a:avLst/>
          </a:prstGeom>
          <a:ln>
            <a:noFill/>
          </a:ln>
        </p:spPr>
        <p:txBody>
          <a:bodyPr vert="horz" lIns="91440" tIns="45720" rIns="91440" bIns="45720" rtlCol="0" anchor="ctr"/>
          <a:lstStyle>
            <a:lvl1pPr algn="ctr">
              <a:defRPr sz="1400" b="1" i="1">
                <a:solidFill>
                  <a:srgbClr val="005C2A"/>
                </a:solidFill>
              </a:defRPr>
            </a:lvl1pPr>
          </a:lstStyle>
          <a:p>
            <a:r>
              <a:rPr lang="en-US" dirty="0" smtClean="0"/>
              <a:t>ENGR107 – Engineering Fundamentals</a:t>
            </a:r>
            <a:endParaRPr lang="en-US" dirty="0"/>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B292E-32AD-436B-B3C3-85822E9C4F2A}" type="slidenum">
              <a:rPr lang="en-US" smtClean="0"/>
              <a:pPr/>
              <a:t>‹#›</a:t>
            </a:fld>
            <a:endParaRPr lang="en-US"/>
          </a:p>
        </p:txBody>
      </p:sp>
      <p:pic>
        <p:nvPicPr>
          <p:cNvPr id="7" name="Picture 6" descr="mason_logo.png"/>
          <p:cNvPicPr>
            <a:picLocks noChangeAspect="1"/>
          </p:cNvPicPr>
          <p:nvPr/>
        </p:nvPicPr>
        <p:blipFill>
          <a:blip r:embed="rId14" cstate="print"/>
          <a:stretch>
            <a:fillRect/>
          </a:stretch>
        </p:blipFill>
        <p:spPr>
          <a:xfrm>
            <a:off x="0" y="6096000"/>
            <a:ext cx="1126435" cy="762000"/>
          </a:xfrm>
          <a:prstGeom prst="rect">
            <a:avLst/>
          </a:prstGeom>
        </p:spPr>
      </p:pic>
      <p:cxnSp>
        <p:nvCxnSpPr>
          <p:cNvPr id="10" name="Straight Connector 9"/>
          <p:cNvCxnSpPr/>
          <p:nvPr/>
        </p:nvCxnSpPr>
        <p:spPr>
          <a:xfrm>
            <a:off x="228600" y="6096000"/>
            <a:ext cx="8610600" cy="0"/>
          </a:xfrm>
          <a:prstGeom prst="line">
            <a:avLst/>
          </a:prstGeom>
          <a:ln w="19050">
            <a:solidFill>
              <a:srgbClr val="00863D"/>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hyperlink" Target="http://vimeo.com/662330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4" Type="http://schemas.openxmlformats.org/officeDocument/2006/relationships/image" Target="../media/image6.png"/><Relationship Id="rId5" Type="http://schemas.openxmlformats.org/officeDocument/2006/relationships/image" Target="../media/image7.jpeg"/><Relationship Id="rId7"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 Id="rId6"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png"/><Relationship Id="rId5"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0.jpeg"/><Relationship Id="rId5"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6.png"/><Relationship Id="rId5" Type="http://schemas.openxmlformats.org/officeDocument/2006/relationships/image" Target="../media/image18.jpeg"/></Relationships>
</file>

<file path=ppt/slides/_rels/slide41.xml.rels><?xml version="1.0" encoding="UTF-8" standalone="yes"?>
<Relationships xmlns="http://schemas.openxmlformats.org/package/2006/relationships"><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6.png"/><Relationship Id="rId5"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lnSpc>
                <a:spcPct val="80000"/>
              </a:lnSpc>
            </a:pPr>
            <a:r>
              <a:rPr lang="en-US" dirty="0" smtClean="0">
                <a:solidFill>
                  <a:srgbClr val="0070C0"/>
                </a:solidFill>
              </a:rPr>
              <a:t>Lecture 1:</a:t>
            </a:r>
            <a:br>
              <a:rPr lang="en-US" dirty="0" smtClean="0">
                <a:solidFill>
                  <a:srgbClr val="0070C0"/>
                </a:solidFill>
              </a:rPr>
            </a:br>
            <a:r>
              <a:rPr lang="en-US" dirty="0" smtClean="0">
                <a:solidFill>
                  <a:srgbClr val="0070C0"/>
                </a:solidFill>
              </a:rPr>
              <a:t>The Engineering Profession</a:t>
            </a:r>
            <a:endParaRPr lang="en-US" dirty="0">
              <a:solidFill>
                <a:srgbClr val="0070C0"/>
              </a:solidFill>
            </a:endParaRPr>
          </a:p>
        </p:txBody>
      </p:sp>
      <p:sp>
        <p:nvSpPr>
          <p:cNvPr id="2051" name="Rectangle 3"/>
          <p:cNvSpPr>
            <a:spLocks noGrp="1" noChangeArrowheads="1"/>
          </p:cNvSpPr>
          <p:nvPr>
            <p:ph type="subTitle" idx="1"/>
          </p:nvPr>
        </p:nvSpPr>
        <p:spPr/>
        <p:txBody>
          <a:bodyPr/>
          <a:lstStyle/>
          <a:p>
            <a:r>
              <a:rPr lang="en-US" sz="2800" dirty="0" smtClean="0"/>
              <a:t>C. Schaefer</a:t>
            </a:r>
          </a:p>
          <a:p>
            <a:r>
              <a:rPr lang="en-US" sz="2000" i="1" dirty="0" smtClean="0">
                <a:solidFill>
                  <a:schemeClr val="tx2"/>
                </a:solidFill>
              </a:rPr>
              <a:t>Department of Electrical and Computer Engineering</a:t>
            </a:r>
          </a:p>
          <a:p>
            <a:r>
              <a:rPr lang="en-US" sz="2000" i="1" dirty="0" smtClean="0">
                <a:solidFill>
                  <a:schemeClr val="tx2"/>
                </a:solidFill>
              </a:rPr>
              <a:t>George Mason University</a:t>
            </a:r>
            <a:endParaRPr lang="en-US" sz="2000" i="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a:xfrm>
            <a:off x="6553200" y="6248400"/>
            <a:ext cx="1905000" cy="457200"/>
          </a:xfrm>
        </p:spPr>
        <p:txBody>
          <a:bodyPr lIns="92075" tIns="46038" rIns="92075" bIns="46038" anchor="ctr"/>
          <a:lstStyle/>
          <a:p>
            <a:fld id="{153CF8D6-D813-4E93-BAD3-139FD9601D0C}" type="slidenum">
              <a:rPr lang="en-US" sz="1400">
                <a:effectLst/>
                <a:latin typeface="Times New Roman" charset="0"/>
              </a:rPr>
              <a:pPr/>
              <a:t>10</a:t>
            </a:fld>
            <a:endParaRPr lang="en-US" sz="1400">
              <a:effectLst/>
              <a:latin typeface="Times New Roman" charset="0"/>
            </a:endParaRPr>
          </a:p>
        </p:txBody>
      </p:sp>
      <p:sp>
        <p:nvSpPr>
          <p:cNvPr id="46082" name="Rectangle 2"/>
          <p:cNvSpPr>
            <a:spLocks noGrp="1" noChangeArrowheads="1"/>
          </p:cNvSpPr>
          <p:nvPr>
            <p:ph type="title" idx="4294967295"/>
          </p:nvPr>
        </p:nvSpPr>
        <p:spPr>
          <a:xfrm>
            <a:off x="684213" y="228600"/>
            <a:ext cx="7775575" cy="941388"/>
          </a:xfrm>
        </p:spPr>
        <p:txBody>
          <a:bodyPr lIns="92075" tIns="46038" rIns="92075" bIns="46038" anchorCtr="0"/>
          <a:lstStyle/>
          <a:p>
            <a:pPr>
              <a:defRPr/>
            </a:pPr>
            <a:r>
              <a:rPr lang="en-US" dirty="0">
                <a:latin typeface="+mj-lt"/>
                <a:ea typeface="+mj-ea"/>
                <a:cs typeface="+mj-cs"/>
              </a:rPr>
              <a:t>No Really, What is an Engineer?</a:t>
            </a:r>
          </a:p>
        </p:txBody>
      </p:sp>
      <p:sp>
        <p:nvSpPr>
          <p:cNvPr id="22534" name="Rectangle 3"/>
          <p:cNvSpPr>
            <a:spLocks noGrp="1" noChangeArrowheads="1"/>
          </p:cNvSpPr>
          <p:nvPr>
            <p:ph type="body" idx="4294967295"/>
          </p:nvPr>
        </p:nvSpPr>
        <p:spPr>
          <a:xfrm>
            <a:off x="685800" y="1830388"/>
            <a:ext cx="7772400" cy="4268787"/>
          </a:xfrm>
        </p:spPr>
        <p:txBody>
          <a:bodyPr/>
          <a:lstStyle/>
          <a:p>
            <a:pPr>
              <a:lnSpc>
                <a:spcPct val="90000"/>
              </a:lnSpc>
            </a:pPr>
            <a:r>
              <a:rPr lang="en-US" dirty="0"/>
              <a:t>Individuals who combine knowledge of science, mathematics, and </a:t>
            </a:r>
            <a:r>
              <a:rPr lang="en-US" i="1" dirty="0"/>
              <a:t>economics</a:t>
            </a:r>
            <a:r>
              <a:rPr lang="en-US" dirty="0"/>
              <a:t> (yes, economics, too) to solve technical problems that confront society.</a:t>
            </a:r>
          </a:p>
          <a:p>
            <a:pPr>
              <a:lnSpc>
                <a:spcPct val="90000"/>
              </a:lnSpc>
            </a:pPr>
            <a:r>
              <a:rPr lang="en-US" dirty="0"/>
              <a:t>Practically;</a:t>
            </a:r>
          </a:p>
          <a:p>
            <a:pPr lvl="1">
              <a:lnSpc>
                <a:spcPct val="90000"/>
              </a:lnSpc>
            </a:pPr>
            <a:r>
              <a:rPr lang="en-US" dirty="0"/>
              <a:t>Engineers convert scientific theory into useful application.</a:t>
            </a:r>
          </a:p>
          <a:p>
            <a:pPr lvl="1">
              <a:lnSpc>
                <a:spcPct val="90000"/>
              </a:lnSpc>
            </a:pPr>
            <a:r>
              <a:rPr lang="en-US" dirty="0"/>
              <a:t>Engineers help to provide for mankind’s material needs and well being.</a:t>
            </a:r>
          </a:p>
        </p:txBody>
      </p:sp>
      <p:sp>
        <p:nvSpPr>
          <p:cNvPr id="7"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914400" y="317500"/>
            <a:ext cx="7543800" cy="677863"/>
          </a:xfrm>
        </p:spPr>
        <p:txBody>
          <a:bodyPr>
            <a:normAutofit fontScale="90000"/>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smtClean="0"/>
              <a:t>What is Engineering?</a:t>
            </a:r>
          </a:p>
        </p:txBody>
      </p:sp>
      <p:sp>
        <p:nvSpPr>
          <p:cNvPr id="7171" name="Rectangle 2"/>
          <p:cNvSpPr>
            <a:spLocks noGrp="1" noChangeArrowheads="1"/>
          </p:cNvSpPr>
          <p:nvPr>
            <p:ph type="body" idx="4294967295"/>
          </p:nvPr>
        </p:nvSpPr>
        <p:spPr>
          <a:xfrm>
            <a:off x="914400" y="1371600"/>
            <a:ext cx="7543800" cy="4495800"/>
          </a:xfrm>
        </p:spPr>
        <p:txBody>
          <a:bodyPr>
            <a:normAutofit/>
          </a:bodyPr>
          <a:lstStyle/>
          <a:p>
            <a:pPr marL="228600" indent="-228600">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Engineering is the practice and method of applying scientific and empirical knowledge to the service of humanity.</a:t>
            </a:r>
          </a:p>
          <a:p>
            <a:pPr marL="228600" indent="-228600">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It is distinct from the physical sciences, which are studies of the natural universe.</a:t>
            </a:r>
          </a:p>
          <a:p>
            <a:pPr marL="228600" indent="-228600">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marL="228600" indent="-228600">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marL="228600" indent="-228600">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hlinkClick r:id="rId3"/>
              </a:rPr>
              <a:t>http://vimeo.com/6623309</a:t>
            </a:r>
            <a:endParaRPr lang="en-US" dirty="0" smtClean="0"/>
          </a:p>
        </p:txBody>
      </p:sp>
      <p:sp>
        <p:nvSpPr>
          <p:cNvPr id="7172" name="Text Box 3"/>
          <p:cNvSpPr txBox="1">
            <a:spLocks noChangeArrowheads="1"/>
          </p:cNvSpPr>
          <p:nvPr/>
        </p:nvSpPr>
        <p:spPr bwMode="auto">
          <a:xfrm>
            <a:off x="2362200" y="4038600"/>
            <a:ext cx="3656012" cy="303213"/>
          </a:xfrm>
          <a:prstGeom prst="rect">
            <a:avLst/>
          </a:prstGeom>
          <a:noFill/>
          <a:ln w="9525">
            <a:noFill/>
            <a:round/>
            <a:headEnd/>
            <a:tailEnd/>
          </a:ln>
        </p:spPr>
        <p:txBody>
          <a:bodyPr wrap="none"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0" i="1" dirty="0">
                <a:solidFill>
                  <a:srgbClr val="000000"/>
                </a:solidFill>
                <a:latin typeface="Times New Roman" pitchFamily="16" charset="0"/>
              </a:rPr>
              <a:t>Source:  Wikipedia (“Outline of Engineering”)</a:t>
            </a:r>
          </a:p>
        </p:txBody>
      </p:sp>
      <p:sp>
        <p:nvSpPr>
          <p:cNvPr id="5"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Engineers Do?</a:t>
            </a:r>
          </a:p>
        </p:txBody>
      </p:sp>
      <p:sp>
        <p:nvSpPr>
          <p:cNvPr id="8196" name="Text Box 3"/>
          <p:cNvSpPr txBox="1">
            <a:spLocks noChangeArrowheads="1"/>
          </p:cNvSpPr>
          <p:nvPr/>
        </p:nvSpPr>
        <p:spPr bwMode="auto">
          <a:xfrm>
            <a:off x="914400" y="1447800"/>
            <a:ext cx="7772400" cy="1107996"/>
          </a:xfrm>
          <a:prstGeom prst="rect">
            <a:avLst/>
          </a:prstGeom>
          <a:noFill/>
          <a:ln w="9525">
            <a:noFill/>
            <a:round/>
            <a:headEnd/>
            <a:tailEnd/>
          </a:ln>
        </p:spPr>
        <p:txBody>
          <a:bodyPr lIns="0" tIns="0" rIns="0" bIns="0">
            <a:spAutoFit/>
          </a:bodyPr>
          <a:lstStyle/>
          <a:p>
            <a:pPr algn="ctr">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solidFill>
                  <a:srgbClr val="0000CC"/>
                </a:solidFill>
              </a:rPr>
              <a:t>Engineers apply physical and chemical laws and principles and mathematics to design millions of products and services that we use in our everyday lives</a:t>
            </a:r>
          </a:p>
        </p:txBody>
      </p:sp>
      <p:pic>
        <p:nvPicPr>
          <p:cNvPr id="8197" name="Picture 4"/>
          <p:cNvPicPr>
            <a:picLocks noChangeAspect="1" noChangeArrowheads="1"/>
          </p:cNvPicPr>
          <p:nvPr/>
        </p:nvPicPr>
        <p:blipFill>
          <a:blip r:embed="rId3" cstate="print"/>
          <a:srcRect l="22937"/>
          <a:stretch>
            <a:fillRect/>
          </a:stretch>
        </p:blipFill>
        <p:spPr bwMode="auto">
          <a:xfrm>
            <a:off x="1919288" y="3048000"/>
            <a:ext cx="5508625" cy="2667000"/>
          </a:xfrm>
          <a:prstGeom prst="rect">
            <a:avLst/>
          </a:prstGeom>
          <a:noFill/>
          <a:ln w="9525">
            <a:noFill/>
            <a:round/>
            <a:headEnd/>
            <a:tailEnd/>
          </a:ln>
        </p:spPr>
      </p:pic>
      <p:sp>
        <p:nvSpPr>
          <p:cNvPr id="5"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Engineers Do?</a:t>
            </a:r>
          </a:p>
        </p:txBody>
      </p:sp>
      <p:sp>
        <p:nvSpPr>
          <p:cNvPr id="9220" name="Text Box 3"/>
          <p:cNvSpPr txBox="1">
            <a:spLocks noChangeArrowheads="1"/>
          </p:cNvSpPr>
          <p:nvPr/>
        </p:nvSpPr>
        <p:spPr bwMode="auto">
          <a:xfrm>
            <a:off x="838200" y="1752600"/>
            <a:ext cx="7772400" cy="4114800"/>
          </a:xfrm>
          <a:prstGeom prst="rect">
            <a:avLst/>
          </a:prstGeom>
          <a:solidFill>
            <a:srgbClr val="FFFFFF"/>
          </a:solidFill>
          <a:ln w="9525">
            <a:noFill/>
            <a:round/>
            <a:headEnd/>
            <a:tailEnd/>
          </a:ln>
        </p:spPr>
        <p:txBody>
          <a:bodyPr lIns="0" tIns="0" rIns="0" bIns="0"/>
          <a:lstStyle/>
          <a:p>
            <a:pPr marL="228600" indent="-228600" eaLnBrk="1" hangingPunct="1">
              <a:lnSpc>
                <a:spcPct val="90000"/>
              </a:lnSpc>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solidFill>
                  <a:srgbClr val="0000CC"/>
                </a:solidFill>
              </a:rPr>
              <a:t>Engineers consider factors such as cost, efficiency, sustainability, reliability, and safety in their designs</a:t>
            </a:r>
          </a:p>
          <a:p>
            <a:pPr marL="228600" indent="-228600" eaLnBrk="1" hangingPunct="1">
              <a:lnSpc>
                <a:spcPct val="90000"/>
              </a:lnSpc>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solidFill>
                  <a:srgbClr val="0000CC"/>
                </a:solidFill>
              </a:rPr>
              <a:t>Engineers perform tests to ensure their designs can withstand the loads and conditions prescribed</a:t>
            </a:r>
          </a:p>
          <a:p>
            <a:pPr marL="228600" indent="-228600" eaLnBrk="1" hangingPunct="1">
              <a:lnSpc>
                <a:spcPct val="90000"/>
              </a:lnSpc>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solidFill>
                  <a:srgbClr val="0000CC"/>
                </a:solidFill>
              </a:rPr>
              <a:t>Engineers continue to seek ways to improve existing products and services</a:t>
            </a:r>
          </a:p>
          <a:p>
            <a:pPr marL="228600" indent="-228600" eaLnBrk="1" hangingPunct="1">
              <a:lnSpc>
                <a:spcPct val="90000"/>
              </a:lnSpc>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solidFill>
                  <a:srgbClr val="0000CC"/>
                </a:solidFill>
              </a:rPr>
              <a:t>Engineers continue to develop new, advanced materials to make products lighter and stronger for different applications</a:t>
            </a:r>
          </a:p>
        </p:txBody>
      </p:sp>
      <p:sp>
        <p:nvSpPr>
          <p:cNvPr id="4"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Traits of Successful Engineers</a:t>
            </a:r>
          </a:p>
        </p:txBody>
      </p:sp>
      <p:sp>
        <p:nvSpPr>
          <p:cNvPr id="11268" name="Text Box 3"/>
          <p:cNvSpPr txBox="1">
            <a:spLocks noChangeArrowheads="1"/>
          </p:cNvSpPr>
          <p:nvPr/>
        </p:nvSpPr>
        <p:spPr bwMode="auto">
          <a:xfrm>
            <a:off x="228600" y="1343025"/>
            <a:ext cx="8763000" cy="4524375"/>
          </a:xfrm>
          <a:prstGeom prst="rect">
            <a:avLst/>
          </a:prstGeom>
          <a:solidFill>
            <a:srgbClr val="FFFFFF"/>
          </a:solidFill>
          <a:ln w="9525">
            <a:noFill/>
            <a:round/>
            <a:headEnd/>
            <a:tailEnd/>
          </a:ln>
        </p:spPr>
        <p:txBody>
          <a:bodyPr lIns="0" tIns="0" rIns="0" bIns="0"/>
          <a:lstStyle/>
          <a:p>
            <a:pPr eaLnBrk="1" hangingPunct="1">
              <a:spcBef>
                <a:spcPts val="1750"/>
              </a:spcBef>
              <a:buClrTx/>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en-US" sz="2800" i="1" dirty="0" smtClean="0">
                <a:solidFill>
                  <a:srgbClr val="0000CC"/>
                </a:solidFill>
              </a:rPr>
              <a:t>Engineers:</a:t>
            </a:r>
            <a:endParaRPr lang="en-US" sz="2800" i="1" dirty="0">
              <a:solidFill>
                <a:srgbClr val="0000CC"/>
              </a:solidFill>
            </a:endParaRPr>
          </a:p>
          <a:p>
            <a:pPr eaLnBrk="1" hangingPunct="1">
              <a:spcBef>
                <a:spcPts val="1750"/>
              </a:spcBef>
              <a:buClr>
                <a:srgbClr val="0000CC"/>
              </a:buClr>
              <a:buFont typeface="Arial" charset="0"/>
              <a:buChar char="•"/>
              <a:tabLst>
                <a:tab pos="685800" algn="l"/>
                <a:tab pos="1600200" algn="l"/>
                <a:tab pos="2514600" algn="l"/>
                <a:tab pos="3429000" algn="l"/>
                <a:tab pos="4343400" algn="l"/>
                <a:tab pos="5257800" algn="l"/>
                <a:tab pos="6172200" algn="l"/>
                <a:tab pos="7086600" algn="l"/>
                <a:tab pos="8001000" algn="l"/>
                <a:tab pos="8915400" algn="l"/>
                <a:tab pos="9829800" algn="l"/>
              </a:tabLst>
            </a:pPr>
            <a:r>
              <a:rPr lang="en-US" sz="2800" dirty="0">
                <a:solidFill>
                  <a:srgbClr val="0000CC"/>
                </a:solidFill>
              </a:rPr>
              <a:t> are problem solvers</a:t>
            </a:r>
          </a:p>
          <a:p>
            <a:pPr eaLnBrk="1" hangingPunct="1">
              <a:spcBef>
                <a:spcPts val="1750"/>
              </a:spcBef>
              <a:buClr>
                <a:srgbClr val="0000CC"/>
              </a:buClr>
              <a:buFont typeface="Arial" charset="0"/>
              <a:buChar char="•"/>
              <a:tabLst>
                <a:tab pos="685800" algn="l"/>
                <a:tab pos="1600200" algn="l"/>
                <a:tab pos="2514600" algn="l"/>
                <a:tab pos="3429000" algn="l"/>
                <a:tab pos="4343400" algn="l"/>
                <a:tab pos="5257800" algn="l"/>
                <a:tab pos="6172200" algn="l"/>
                <a:tab pos="7086600" algn="l"/>
                <a:tab pos="8001000" algn="l"/>
                <a:tab pos="8915400" algn="l"/>
                <a:tab pos="9829800" algn="l"/>
              </a:tabLst>
            </a:pPr>
            <a:r>
              <a:rPr lang="en-US" sz="2800" dirty="0">
                <a:solidFill>
                  <a:srgbClr val="0000CC"/>
                </a:solidFill>
              </a:rPr>
              <a:t> have firm grasp of fundamental principles of engineering</a:t>
            </a:r>
          </a:p>
          <a:p>
            <a:pPr eaLnBrk="1" hangingPunct="1">
              <a:spcBef>
                <a:spcPts val="1750"/>
              </a:spcBef>
              <a:buClr>
                <a:srgbClr val="0000CC"/>
              </a:buClr>
              <a:buFont typeface="Arial" charset="0"/>
              <a:buChar char="•"/>
              <a:tabLst>
                <a:tab pos="685800" algn="l"/>
                <a:tab pos="1600200" algn="l"/>
                <a:tab pos="2514600" algn="l"/>
                <a:tab pos="3429000" algn="l"/>
                <a:tab pos="4343400" algn="l"/>
                <a:tab pos="5257800" algn="l"/>
                <a:tab pos="6172200" algn="l"/>
                <a:tab pos="7086600" algn="l"/>
                <a:tab pos="8001000" algn="l"/>
                <a:tab pos="8915400" algn="l"/>
                <a:tab pos="9829800" algn="l"/>
              </a:tabLst>
            </a:pPr>
            <a:r>
              <a:rPr lang="en-US" sz="2800" dirty="0">
                <a:solidFill>
                  <a:srgbClr val="0000CC"/>
                </a:solidFill>
              </a:rPr>
              <a:t> are analytical, detailed oriented, and creative</a:t>
            </a:r>
          </a:p>
          <a:p>
            <a:pPr eaLnBrk="1" hangingPunct="1">
              <a:spcBef>
                <a:spcPts val="1750"/>
              </a:spcBef>
              <a:buClr>
                <a:srgbClr val="0000CC"/>
              </a:buClr>
              <a:buFont typeface="Arial" charset="0"/>
              <a:buChar char="•"/>
              <a:tabLst>
                <a:tab pos="685800" algn="l"/>
                <a:tab pos="1600200" algn="l"/>
                <a:tab pos="2514600" algn="l"/>
                <a:tab pos="3429000" algn="l"/>
                <a:tab pos="4343400" algn="l"/>
                <a:tab pos="5257800" algn="l"/>
                <a:tab pos="6172200" algn="l"/>
                <a:tab pos="7086600" algn="l"/>
                <a:tab pos="8001000" algn="l"/>
                <a:tab pos="8915400" algn="l"/>
                <a:tab pos="9829800" algn="l"/>
              </a:tabLst>
            </a:pPr>
            <a:r>
              <a:rPr lang="en-US" sz="2800" dirty="0">
                <a:solidFill>
                  <a:srgbClr val="0000CC"/>
                </a:solidFill>
              </a:rPr>
              <a:t> have desire to be lifelong learners</a:t>
            </a:r>
          </a:p>
          <a:p>
            <a:pPr eaLnBrk="1" hangingPunct="1">
              <a:spcBef>
                <a:spcPts val="1750"/>
              </a:spcBef>
              <a:buClr>
                <a:srgbClr val="0000CC"/>
              </a:buClr>
              <a:buFont typeface="Arial" charset="0"/>
              <a:buChar char="•"/>
              <a:tabLst>
                <a:tab pos="685800" algn="l"/>
                <a:tab pos="1600200" algn="l"/>
                <a:tab pos="2514600" algn="l"/>
                <a:tab pos="3429000" algn="l"/>
                <a:tab pos="4343400" algn="l"/>
                <a:tab pos="5257800" algn="l"/>
                <a:tab pos="6172200" algn="l"/>
                <a:tab pos="7086600" algn="l"/>
                <a:tab pos="8001000" algn="l"/>
                <a:tab pos="8915400" algn="l"/>
                <a:tab pos="9829800" algn="l"/>
              </a:tabLst>
            </a:pPr>
            <a:r>
              <a:rPr lang="en-US" sz="2800" dirty="0">
                <a:solidFill>
                  <a:srgbClr val="0000CC"/>
                </a:solidFill>
              </a:rPr>
              <a:t> have ability to work outside their area of specialization in other related fields</a:t>
            </a:r>
          </a:p>
        </p:txBody>
      </p:sp>
      <p:sp>
        <p:nvSpPr>
          <p:cNvPr id="4"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Traits of Successful Engineers</a:t>
            </a:r>
          </a:p>
        </p:txBody>
      </p:sp>
      <p:sp>
        <p:nvSpPr>
          <p:cNvPr id="12292" name="Text Box 3"/>
          <p:cNvSpPr txBox="1">
            <a:spLocks noChangeArrowheads="1"/>
          </p:cNvSpPr>
          <p:nvPr/>
        </p:nvSpPr>
        <p:spPr bwMode="auto">
          <a:xfrm>
            <a:off x="762000" y="1447800"/>
            <a:ext cx="7924800" cy="4648200"/>
          </a:xfrm>
          <a:prstGeom prst="rect">
            <a:avLst/>
          </a:prstGeom>
          <a:solidFill>
            <a:srgbClr val="FFFFFF"/>
          </a:solidFill>
          <a:ln w="9525">
            <a:noFill/>
            <a:round/>
            <a:headEnd/>
            <a:tailEnd/>
          </a:ln>
        </p:spPr>
        <p:txBody>
          <a:bodyPr lIns="0" tIns="0" rIns="0" bIns="0"/>
          <a:lstStyle/>
          <a:p>
            <a:pPr marL="228600" indent="-227013" eaLnBrk="1" hangingPunct="1">
              <a:spcBef>
                <a:spcPts val="1750"/>
              </a:spcBef>
              <a:buClr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CC"/>
                </a:solidFill>
              </a:rPr>
              <a:t>Good </a:t>
            </a:r>
            <a:r>
              <a:rPr lang="en-US" sz="2800" i="1">
                <a:solidFill>
                  <a:srgbClr val="0000CC"/>
                </a:solidFill>
              </a:rPr>
              <a:t>Engineers</a:t>
            </a:r>
          </a:p>
          <a:p>
            <a:pPr marL="228600" indent="-227013" eaLnBrk="1" hangingPunct="1">
              <a:spcBef>
                <a:spcPts val="1625"/>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a:solidFill>
                  <a:srgbClr val="0000CC"/>
                </a:solidFill>
              </a:rPr>
              <a:t>have good communication and time management skills</a:t>
            </a:r>
          </a:p>
          <a:p>
            <a:pPr marL="228600" indent="-227013" eaLnBrk="1" hangingPunct="1">
              <a:spcBef>
                <a:spcPts val="1625"/>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a:solidFill>
                  <a:srgbClr val="0000CC"/>
                </a:solidFill>
              </a:rPr>
              <a:t>have good “people skills”</a:t>
            </a:r>
          </a:p>
          <a:p>
            <a:pPr marL="228600" indent="-227013" eaLnBrk="1" hangingPunct="1">
              <a:spcBef>
                <a:spcPts val="1625"/>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a:solidFill>
                  <a:srgbClr val="0000CC"/>
                </a:solidFill>
              </a:rPr>
              <a:t>are good team player</a:t>
            </a:r>
          </a:p>
          <a:p>
            <a:pPr marL="228600" indent="-227013" eaLnBrk="1" hangingPunct="1">
              <a:spcBef>
                <a:spcPts val="1625"/>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a:solidFill>
                  <a:srgbClr val="0000CC"/>
                </a:solidFill>
              </a:rPr>
              <a:t>have ability to use modern tools to solve various engineering problems or to solve problems in various ways</a:t>
            </a:r>
          </a:p>
          <a:p>
            <a:pPr marL="228600" indent="-227013" eaLnBrk="1" hangingPunct="1">
              <a:spcBef>
                <a:spcPts val="1625"/>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a:solidFill>
                  <a:srgbClr val="0000CC"/>
                </a:solidFill>
              </a:rPr>
              <a:t>are active in the profession and community</a:t>
            </a:r>
          </a:p>
        </p:txBody>
      </p:sp>
      <p:sp>
        <p:nvSpPr>
          <p:cNvPr id="4"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20" name="Slide Number Placeholder 6"/>
          <p:cNvSpPr>
            <a:spLocks noGrp="1"/>
          </p:cNvSpPr>
          <p:nvPr>
            <p:ph type="sldNum" sz="quarter" idx="12"/>
          </p:nvPr>
        </p:nvSpPr>
        <p:spPr>
          <a:xfrm>
            <a:off x="6553200" y="6248400"/>
            <a:ext cx="1905000" cy="457200"/>
          </a:xfrm>
        </p:spPr>
        <p:txBody>
          <a:bodyPr lIns="92075" tIns="46038" rIns="92075" bIns="46038" anchor="ctr"/>
          <a:lstStyle/>
          <a:p>
            <a:fld id="{FE6F4FDA-7EDC-4B14-8759-BCA8195C496A}" type="slidenum">
              <a:rPr lang="en-US" sz="1400">
                <a:effectLst/>
                <a:latin typeface="Times New Roman" charset="0"/>
              </a:rPr>
              <a:pPr/>
              <a:t>16</a:t>
            </a:fld>
            <a:endParaRPr lang="en-US" sz="1400">
              <a:effectLst/>
              <a:latin typeface="Times New Roman" charset="0"/>
            </a:endParaRPr>
          </a:p>
        </p:txBody>
      </p:sp>
      <p:sp>
        <p:nvSpPr>
          <p:cNvPr id="53250" name="Rectangle 2"/>
          <p:cNvSpPr>
            <a:spLocks noGrp="1" noChangeArrowheads="1"/>
          </p:cNvSpPr>
          <p:nvPr>
            <p:ph type="title" idx="4294967295"/>
          </p:nvPr>
        </p:nvSpPr>
        <p:spPr/>
        <p:txBody>
          <a:bodyPr lIns="92075" tIns="46038" rIns="92075" bIns="46038" anchorCtr="0"/>
          <a:lstStyle/>
          <a:p>
            <a:pPr>
              <a:defRPr/>
            </a:pPr>
            <a:r>
              <a:rPr lang="en-US">
                <a:latin typeface="+mj-lt"/>
                <a:ea typeface="+mj-ea"/>
                <a:cs typeface="+mj-cs"/>
              </a:rPr>
              <a:t>Some Engineering Fields</a:t>
            </a:r>
          </a:p>
        </p:txBody>
      </p:sp>
      <p:sp>
        <p:nvSpPr>
          <p:cNvPr id="34822" name="Rectangle 3"/>
          <p:cNvSpPr>
            <a:spLocks noGrp="1" noChangeArrowheads="1"/>
          </p:cNvSpPr>
          <p:nvPr>
            <p:ph type="body" sz="half" idx="4294967295"/>
          </p:nvPr>
        </p:nvSpPr>
        <p:spPr>
          <a:xfrm>
            <a:off x="457200" y="1600200"/>
            <a:ext cx="4033838" cy="4530725"/>
          </a:xfrm>
        </p:spPr>
        <p:txBody>
          <a:bodyPr/>
          <a:lstStyle/>
          <a:p>
            <a:r>
              <a:rPr lang="en-US" sz="2800"/>
              <a:t>Aerospace</a:t>
            </a:r>
          </a:p>
          <a:p>
            <a:r>
              <a:rPr lang="en-US" sz="2800"/>
              <a:t>Architectural</a:t>
            </a:r>
          </a:p>
          <a:p>
            <a:r>
              <a:rPr lang="en-US" sz="2800"/>
              <a:t>Biomedical</a:t>
            </a:r>
          </a:p>
          <a:p>
            <a:r>
              <a:rPr lang="en-US" sz="2800"/>
              <a:t>Chemical </a:t>
            </a:r>
          </a:p>
          <a:p>
            <a:r>
              <a:rPr lang="en-US" sz="2800"/>
              <a:t>Civil</a:t>
            </a:r>
          </a:p>
          <a:p>
            <a:r>
              <a:rPr lang="en-US" sz="2800"/>
              <a:t>Computer</a:t>
            </a:r>
          </a:p>
          <a:p>
            <a:r>
              <a:rPr lang="en-US" sz="2800"/>
              <a:t>Electrical</a:t>
            </a:r>
          </a:p>
        </p:txBody>
      </p:sp>
      <p:sp>
        <p:nvSpPr>
          <p:cNvPr id="34823" name="Rectangle 4"/>
          <p:cNvSpPr>
            <a:spLocks noGrp="1" noChangeArrowheads="1"/>
          </p:cNvSpPr>
          <p:nvPr>
            <p:ph type="body" sz="half" idx="4294967295"/>
          </p:nvPr>
        </p:nvSpPr>
        <p:spPr>
          <a:xfrm>
            <a:off x="4652963" y="1600200"/>
            <a:ext cx="4033837" cy="4530725"/>
          </a:xfrm>
        </p:spPr>
        <p:txBody>
          <a:bodyPr/>
          <a:lstStyle/>
          <a:p>
            <a:r>
              <a:rPr lang="en-US" sz="2800"/>
              <a:t>Industrial</a:t>
            </a:r>
          </a:p>
          <a:p>
            <a:r>
              <a:rPr lang="en-US" sz="2800"/>
              <a:t>Mechanical</a:t>
            </a:r>
          </a:p>
          <a:p>
            <a:r>
              <a:rPr lang="en-US" sz="2800"/>
              <a:t>Mining</a:t>
            </a:r>
          </a:p>
          <a:p>
            <a:r>
              <a:rPr lang="en-US" sz="2800"/>
              <a:t>Marine and Ocean</a:t>
            </a:r>
          </a:p>
          <a:p>
            <a:r>
              <a:rPr lang="en-US" sz="2800"/>
              <a:t>Metallurgical</a:t>
            </a:r>
          </a:p>
          <a:p>
            <a:r>
              <a:rPr lang="en-US" sz="2800"/>
              <a:t>Nuclear</a:t>
            </a:r>
          </a:p>
          <a:p>
            <a:r>
              <a:rPr lang="en-US" sz="2800"/>
              <a:t>Petroleum</a:t>
            </a:r>
          </a:p>
          <a:p>
            <a:r>
              <a:rPr lang="en-US" sz="2800" b="1" i="1">
                <a:solidFill>
                  <a:schemeClr val="tx2"/>
                </a:solidFill>
              </a:rPr>
              <a:t>Systems</a:t>
            </a:r>
            <a:endParaRPr lang="en-US" sz="2800" b="1">
              <a:solidFill>
                <a:schemeClr val="tx2"/>
              </a:solidFill>
            </a:endParaRPr>
          </a:p>
        </p:txBody>
      </p:sp>
      <p:sp>
        <p:nvSpPr>
          <p:cNvPr id="7"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xfrm>
            <a:off x="6553200" y="6248400"/>
            <a:ext cx="1905000" cy="457200"/>
          </a:xfrm>
        </p:spPr>
        <p:txBody>
          <a:bodyPr lIns="92075" tIns="46038" rIns="92075" bIns="46038" anchor="ctr"/>
          <a:lstStyle/>
          <a:p>
            <a:fld id="{652BF1CF-B8AB-4B38-A61D-9A5311AD24BD}" type="slidenum">
              <a:rPr lang="en-US" sz="1400">
                <a:effectLst/>
                <a:latin typeface="Times New Roman" charset="0"/>
              </a:rPr>
              <a:pPr/>
              <a:t>17</a:t>
            </a:fld>
            <a:endParaRPr lang="en-US" sz="1400">
              <a:effectLst/>
              <a:latin typeface="Times New Roman" charset="0"/>
            </a:endParaRPr>
          </a:p>
        </p:txBody>
      </p:sp>
      <p:sp>
        <p:nvSpPr>
          <p:cNvPr id="49154" name="Rectangle 2"/>
          <p:cNvSpPr>
            <a:spLocks noGrp="1" noChangeArrowheads="1"/>
          </p:cNvSpPr>
          <p:nvPr>
            <p:ph type="title" idx="4294967295"/>
          </p:nvPr>
        </p:nvSpPr>
        <p:spPr>
          <a:xfrm>
            <a:off x="684213" y="350839"/>
            <a:ext cx="7775575" cy="715962"/>
          </a:xfrm>
        </p:spPr>
        <p:txBody>
          <a:bodyPr lIns="92075" tIns="46038" rIns="92075" bIns="46038" anchorCtr="0">
            <a:normAutofit fontScale="90000"/>
          </a:bodyPr>
          <a:lstStyle/>
          <a:p>
            <a:pPr>
              <a:defRPr/>
            </a:pPr>
            <a:r>
              <a:rPr lang="en-US" dirty="0">
                <a:latin typeface="+mj-lt"/>
                <a:ea typeface="+mj-ea"/>
                <a:cs typeface="+mj-cs"/>
              </a:rPr>
              <a:t>What is a Scientist?</a:t>
            </a:r>
          </a:p>
        </p:txBody>
      </p:sp>
      <p:sp>
        <p:nvSpPr>
          <p:cNvPr id="29702" name="Rectangle 3"/>
          <p:cNvSpPr>
            <a:spLocks noGrp="1" noChangeArrowheads="1"/>
          </p:cNvSpPr>
          <p:nvPr>
            <p:ph type="body" idx="4294967295"/>
          </p:nvPr>
        </p:nvSpPr>
        <p:spPr>
          <a:xfrm>
            <a:off x="762000" y="1371600"/>
            <a:ext cx="7772400" cy="4114800"/>
          </a:xfrm>
        </p:spPr>
        <p:txBody>
          <a:bodyPr/>
          <a:lstStyle/>
          <a:p>
            <a:r>
              <a:rPr lang="en-US" sz="2800"/>
              <a:t>Prime objective is increased knowledge of nature and its “laws”.</a:t>
            </a:r>
          </a:p>
          <a:p>
            <a:r>
              <a:rPr lang="en-US" sz="2800"/>
              <a:t>Scientists use knowledge to acquire new knowledge.</a:t>
            </a:r>
          </a:p>
          <a:p>
            <a:r>
              <a:rPr lang="en-US" sz="2800"/>
              <a:t>Systematic search using “scientific method”</a:t>
            </a:r>
          </a:p>
        </p:txBody>
      </p:sp>
      <p:pic>
        <p:nvPicPr>
          <p:cNvPr id="29703" name="Picture 4" descr="dd01452_"/>
          <p:cNvPicPr>
            <a:picLocks noChangeAspect="1" noChangeArrowheads="1"/>
          </p:cNvPicPr>
          <p:nvPr/>
        </p:nvPicPr>
        <p:blipFill>
          <a:blip r:embed="rId2" cstate="print">
            <a:grayscl/>
            <a:biLevel thresh="50000"/>
          </a:blip>
          <a:srcRect/>
          <a:stretch>
            <a:fillRect/>
          </a:stretch>
        </p:blipFill>
        <p:spPr bwMode="auto">
          <a:xfrm>
            <a:off x="1981200" y="4114800"/>
            <a:ext cx="1828800" cy="1741488"/>
          </a:xfrm>
          <a:prstGeom prst="rect">
            <a:avLst/>
          </a:prstGeom>
          <a:noFill/>
          <a:ln w="9525">
            <a:noFill/>
            <a:miter lim="800000"/>
            <a:headEnd/>
            <a:tailEnd/>
          </a:ln>
        </p:spPr>
      </p:pic>
      <p:sp>
        <p:nvSpPr>
          <p:cNvPr id="29704" name="Text Box 5"/>
          <p:cNvSpPr txBox="1">
            <a:spLocks noChangeArrowheads="1"/>
          </p:cNvSpPr>
          <p:nvPr/>
        </p:nvSpPr>
        <p:spPr bwMode="auto">
          <a:xfrm>
            <a:off x="3581400" y="4038600"/>
            <a:ext cx="1147763" cy="457200"/>
          </a:xfrm>
          <a:prstGeom prst="rect">
            <a:avLst/>
          </a:prstGeom>
          <a:noFill/>
          <a:ln w="9525">
            <a:noFill/>
            <a:miter lim="800000"/>
            <a:headEnd/>
            <a:tailEnd/>
          </a:ln>
        </p:spPr>
        <p:txBody>
          <a:bodyPr wrap="none">
            <a:spAutoFit/>
          </a:bodyPr>
          <a:lstStyle/>
          <a:p>
            <a:pPr eaLnBrk="1" hangingPunct="1"/>
            <a:r>
              <a:rPr lang="en-US" sz="2400" b="1">
                <a:latin typeface="Times New Roman" charset="0"/>
              </a:rPr>
              <a:t>Science</a:t>
            </a:r>
          </a:p>
        </p:txBody>
      </p:sp>
      <p:sp>
        <p:nvSpPr>
          <p:cNvPr id="29705" name="Text Box 6"/>
          <p:cNvSpPr txBox="1">
            <a:spLocks noChangeArrowheads="1"/>
          </p:cNvSpPr>
          <p:nvPr/>
        </p:nvSpPr>
        <p:spPr bwMode="auto">
          <a:xfrm>
            <a:off x="517525" y="5451475"/>
            <a:ext cx="1774825" cy="457200"/>
          </a:xfrm>
          <a:prstGeom prst="rect">
            <a:avLst/>
          </a:prstGeom>
          <a:noFill/>
          <a:ln w="9525">
            <a:noFill/>
            <a:miter lim="800000"/>
            <a:headEnd/>
            <a:tailEnd/>
          </a:ln>
        </p:spPr>
        <p:txBody>
          <a:bodyPr wrap="none">
            <a:spAutoFit/>
          </a:bodyPr>
          <a:lstStyle/>
          <a:p>
            <a:pPr eaLnBrk="1" hangingPunct="1"/>
            <a:r>
              <a:rPr lang="en-US" sz="2400" b="1">
                <a:latin typeface="Times New Roman" charset="0"/>
              </a:rPr>
              <a:t>Engineering</a:t>
            </a:r>
          </a:p>
        </p:txBody>
      </p:sp>
      <p:sp>
        <p:nvSpPr>
          <p:cNvPr id="9"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4" name="Slide Number Placeholder 5"/>
          <p:cNvSpPr>
            <a:spLocks noGrp="1"/>
          </p:cNvSpPr>
          <p:nvPr>
            <p:ph type="sldNum" sz="quarter" idx="12"/>
          </p:nvPr>
        </p:nvSpPr>
        <p:spPr>
          <a:xfrm>
            <a:off x="6553200" y="6248400"/>
            <a:ext cx="1905000" cy="457200"/>
          </a:xfrm>
        </p:spPr>
        <p:txBody>
          <a:bodyPr lIns="92075" tIns="46038" rIns="92075" bIns="46038" anchor="ctr"/>
          <a:lstStyle/>
          <a:p>
            <a:fld id="{D07B435A-4AE0-463D-B02A-7B819625F9C1}" type="slidenum">
              <a:rPr lang="en-US" sz="1400">
                <a:effectLst/>
                <a:latin typeface="Times New Roman" charset="0"/>
              </a:rPr>
              <a:pPr/>
              <a:t>18</a:t>
            </a:fld>
            <a:endParaRPr lang="en-US" sz="1400">
              <a:effectLst/>
              <a:latin typeface="Times New Roman" charset="0"/>
            </a:endParaRPr>
          </a:p>
        </p:txBody>
      </p:sp>
      <p:sp>
        <p:nvSpPr>
          <p:cNvPr id="50178" name="Rectangle 2"/>
          <p:cNvSpPr>
            <a:spLocks noGrp="1" noChangeArrowheads="1"/>
          </p:cNvSpPr>
          <p:nvPr>
            <p:ph type="title" idx="4294967295"/>
          </p:nvPr>
        </p:nvSpPr>
        <p:spPr/>
        <p:txBody>
          <a:bodyPr lIns="92075" tIns="46038" rIns="92075" bIns="46038" anchorCtr="0"/>
          <a:lstStyle/>
          <a:p>
            <a:pPr>
              <a:defRPr/>
            </a:pPr>
            <a:r>
              <a:rPr lang="en-US">
                <a:latin typeface="+mj-lt"/>
                <a:ea typeface="+mj-ea"/>
                <a:cs typeface="+mj-cs"/>
              </a:rPr>
              <a:t>The Scientific Method</a:t>
            </a:r>
          </a:p>
        </p:txBody>
      </p:sp>
      <p:sp>
        <p:nvSpPr>
          <p:cNvPr id="30726" name="Rectangle 3"/>
          <p:cNvSpPr>
            <a:spLocks noGrp="1" noChangeArrowheads="1"/>
          </p:cNvSpPr>
          <p:nvPr>
            <p:ph type="body" idx="4294967295"/>
          </p:nvPr>
        </p:nvSpPr>
        <p:spPr/>
        <p:txBody>
          <a:bodyPr/>
          <a:lstStyle/>
          <a:p>
            <a:pPr>
              <a:lnSpc>
                <a:spcPct val="90000"/>
              </a:lnSpc>
            </a:pPr>
            <a:r>
              <a:rPr lang="en-US" sz="2800"/>
              <a:t>Formulate a hypothesis to explain a natural phenomenon.</a:t>
            </a:r>
          </a:p>
          <a:p>
            <a:pPr>
              <a:lnSpc>
                <a:spcPct val="90000"/>
              </a:lnSpc>
            </a:pPr>
            <a:r>
              <a:rPr lang="en-US" sz="2800"/>
              <a:t>Conceive and execute experiments to test the hypothesis.</a:t>
            </a:r>
          </a:p>
          <a:p>
            <a:pPr>
              <a:lnSpc>
                <a:spcPct val="90000"/>
              </a:lnSpc>
            </a:pPr>
            <a:r>
              <a:rPr lang="en-US" sz="2800"/>
              <a:t>Analyze test results and state conclusions.</a:t>
            </a:r>
          </a:p>
          <a:p>
            <a:pPr>
              <a:lnSpc>
                <a:spcPct val="90000"/>
              </a:lnSpc>
            </a:pPr>
            <a:r>
              <a:rPr lang="en-US" sz="2800"/>
              <a:t>Generalize the hypothesis into the form of a law or theory if experimental results are in harmony with the hypothesis.</a:t>
            </a:r>
          </a:p>
          <a:p>
            <a:pPr>
              <a:lnSpc>
                <a:spcPct val="90000"/>
              </a:lnSpc>
            </a:pPr>
            <a:r>
              <a:rPr lang="en-US" sz="2800"/>
              <a:t>Publish the new knowledge.</a:t>
            </a:r>
          </a:p>
        </p:txBody>
      </p:sp>
      <p:sp>
        <p:nvSpPr>
          <p:cNvPr id="6"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8" name="Slide Number Placeholder 5"/>
          <p:cNvSpPr>
            <a:spLocks noGrp="1"/>
          </p:cNvSpPr>
          <p:nvPr>
            <p:ph type="sldNum" sz="quarter" idx="12"/>
          </p:nvPr>
        </p:nvSpPr>
        <p:spPr>
          <a:xfrm>
            <a:off x="6553200" y="6248400"/>
            <a:ext cx="1905000" cy="457200"/>
          </a:xfrm>
        </p:spPr>
        <p:txBody>
          <a:bodyPr lIns="92075" tIns="46038" rIns="92075" bIns="46038" anchor="ctr"/>
          <a:lstStyle/>
          <a:p>
            <a:fld id="{B96216DD-C856-4BA9-922B-E5C1FCB82077}" type="slidenum">
              <a:rPr lang="en-US" sz="1400">
                <a:effectLst/>
                <a:latin typeface="Times New Roman" charset="0"/>
              </a:rPr>
              <a:pPr/>
              <a:t>19</a:t>
            </a:fld>
            <a:endParaRPr lang="en-US" sz="1400">
              <a:effectLst/>
              <a:latin typeface="Times New Roman" charset="0"/>
            </a:endParaRPr>
          </a:p>
        </p:txBody>
      </p:sp>
      <p:sp>
        <p:nvSpPr>
          <p:cNvPr id="51202" name="Rectangle 2"/>
          <p:cNvSpPr>
            <a:spLocks noGrp="1" noChangeArrowheads="1"/>
          </p:cNvSpPr>
          <p:nvPr>
            <p:ph type="title" idx="4294967295"/>
          </p:nvPr>
        </p:nvSpPr>
        <p:spPr/>
        <p:txBody>
          <a:bodyPr lIns="92075" tIns="46038" rIns="92075" bIns="46038" anchorCtr="0"/>
          <a:lstStyle/>
          <a:p>
            <a:pPr>
              <a:defRPr/>
            </a:pPr>
            <a:r>
              <a:rPr lang="en-US">
                <a:latin typeface="+mj-lt"/>
                <a:ea typeface="+mj-ea"/>
                <a:cs typeface="+mj-cs"/>
              </a:rPr>
              <a:t>The Engineer</a:t>
            </a:r>
          </a:p>
        </p:txBody>
      </p:sp>
      <p:sp>
        <p:nvSpPr>
          <p:cNvPr id="31750" name="Rectangle 3"/>
          <p:cNvSpPr>
            <a:spLocks noGrp="1" noChangeArrowheads="1"/>
          </p:cNvSpPr>
          <p:nvPr>
            <p:ph type="body" idx="4294967295"/>
          </p:nvPr>
        </p:nvSpPr>
        <p:spPr>
          <a:xfrm>
            <a:off x="685800" y="1524000"/>
            <a:ext cx="7772400" cy="4122738"/>
          </a:xfrm>
        </p:spPr>
        <p:txBody>
          <a:bodyPr/>
          <a:lstStyle/>
          <a:p>
            <a:r>
              <a:rPr lang="en-US" sz="2800" dirty="0"/>
              <a:t>The engineer uses knowledge of mathematics and natural sciences and applies this knowledge along with his/her judgment to develop devices, processes, structures, and systems that benefit society.</a:t>
            </a:r>
          </a:p>
          <a:p>
            <a:r>
              <a:rPr lang="en-US" sz="2800" dirty="0"/>
              <a:t>Where a scientist uses knowledge to acquire new knowledge, the engineer </a:t>
            </a:r>
            <a:r>
              <a:rPr lang="en-US" sz="2800" u="sng" dirty="0"/>
              <a:t>applies</a:t>
            </a:r>
            <a:r>
              <a:rPr lang="en-US" sz="2800" dirty="0"/>
              <a:t> this knowledge to develop things for society.</a:t>
            </a:r>
          </a:p>
          <a:p>
            <a:r>
              <a:rPr lang="en-US" sz="2800" b="1" i="1" dirty="0"/>
              <a:t>Scientist seeks to know: engineers aim to do</a:t>
            </a:r>
            <a:r>
              <a:rPr lang="en-US" sz="2800" i="1" dirty="0"/>
              <a:t>.</a:t>
            </a:r>
          </a:p>
        </p:txBody>
      </p:sp>
      <p:sp>
        <p:nvSpPr>
          <p:cNvPr id="6"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ea typeface="+mj-ea"/>
                <a:cs typeface="+mj-cs"/>
              </a:rPr>
              <a:t>Course Overview</a:t>
            </a:r>
            <a:endParaRPr lang="en-US" dirty="0"/>
          </a:p>
        </p:txBody>
      </p:sp>
      <p:sp>
        <p:nvSpPr>
          <p:cNvPr id="5123" name="Rectangle 3"/>
          <p:cNvSpPr>
            <a:spLocks noGrp="1" noChangeArrowheads="1"/>
          </p:cNvSpPr>
          <p:nvPr>
            <p:ph type="body" idx="1"/>
          </p:nvPr>
        </p:nvSpPr>
        <p:spPr/>
        <p:txBody>
          <a:bodyPr/>
          <a:lstStyle/>
          <a:p>
            <a:pPr eaLnBrk="1" hangingPunct="1"/>
            <a:r>
              <a:rPr lang="en-US" dirty="0" smtClean="0"/>
              <a:t>Introduce students to:</a:t>
            </a:r>
          </a:p>
          <a:p>
            <a:pPr lvl="1" eaLnBrk="1" hangingPunct="1"/>
            <a:r>
              <a:rPr lang="en-US" dirty="0"/>
              <a:t> the engineering profession;</a:t>
            </a:r>
          </a:p>
          <a:p>
            <a:pPr lvl="1" eaLnBrk="1" hangingPunct="1"/>
            <a:r>
              <a:rPr lang="en-US" dirty="0"/>
              <a:t> engineering fundamentals and problem solving;</a:t>
            </a:r>
          </a:p>
          <a:p>
            <a:pPr lvl="1" eaLnBrk="1" hangingPunct="1"/>
            <a:r>
              <a:rPr lang="en-US" dirty="0"/>
              <a:t> engineering design principles.</a:t>
            </a:r>
          </a:p>
          <a:p>
            <a:pPr eaLnBrk="1" hangingPunct="1"/>
            <a:r>
              <a:rPr lang="en-US" dirty="0" smtClean="0"/>
              <a:t>Generate excitement by providing students;</a:t>
            </a:r>
          </a:p>
          <a:p>
            <a:pPr lvl="1" eaLnBrk="1" hangingPunct="1">
              <a:lnSpc>
                <a:spcPct val="110000"/>
              </a:lnSpc>
            </a:pPr>
            <a:r>
              <a:rPr lang="en-US" dirty="0"/>
              <a:t>Hands-on group design projects;</a:t>
            </a:r>
          </a:p>
          <a:p>
            <a:pPr lvl="1" eaLnBrk="1" hangingPunct="1">
              <a:lnSpc>
                <a:spcPct val="110000"/>
              </a:lnSpc>
            </a:pPr>
            <a:r>
              <a:rPr lang="en-US" dirty="0"/>
              <a:t>Insights into contemporary engineering topics.</a:t>
            </a:r>
          </a:p>
        </p:txBody>
      </p:sp>
      <p:sp>
        <p:nvSpPr>
          <p:cNvPr id="8" name="Slide Number Placeholder 7"/>
          <p:cNvSpPr>
            <a:spLocks noGrp="1"/>
          </p:cNvSpPr>
          <p:nvPr>
            <p:ph type="sldNum" sz="quarter" idx="12"/>
          </p:nvPr>
        </p:nvSpPr>
        <p:spPr/>
        <p:txBody>
          <a:bodyPr/>
          <a:lstStyle/>
          <a:p>
            <a:fld id="{4830313D-6B14-1145-8F0D-0F282E7BA8DB}" type="slidenum">
              <a:rPr lang="en-US" smtClean="0"/>
              <a:pPr/>
              <a:t>2</a:t>
            </a:fld>
            <a:endParaRPr lang="en-US"/>
          </a:p>
        </p:txBody>
      </p:sp>
      <p:sp>
        <p:nvSpPr>
          <p:cNvPr id="9" name="Footer Placeholder 8"/>
          <p:cNvSpPr>
            <a:spLocks noGrp="1"/>
          </p:cNvSpPr>
          <p:nvPr>
            <p:ph type="ftr" sz="quarter" idx="11"/>
          </p:nvPr>
        </p:nvSpPr>
        <p:spPr/>
        <p:txBody>
          <a:bodyPr/>
          <a:lstStyle/>
          <a:p>
            <a:r>
              <a:rPr lang="en-US" dirty="0" smtClean="0"/>
              <a:t>ENGR 107 – Intro to Engineering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2000"/>
                                  </p:iterate>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par>
                          <p:cTn id="10" fill="hold">
                            <p:stCondLst>
                              <p:cond delay="630"/>
                            </p:stCondLst>
                            <p:childTnLst>
                              <p:par>
                                <p:cTn id="11" presetID="22" presetClass="entr" presetSubtype="8" fill="hold" grpId="0" nodeType="after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wipe(left)">
                                      <p:cBhvr>
                                        <p:cTn id="13" dur="500"/>
                                        <p:tgtEl>
                                          <p:spTgt spid="512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23">
                                            <p:txEl>
                                              <p:pRg st="1" end="1"/>
                                            </p:txEl>
                                          </p:spTgt>
                                        </p:tgtEl>
                                        <p:attrNameLst>
                                          <p:attrName>style.visibility</p:attrName>
                                        </p:attrNameLst>
                                      </p:cBhvr>
                                      <p:to>
                                        <p:strVal val="visible"/>
                                      </p:to>
                                    </p:set>
                                    <p:animEffect transition="in" filter="wipe(left)">
                                      <p:cBhvr>
                                        <p:cTn id="16" dur="500"/>
                                        <p:tgtEl>
                                          <p:spTgt spid="512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Effect transition="in" filter="wipe(left)">
                                      <p:cBhvr>
                                        <p:cTn id="19" dur="500"/>
                                        <p:tgtEl>
                                          <p:spTgt spid="512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left)">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wipe(left)">
                                      <p:cBhvr>
                                        <p:cTn id="27" dur="500"/>
                                        <p:tgtEl>
                                          <p:spTgt spid="5123">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123">
                                            <p:txEl>
                                              <p:pRg st="5" end="5"/>
                                            </p:txEl>
                                          </p:spTgt>
                                        </p:tgtEl>
                                        <p:attrNameLst>
                                          <p:attrName>style.visibility</p:attrName>
                                        </p:attrNameLst>
                                      </p:cBhvr>
                                      <p:to>
                                        <p:strVal val="visible"/>
                                      </p:to>
                                    </p:set>
                                    <p:animEffect transition="in" filter="wipe(left)">
                                      <p:cBhvr>
                                        <p:cTn id="30" dur="500"/>
                                        <p:tgtEl>
                                          <p:spTgt spid="5123">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123">
                                            <p:txEl>
                                              <p:pRg st="6" end="6"/>
                                            </p:txEl>
                                          </p:spTgt>
                                        </p:tgtEl>
                                        <p:attrNameLst>
                                          <p:attrName>style.visibility</p:attrName>
                                        </p:attrNameLst>
                                      </p:cBhvr>
                                      <p:to>
                                        <p:strVal val="visible"/>
                                      </p:to>
                                    </p:set>
                                    <p:animEffect transition="in" filter="wipe(left)">
                                      <p:cBhvr>
                                        <p:cTn id="33"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Slide Number Placeholder 5"/>
          <p:cNvSpPr>
            <a:spLocks noGrp="1"/>
          </p:cNvSpPr>
          <p:nvPr>
            <p:ph type="sldNum" sz="quarter" idx="12"/>
          </p:nvPr>
        </p:nvSpPr>
        <p:spPr>
          <a:xfrm>
            <a:off x="6553200" y="6248400"/>
            <a:ext cx="1905000" cy="457200"/>
          </a:xfrm>
        </p:spPr>
        <p:txBody>
          <a:bodyPr lIns="92075" tIns="46038" rIns="92075" bIns="46038" anchor="ctr"/>
          <a:lstStyle/>
          <a:p>
            <a:fld id="{E8124B99-A028-44A2-8537-C7635F198B61}" type="slidenum">
              <a:rPr lang="en-US" sz="1400">
                <a:effectLst/>
                <a:latin typeface="Times New Roman" charset="0"/>
              </a:rPr>
              <a:pPr/>
              <a:t>20</a:t>
            </a:fld>
            <a:endParaRPr lang="en-US" sz="1400">
              <a:effectLst/>
              <a:latin typeface="Times New Roman" charset="0"/>
            </a:endParaRPr>
          </a:p>
        </p:txBody>
      </p:sp>
      <p:sp>
        <p:nvSpPr>
          <p:cNvPr id="26626" name="Rectangle 2"/>
          <p:cNvSpPr>
            <a:spLocks noGrp="1" noChangeArrowheads="1"/>
          </p:cNvSpPr>
          <p:nvPr>
            <p:ph type="title" idx="4294967295"/>
          </p:nvPr>
        </p:nvSpPr>
        <p:spPr>
          <a:xfrm>
            <a:off x="684213" y="288925"/>
            <a:ext cx="7775575" cy="627063"/>
          </a:xfrm>
        </p:spPr>
        <p:txBody>
          <a:bodyPr lIns="92075" tIns="46038" rIns="92075" bIns="46038" anchorCtr="0">
            <a:normAutofit fontScale="90000"/>
          </a:bodyPr>
          <a:lstStyle/>
          <a:p>
            <a:pPr>
              <a:defRPr/>
            </a:pPr>
            <a:r>
              <a:rPr lang="en-US" sz="3600">
                <a:latin typeface="+mj-lt"/>
                <a:ea typeface="+mj-ea"/>
                <a:cs typeface="+mj-cs"/>
              </a:rPr>
              <a:t>How Society Perceives Engineers</a:t>
            </a:r>
          </a:p>
        </p:txBody>
      </p:sp>
      <p:sp>
        <p:nvSpPr>
          <p:cNvPr id="32774" name="Rectangle 3"/>
          <p:cNvSpPr>
            <a:spLocks noGrp="1" noChangeArrowheads="1"/>
          </p:cNvSpPr>
          <p:nvPr>
            <p:ph type="body" idx="4294967295"/>
          </p:nvPr>
        </p:nvSpPr>
        <p:spPr>
          <a:xfrm>
            <a:off x="685800" y="1371600"/>
            <a:ext cx="7772400" cy="4724400"/>
          </a:xfrm>
        </p:spPr>
        <p:txBody>
          <a:bodyPr/>
          <a:lstStyle/>
          <a:p>
            <a:r>
              <a:rPr lang="en-US" sz="2800"/>
              <a:t>“By and large, engineers are paid by society to work on systems dealing with problems whose solutions are of interest to society.  These systems seem to group conveniently into:</a:t>
            </a:r>
          </a:p>
          <a:p>
            <a:pPr lvl="1"/>
            <a:r>
              <a:rPr lang="en-US" sz="2400"/>
              <a:t>(a) systems for material handling, including transformation of and conservation of raw and processed materials,</a:t>
            </a:r>
          </a:p>
          <a:p>
            <a:pPr lvl="1"/>
            <a:r>
              <a:rPr lang="en-US" sz="2400"/>
              <a:t>(b) systems for energy handling, including its transformation, transmission, and control, and,</a:t>
            </a:r>
          </a:p>
          <a:p>
            <a:pPr lvl="1"/>
            <a:r>
              <a:rPr lang="en-US" sz="2400"/>
              <a:t>(c) systems for data on information handling, involving its collection, transmission, and processing.”</a:t>
            </a:r>
          </a:p>
        </p:txBody>
      </p:sp>
      <p:sp>
        <p:nvSpPr>
          <p:cNvPr id="6"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6" name="Slide Number Placeholder 5"/>
          <p:cNvSpPr>
            <a:spLocks noGrp="1"/>
          </p:cNvSpPr>
          <p:nvPr>
            <p:ph type="sldNum" sz="quarter" idx="12"/>
          </p:nvPr>
        </p:nvSpPr>
        <p:spPr>
          <a:xfrm>
            <a:off x="6553200" y="6248400"/>
            <a:ext cx="1905000" cy="457200"/>
          </a:xfrm>
        </p:spPr>
        <p:txBody>
          <a:bodyPr lIns="92075" tIns="46038" rIns="92075" bIns="46038" anchor="ctr"/>
          <a:lstStyle/>
          <a:p>
            <a:fld id="{E3A81106-B515-4E08-8E2D-814C56ED5DB4}" type="slidenum">
              <a:rPr lang="en-US" sz="1400">
                <a:effectLst/>
                <a:latin typeface="Times New Roman" charset="0"/>
              </a:rPr>
              <a:pPr/>
              <a:t>21</a:t>
            </a:fld>
            <a:endParaRPr lang="en-US" sz="1400">
              <a:effectLst/>
              <a:latin typeface="Times New Roman" charset="0"/>
            </a:endParaRPr>
          </a:p>
        </p:txBody>
      </p:sp>
      <p:sp>
        <p:nvSpPr>
          <p:cNvPr id="23556" name="Rectangle 4"/>
          <p:cNvSpPr>
            <a:spLocks noGrp="1" noChangeArrowheads="1"/>
          </p:cNvSpPr>
          <p:nvPr>
            <p:ph type="title" idx="4294967295"/>
          </p:nvPr>
        </p:nvSpPr>
        <p:spPr/>
        <p:txBody>
          <a:bodyPr lIns="92075" tIns="46038" rIns="92075" bIns="46038" anchorCtr="0"/>
          <a:lstStyle/>
          <a:p>
            <a:pPr>
              <a:defRPr/>
            </a:pPr>
            <a:r>
              <a:rPr lang="en-US" sz="3600">
                <a:latin typeface="+mj-lt"/>
                <a:ea typeface="+mj-ea"/>
                <a:cs typeface="+mj-cs"/>
              </a:rPr>
              <a:t>How Engineers Picture Themselves!</a:t>
            </a:r>
          </a:p>
        </p:txBody>
      </p:sp>
      <p:sp>
        <p:nvSpPr>
          <p:cNvPr id="33798" name="Rectangle 5"/>
          <p:cNvSpPr>
            <a:spLocks noGrp="1" noChangeArrowheads="1"/>
          </p:cNvSpPr>
          <p:nvPr>
            <p:ph type="body" idx="4294967295"/>
          </p:nvPr>
        </p:nvSpPr>
        <p:spPr>
          <a:xfrm>
            <a:off x="457200" y="1600200"/>
            <a:ext cx="8229600" cy="3608388"/>
          </a:xfrm>
        </p:spPr>
        <p:txBody>
          <a:bodyPr/>
          <a:lstStyle/>
          <a:p>
            <a:r>
              <a:rPr lang="en-US"/>
              <a:t>“Normal people believe that if it ain’t broke, don’t fix it.  Engineers believe that if it ain’t broke, it doesn’t have enough features yet!”</a:t>
            </a:r>
          </a:p>
          <a:p>
            <a:endParaRPr lang="en-US"/>
          </a:p>
          <a:p>
            <a:pPr>
              <a:buFont typeface="Wingdings" charset="2"/>
              <a:buNone/>
            </a:pPr>
            <a:r>
              <a:rPr lang="en-US" sz="1400"/>
              <a:t>Author unknown; quote adapted from Va. Tech lecture on engineering.</a:t>
            </a:r>
          </a:p>
        </p:txBody>
      </p:sp>
      <p:sp>
        <p:nvSpPr>
          <p:cNvPr id="6"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914400" y="22225"/>
            <a:ext cx="7543800" cy="974725"/>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Distribution of Employment by Disciplines</a:t>
            </a:r>
          </a:p>
        </p:txBody>
      </p:sp>
      <p:pic>
        <p:nvPicPr>
          <p:cNvPr id="13316" name="Picture 3"/>
          <p:cNvPicPr>
            <a:picLocks noChangeAspect="1" noChangeArrowheads="1"/>
          </p:cNvPicPr>
          <p:nvPr/>
        </p:nvPicPr>
        <p:blipFill>
          <a:blip r:embed="rId3" cstate="print"/>
          <a:srcRect t="13133"/>
          <a:stretch>
            <a:fillRect/>
          </a:stretch>
        </p:blipFill>
        <p:spPr bwMode="auto">
          <a:xfrm>
            <a:off x="1312863" y="1295400"/>
            <a:ext cx="6213475" cy="4648200"/>
          </a:xfrm>
          <a:prstGeom prst="rect">
            <a:avLst/>
          </a:prstGeom>
          <a:noFill/>
          <a:ln w="9525">
            <a:noFill/>
            <a:round/>
            <a:headEnd/>
            <a:tailEnd/>
          </a:ln>
        </p:spPr>
      </p:pic>
      <p:sp>
        <p:nvSpPr>
          <p:cNvPr id="4"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ea typeface="+mj-ea"/>
                <a:cs typeface="+mj-cs"/>
              </a:rPr>
              <a:t>Engineering Starting Salaries</a:t>
            </a:r>
            <a:endParaRPr lang="en-US" dirty="0"/>
          </a:p>
        </p:txBody>
      </p:sp>
      <p:sp>
        <p:nvSpPr>
          <p:cNvPr id="5123" name="Rectangle 3"/>
          <p:cNvSpPr>
            <a:spLocks noGrp="1" noChangeArrowheads="1"/>
          </p:cNvSpPr>
          <p:nvPr>
            <p:ph type="body" idx="1"/>
          </p:nvPr>
        </p:nvSpPr>
        <p:spPr/>
        <p:txBody>
          <a:bodyPr>
            <a:normAutofit fontScale="92500" lnSpcReduction="10000"/>
          </a:bodyPr>
          <a:lstStyle/>
          <a:p>
            <a:pPr algn="ctr">
              <a:buNone/>
            </a:pPr>
            <a:r>
              <a:rPr lang="en-US" b="1" dirty="0" smtClean="0"/>
              <a:t>Top 10 2010 College Degrees by Highest Starting Salary</a:t>
            </a:r>
          </a:p>
          <a:p>
            <a:pPr marL="457200" indent="-457200" algn="ctr">
              <a:buNone/>
            </a:pPr>
            <a:r>
              <a:rPr lang="en-US" sz="2000" dirty="0" smtClean="0"/>
              <a:t>(Average salary for all graduates = $48,351)</a:t>
            </a:r>
          </a:p>
          <a:p>
            <a:pPr marL="457200" indent="-457200" algn="ctr">
              <a:buNone/>
            </a:pPr>
            <a:endParaRPr lang="en-US" sz="2000" dirty="0" smtClean="0"/>
          </a:p>
          <a:p>
            <a:pPr marL="457200" indent="-457200">
              <a:buFont typeface="+mj-lt"/>
              <a:buAutoNum type="arabicPeriod"/>
            </a:pPr>
            <a:r>
              <a:rPr lang="en-US" sz="2000" dirty="0" smtClean="0"/>
              <a:t>Petroleum Engineering:				$86,220</a:t>
            </a:r>
          </a:p>
          <a:p>
            <a:pPr marL="457200" indent="-457200">
              <a:buFont typeface="+mj-lt"/>
              <a:buAutoNum type="arabicPeriod"/>
            </a:pPr>
            <a:r>
              <a:rPr lang="en-US" sz="2000" dirty="0" smtClean="0"/>
              <a:t>Chemical Engineering:				$65,142</a:t>
            </a:r>
          </a:p>
          <a:p>
            <a:pPr marL="457200" indent="-457200">
              <a:buFont typeface="+mj-lt"/>
              <a:buAutoNum type="arabicPeriod"/>
            </a:pPr>
            <a:r>
              <a:rPr lang="en-US" sz="2000" dirty="0" smtClean="0"/>
              <a:t>Mining &amp; Mineral Engineering:			$64,552</a:t>
            </a:r>
          </a:p>
          <a:p>
            <a:pPr marL="457200" indent="-457200">
              <a:buFont typeface="+mj-lt"/>
              <a:buAutoNum type="arabicPeriod"/>
            </a:pPr>
            <a:r>
              <a:rPr lang="en-US" sz="2000" dirty="0" smtClean="0">
                <a:solidFill>
                  <a:srgbClr val="0000FF"/>
                </a:solidFill>
              </a:rPr>
              <a:t>Computer Science:	</a:t>
            </a:r>
            <a:r>
              <a:rPr lang="en-US" sz="2000" dirty="0" smtClean="0"/>
              <a:t>				$61,205</a:t>
            </a:r>
          </a:p>
          <a:p>
            <a:pPr marL="457200" indent="-457200">
              <a:buFont typeface="+mj-lt"/>
              <a:buAutoNum type="arabicPeriod"/>
            </a:pPr>
            <a:r>
              <a:rPr lang="en-US" sz="2000" dirty="0" smtClean="0">
                <a:solidFill>
                  <a:srgbClr val="0000FF"/>
                </a:solidFill>
              </a:rPr>
              <a:t>Computer Engineering:</a:t>
            </a:r>
            <a:r>
              <a:rPr lang="en-US" sz="2000" dirty="0" smtClean="0"/>
              <a:t>				$60,879</a:t>
            </a:r>
          </a:p>
          <a:p>
            <a:pPr marL="457200" indent="-457200">
              <a:buFont typeface="+mj-lt"/>
              <a:buAutoNum type="arabicPeriod"/>
            </a:pPr>
            <a:r>
              <a:rPr lang="en-US" sz="2000" dirty="0" smtClean="0">
                <a:solidFill>
                  <a:srgbClr val="0000FF"/>
                </a:solidFill>
              </a:rPr>
              <a:t>Electrical/Electronics Engineering:	</a:t>
            </a:r>
            <a:r>
              <a:rPr lang="en-US" sz="2000" dirty="0" smtClean="0"/>
              <a:t>		$59,074</a:t>
            </a:r>
          </a:p>
          <a:p>
            <a:pPr marL="457200" indent="-457200">
              <a:buFont typeface="+mj-lt"/>
              <a:buAutoNum type="arabicPeriod"/>
            </a:pPr>
            <a:r>
              <a:rPr lang="en-US" sz="2000" dirty="0" smtClean="0"/>
              <a:t>Mechanical Engineering:				$58,392</a:t>
            </a:r>
          </a:p>
          <a:p>
            <a:pPr marL="457200" indent="-457200">
              <a:buFont typeface="+mj-lt"/>
              <a:buAutoNum type="arabicPeriod"/>
            </a:pPr>
            <a:r>
              <a:rPr lang="en-US" sz="2000" dirty="0" smtClean="0"/>
              <a:t>Industrial/Manufacturing Engineering:		$57,734</a:t>
            </a:r>
          </a:p>
          <a:p>
            <a:pPr marL="457200" indent="-457200">
              <a:buFont typeface="+mj-lt"/>
              <a:buAutoNum type="arabicPeriod"/>
            </a:pPr>
            <a:r>
              <a:rPr lang="en-US" sz="2000" dirty="0" smtClean="0"/>
              <a:t>Aerospace/Aeronautical Engineering:		$57,231</a:t>
            </a:r>
          </a:p>
          <a:p>
            <a:pPr marL="457200" indent="-457200">
              <a:buFont typeface="+mj-lt"/>
              <a:buAutoNum type="arabicPeriod"/>
            </a:pPr>
            <a:r>
              <a:rPr lang="en-US" sz="2000" dirty="0" smtClean="0">
                <a:solidFill>
                  <a:srgbClr val="0000FF"/>
                </a:solidFill>
              </a:rPr>
              <a:t>Information Sciences &amp; Systems</a:t>
            </a:r>
            <a:r>
              <a:rPr lang="en-US" sz="2000" dirty="0" smtClean="0"/>
              <a:t>:			$54,038</a:t>
            </a:r>
            <a:endParaRPr lang="en-US" sz="2000" dirty="0"/>
          </a:p>
        </p:txBody>
      </p:sp>
      <p:sp>
        <p:nvSpPr>
          <p:cNvPr id="8" name="Slide Number Placeholder 7"/>
          <p:cNvSpPr>
            <a:spLocks noGrp="1"/>
          </p:cNvSpPr>
          <p:nvPr>
            <p:ph type="sldNum" sz="quarter" idx="12"/>
          </p:nvPr>
        </p:nvSpPr>
        <p:spPr/>
        <p:txBody>
          <a:bodyPr/>
          <a:lstStyle/>
          <a:p>
            <a:fld id="{4830313D-6B14-1145-8F0D-0F282E7BA8DB}" type="slidenum">
              <a:rPr lang="en-US" smtClean="0"/>
              <a:pPr/>
              <a:t>23</a:t>
            </a:fld>
            <a:endParaRPr lang="en-US"/>
          </a:p>
        </p:txBody>
      </p:sp>
      <p:sp>
        <p:nvSpPr>
          <p:cNvPr id="9" name="Footer Placeholder 8"/>
          <p:cNvSpPr>
            <a:spLocks noGrp="1"/>
          </p:cNvSpPr>
          <p:nvPr>
            <p:ph type="ftr" sz="quarter" idx="11"/>
          </p:nvPr>
        </p:nvSpPr>
        <p:spPr/>
        <p:txBody>
          <a:bodyPr/>
          <a:lstStyle/>
          <a:p>
            <a:r>
              <a:rPr lang="en-US" smtClean="0"/>
              <a:t>ENGR 107 – Intro to Engineering</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2000"/>
                                  </p:iterate>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par>
                          <p:cTn id="10" fill="hold">
                            <p:stCondLst>
                              <p:cond delay="760"/>
                            </p:stCondLst>
                            <p:childTnLst>
                              <p:par>
                                <p:cTn id="11" presetID="22" presetClass="entr" presetSubtype="8" fill="hold" grpId="0" nodeType="after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wipe(left)">
                                      <p:cBhvr>
                                        <p:cTn id="13" dur="500"/>
                                        <p:tgtEl>
                                          <p:spTgt spid="51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wipe(left)">
                                      <p:cBhvr>
                                        <p:cTn id="18" dur="500"/>
                                        <p:tgtEl>
                                          <p:spTgt spid="51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animEffect transition="in" filter="wipe(left)">
                                      <p:cBhvr>
                                        <p:cTn id="23" dur="500"/>
                                        <p:tgtEl>
                                          <p:spTgt spid="512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123">
                                            <p:txEl>
                                              <p:pRg st="4" end="4"/>
                                            </p:txEl>
                                          </p:spTgt>
                                        </p:tgtEl>
                                        <p:attrNameLst>
                                          <p:attrName>style.visibility</p:attrName>
                                        </p:attrNameLst>
                                      </p:cBhvr>
                                      <p:to>
                                        <p:strVal val="visible"/>
                                      </p:to>
                                    </p:set>
                                    <p:animEffect transition="in" filter="wipe(left)">
                                      <p:cBhvr>
                                        <p:cTn id="28" dur="500"/>
                                        <p:tgtEl>
                                          <p:spTgt spid="512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123">
                                            <p:txEl>
                                              <p:pRg st="5" end="5"/>
                                            </p:txEl>
                                          </p:spTgt>
                                        </p:tgtEl>
                                        <p:attrNameLst>
                                          <p:attrName>style.visibility</p:attrName>
                                        </p:attrNameLst>
                                      </p:cBhvr>
                                      <p:to>
                                        <p:strVal val="visible"/>
                                      </p:to>
                                    </p:set>
                                    <p:animEffect transition="in" filter="wipe(left)">
                                      <p:cBhvr>
                                        <p:cTn id="33" dur="500"/>
                                        <p:tgtEl>
                                          <p:spTgt spid="512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123">
                                            <p:txEl>
                                              <p:pRg st="6" end="6"/>
                                            </p:txEl>
                                          </p:spTgt>
                                        </p:tgtEl>
                                        <p:attrNameLst>
                                          <p:attrName>style.visibility</p:attrName>
                                        </p:attrNameLst>
                                      </p:cBhvr>
                                      <p:to>
                                        <p:strVal val="visible"/>
                                      </p:to>
                                    </p:set>
                                    <p:animEffect transition="in" filter="wipe(left)">
                                      <p:cBhvr>
                                        <p:cTn id="38" dur="500"/>
                                        <p:tgtEl>
                                          <p:spTgt spid="512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123">
                                            <p:txEl>
                                              <p:pRg st="7" end="7"/>
                                            </p:txEl>
                                          </p:spTgt>
                                        </p:tgtEl>
                                        <p:attrNameLst>
                                          <p:attrName>style.visibility</p:attrName>
                                        </p:attrNameLst>
                                      </p:cBhvr>
                                      <p:to>
                                        <p:strVal val="visible"/>
                                      </p:to>
                                    </p:set>
                                    <p:animEffect transition="in" filter="wipe(left)">
                                      <p:cBhvr>
                                        <p:cTn id="43" dur="500"/>
                                        <p:tgtEl>
                                          <p:spTgt spid="512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123">
                                            <p:txEl>
                                              <p:pRg st="8" end="8"/>
                                            </p:txEl>
                                          </p:spTgt>
                                        </p:tgtEl>
                                        <p:attrNameLst>
                                          <p:attrName>style.visibility</p:attrName>
                                        </p:attrNameLst>
                                      </p:cBhvr>
                                      <p:to>
                                        <p:strVal val="visible"/>
                                      </p:to>
                                    </p:set>
                                    <p:animEffect transition="in" filter="wipe(left)">
                                      <p:cBhvr>
                                        <p:cTn id="48" dur="500"/>
                                        <p:tgtEl>
                                          <p:spTgt spid="512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123">
                                            <p:txEl>
                                              <p:pRg st="9" end="9"/>
                                            </p:txEl>
                                          </p:spTgt>
                                        </p:tgtEl>
                                        <p:attrNameLst>
                                          <p:attrName>style.visibility</p:attrName>
                                        </p:attrNameLst>
                                      </p:cBhvr>
                                      <p:to>
                                        <p:strVal val="visible"/>
                                      </p:to>
                                    </p:set>
                                    <p:animEffect transition="in" filter="wipe(left)">
                                      <p:cBhvr>
                                        <p:cTn id="53" dur="500"/>
                                        <p:tgtEl>
                                          <p:spTgt spid="512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123">
                                            <p:txEl>
                                              <p:pRg st="10" end="10"/>
                                            </p:txEl>
                                          </p:spTgt>
                                        </p:tgtEl>
                                        <p:attrNameLst>
                                          <p:attrName>style.visibility</p:attrName>
                                        </p:attrNameLst>
                                      </p:cBhvr>
                                      <p:to>
                                        <p:strVal val="visible"/>
                                      </p:to>
                                    </p:set>
                                    <p:animEffect transition="in" filter="wipe(left)">
                                      <p:cBhvr>
                                        <p:cTn id="58" dur="500"/>
                                        <p:tgtEl>
                                          <p:spTgt spid="512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123">
                                            <p:txEl>
                                              <p:pRg st="11" end="11"/>
                                            </p:txEl>
                                          </p:spTgt>
                                        </p:tgtEl>
                                        <p:attrNameLst>
                                          <p:attrName>style.visibility</p:attrName>
                                        </p:attrNameLst>
                                      </p:cBhvr>
                                      <p:to>
                                        <p:strVal val="visible"/>
                                      </p:to>
                                    </p:set>
                                    <p:animEffect transition="in" filter="wipe(left)">
                                      <p:cBhvr>
                                        <p:cTn id="63" dur="500"/>
                                        <p:tgtEl>
                                          <p:spTgt spid="5123">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123">
                                            <p:txEl>
                                              <p:pRg st="12" end="12"/>
                                            </p:txEl>
                                          </p:spTgt>
                                        </p:tgtEl>
                                        <p:attrNameLst>
                                          <p:attrName>style.visibility</p:attrName>
                                        </p:attrNameLst>
                                      </p:cBhvr>
                                      <p:to>
                                        <p:strVal val="visible"/>
                                      </p:to>
                                    </p:set>
                                    <p:animEffect transition="in" filter="wipe(left)">
                                      <p:cBhvr>
                                        <p:cTn id="68" dur="500"/>
                                        <p:tgtEl>
                                          <p:spTgt spid="51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8" name="Slide Number Placeholder 5"/>
          <p:cNvSpPr>
            <a:spLocks noGrp="1"/>
          </p:cNvSpPr>
          <p:nvPr>
            <p:ph type="sldNum" sz="quarter" idx="12"/>
          </p:nvPr>
        </p:nvSpPr>
        <p:spPr>
          <a:xfrm>
            <a:off x="6553200" y="6248400"/>
            <a:ext cx="1905000" cy="457200"/>
          </a:xfrm>
        </p:spPr>
        <p:txBody>
          <a:bodyPr lIns="92075" tIns="46038" rIns="92075" bIns="46038" anchor="ctr"/>
          <a:lstStyle/>
          <a:p>
            <a:fld id="{A4C931BC-6B82-4293-8F9C-E4701270C2C4}" type="slidenum">
              <a:rPr lang="en-US" sz="1400">
                <a:effectLst/>
                <a:latin typeface="Times New Roman" charset="0"/>
              </a:rPr>
              <a:pPr/>
              <a:t>24</a:t>
            </a:fld>
            <a:endParaRPr lang="en-US" sz="1400">
              <a:effectLst/>
              <a:latin typeface="Times New Roman" charset="0"/>
            </a:endParaRPr>
          </a:p>
        </p:txBody>
      </p:sp>
      <p:sp>
        <p:nvSpPr>
          <p:cNvPr id="48130" name="Rectangle 2"/>
          <p:cNvSpPr>
            <a:spLocks noGrp="1" noChangeArrowheads="1"/>
          </p:cNvSpPr>
          <p:nvPr>
            <p:ph type="title" idx="4294967295"/>
          </p:nvPr>
        </p:nvSpPr>
        <p:spPr>
          <a:xfrm>
            <a:off x="684213" y="350839"/>
            <a:ext cx="7775575" cy="639762"/>
          </a:xfrm>
        </p:spPr>
        <p:txBody>
          <a:bodyPr lIns="92075" tIns="46038" rIns="92075" bIns="46038" anchorCtr="0">
            <a:normAutofit fontScale="90000"/>
          </a:bodyPr>
          <a:lstStyle/>
          <a:p>
            <a:pPr>
              <a:defRPr/>
            </a:pPr>
            <a:r>
              <a:rPr lang="en-US" dirty="0">
                <a:latin typeface="+mj-lt"/>
                <a:ea typeface="+mj-ea"/>
                <a:cs typeface="+mj-cs"/>
              </a:rPr>
              <a:t>The Technology Team</a:t>
            </a:r>
          </a:p>
        </p:txBody>
      </p:sp>
      <p:sp>
        <p:nvSpPr>
          <p:cNvPr id="26630" name="Rectangle 3"/>
          <p:cNvSpPr>
            <a:spLocks noGrp="1" noChangeArrowheads="1"/>
          </p:cNvSpPr>
          <p:nvPr>
            <p:ph type="body" idx="4294967295"/>
          </p:nvPr>
        </p:nvSpPr>
        <p:spPr>
          <a:xfrm>
            <a:off x="685800" y="1676400"/>
            <a:ext cx="7772400" cy="4117975"/>
          </a:xfrm>
        </p:spPr>
        <p:txBody>
          <a:bodyPr/>
          <a:lstStyle/>
          <a:p>
            <a:pPr>
              <a:lnSpc>
                <a:spcPct val="90000"/>
              </a:lnSpc>
            </a:pPr>
            <a:r>
              <a:rPr lang="en-US" sz="3600"/>
              <a:t>Scientists</a:t>
            </a:r>
          </a:p>
          <a:p>
            <a:pPr>
              <a:lnSpc>
                <a:spcPct val="90000"/>
              </a:lnSpc>
            </a:pPr>
            <a:r>
              <a:rPr lang="en-US" sz="3600"/>
              <a:t>Engineers</a:t>
            </a:r>
          </a:p>
          <a:p>
            <a:pPr>
              <a:lnSpc>
                <a:spcPct val="90000"/>
              </a:lnSpc>
            </a:pPr>
            <a:r>
              <a:rPr lang="en-US" sz="3600"/>
              <a:t>Technologists</a:t>
            </a:r>
          </a:p>
          <a:p>
            <a:pPr>
              <a:lnSpc>
                <a:spcPct val="90000"/>
              </a:lnSpc>
            </a:pPr>
            <a:r>
              <a:rPr lang="en-US" sz="3600"/>
              <a:t>Technicians</a:t>
            </a:r>
          </a:p>
          <a:p>
            <a:pPr>
              <a:lnSpc>
                <a:spcPct val="90000"/>
              </a:lnSpc>
            </a:pPr>
            <a:r>
              <a:rPr lang="en-US" sz="3600"/>
              <a:t>Artisans/Craftsman</a:t>
            </a:r>
          </a:p>
        </p:txBody>
      </p:sp>
      <p:sp>
        <p:nvSpPr>
          <p:cNvPr id="26631" name="Text Box 4"/>
          <p:cNvSpPr txBox="1">
            <a:spLocks noChangeArrowheads="1"/>
          </p:cNvSpPr>
          <p:nvPr/>
        </p:nvSpPr>
        <p:spPr bwMode="auto">
          <a:xfrm>
            <a:off x="838200" y="4800600"/>
            <a:ext cx="7897813" cy="1196975"/>
          </a:xfrm>
          <a:prstGeom prst="rect">
            <a:avLst/>
          </a:prstGeom>
          <a:solidFill>
            <a:schemeClr val="bg1"/>
          </a:solidFill>
          <a:ln w="9525">
            <a:solidFill>
              <a:schemeClr val="tx1"/>
            </a:solidFill>
            <a:miter lim="800000"/>
            <a:headEnd/>
            <a:tailEnd/>
          </a:ln>
        </p:spPr>
        <p:txBody>
          <a:bodyPr wrap="none">
            <a:spAutoFit/>
          </a:bodyPr>
          <a:lstStyle/>
          <a:p>
            <a:pPr eaLnBrk="1" hangingPunct="1"/>
            <a:r>
              <a:rPr lang="en-US" sz="2400" b="1">
                <a:latin typeface="Times New Roman" charset="0"/>
              </a:rPr>
              <a:t>Note</a:t>
            </a:r>
            <a:r>
              <a:rPr lang="en-US" sz="2400">
                <a:latin typeface="Times New Roman" charset="0"/>
              </a:rPr>
              <a:t>:  </a:t>
            </a:r>
            <a:r>
              <a:rPr lang="en-US" sz="2400" i="1">
                <a:latin typeface="Times New Roman" charset="0"/>
              </a:rPr>
              <a:t>The Technology Team should not be confused with</a:t>
            </a:r>
          </a:p>
          <a:p>
            <a:pPr eaLnBrk="1" hangingPunct="1"/>
            <a:r>
              <a:rPr lang="en-US" sz="2400" i="1">
                <a:latin typeface="Times New Roman" charset="0"/>
              </a:rPr>
              <a:t>the project or design team. The latter is truly multidisciplinary,</a:t>
            </a:r>
          </a:p>
          <a:p>
            <a:pPr eaLnBrk="1" hangingPunct="1"/>
            <a:r>
              <a:rPr lang="en-US" sz="2400" i="1">
                <a:latin typeface="Times New Roman" charset="0"/>
              </a:rPr>
              <a:t>and includes management, sales, purchasing, etc.</a:t>
            </a:r>
          </a:p>
        </p:txBody>
      </p:sp>
      <p:sp>
        <p:nvSpPr>
          <p:cNvPr id="7"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2" name="Slide Number Placeholder 6"/>
          <p:cNvSpPr>
            <a:spLocks noGrp="1"/>
          </p:cNvSpPr>
          <p:nvPr>
            <p:ph type="sldNum" sz="quarter" idx="12"/>
          </p:nvPr>
        </p:nvSpPr>
        <p:spPr>
          <a:xfrm>
            <a:off x="6553200" y="6248400"/>
            <a:ext cx="1905000" cy="457200"/>
          </a:xfrm>
        </p:spPr>
        <p:txBody>
          <a:bodyPr lIns="92075" tIns="46038" rIns="92075" bIns="46038" anchor="ctr"/>
          <a:lstStyle/>
          <a:p>
            <a:fld id="{79B9A43A-140B-4AF1-AAA5-75EDEA11968B}" type="slidenum">
              <a:rPr lang="en-US" sz="1400">
                <a:effectLst/>
                <a:latin typeface="Times New Roman" charset="0"/>
              </a:rPr>
              <a:pPr/>
              <a:t>25</a:t>
            </a:fld>
            <a:endParaRPr lang="en-US" sz="1400">
              <a:effectLst/>
              <a:latin typeface="Times New Roman" charset="0"/>
            </a:endParaRPr>
          </a:p>
        </p:txBody>
      </p:sp>
      <p:sp>
        <p:nvSpPr>
          <p:cNvPr id="63490" name="Rectangle 2"/>
          <p:cNvSpPr>
            <a:spLocks noGrp="1" noChangeArrowheads="1"/>
          </p:cNvSpPr>
          <p:nvPr>
            <p:ph type="title" idx="4294967295"/>
          </p:nvPr>
        </p:nvSpPr>
        <p:spPr>
          <a:xfrm>
            <a:off x="685800" y="304800"/>
            <a:ext cx="7772400" cy="762000"/>
          </a:xfrm>
        </p:spPr>
        <p:txBody>
          <a:bodyPr lIns="92075" tIns="46038" rIns="92075" bIns="46038" anchorCtr="0"/>
          <a:lstStyle/>
          <a:p>
            <a:pPr>
              <a:defRPr/>
            </a:pPr>
            <a:r>
              <a:rPr lang="en-US" sz="3600" dirty="0">
                <a:latin typeface="+mj-lt"/>
                <a:ea typeface="+mj-ea"/>
                <a:cs typeface="+mj-cs"/>
              </a:rPr>
              <a:t>The Engineering Team</a:t>
            </a:r>
          </a:p>
        </p:txBody>
      </p:sp>
      <p:sp>
        <p:nvSpPr>
          <p:cNvPr id="27654" name="Rectangle 3"/>
          <p:cNvSpPr>
            <a:spLocks noGrp="1" noChangeArrowheads="1"/>
          </p:cNvSpPr>
          <p:nvPr>
            <p:ph type="body" sz="half" idx="4294967295"/>
          </p:nvPr>
        </p:nvSpPr>
        <p:spPr>
          <a:xfrm>
            <a:off x="304800" y="1066800"/>
            <a:ext cx="4191000" cy="5029200"/>
          </a:xfrm>
        </p:spPr>
        <p:txBody>
          <a:bodyPr>
            <a:normAutofit lnSpcReduction="10000"/>
          </a:bodyPr>
          <a:lstStyle/>
          <a:p>
            <a:pPr>
              <a:lnSpc>
                <a:spcPct val="90000"/>
              </a:lnSpc>
            </a:pPr>
            <a:r>
              <a:rPr lang="en-US" sz="2000" b="1">
                <a:solidFill>
                  <a:schemeClr val="tx2"/>
                </a:solidFill>
              </a:rPr>
              <a:t>Engineer</a:t>
            </a:r>
          </a:p>
          <a:p>
            <a:pPr lvl="1">
              <a:lnSpc>
                <a:spcPct val="90000"/>
              </a:lnSpc>
            </a:pPr>
            <a:r>
              <a:rPr lang="en-US" sz="1800"/>
              <a:t>Conceptual design</a:t>
            </a:r>
          </a:p>
          <a:p>
            <a:pPr lvl="1">
              <a:lnSpc>
                <a:spcPct val="90000"/>
              </a:lnSpc>
            </a:pPr>
            <a:r>
              <a:rPr lang="en-US" sz="1800"/>
              <a:t>Research</a:t>
            </a:r>
          </a:p>
          <a:p>
            <a:pPr lvl="1">
              <a:lnSpc>
                <a:spcPct val="90000"/>
              </a:lnSpc>
            </a:pPr>
            <a:r>
              <a:rPr lang="en-US" sz="1800"/>
              <a:t>Project planning</a:t>
            </a:r>
          </a:p>
          <a:p>
            <a:pPr lvl="1">
              <a:lnSpc>
                <a:spcPct val="90000"/>
              </a:lnSpc>
            </a:pPr>
            <a:r>
              <a:rPr lang="en-US" sz="1800"/>
              <a:t>Product innovation</a:t>
            </a:r>
          </a:p>
          <a:p>
            <a:pPr lvl="1">
              <a:lnSpc>
                <a:spcPct val="90000"/>
              </a:lnSpc>
            </a:pPr>
            <a:r>
              <a:rPr lang="en-US" sz="1800"/>
              <a:t>System development</a:t>
            </a:r>
          </a:p>
          <a:p>
            <a:pPr lvl="1">
              <a:lnSpc>
                <a:spcPct val="90000"/>
              </a:lnSpc>
            </a:pPr>
            <a:r>
              <a:rPr lang="en-US" sz="1800"/>
              <a:t>Supervision of technologists, technicians, and craftsmen</a:t>
            </a:r>
          </a:p>
          <a:p>
            <a:pPr>
              <a:lnSpc>
                <a:spcPct val="90000"/>
              </a:lnSpc>
            </a:pPr>
            <a:r>
              <a:rPr lang="en-US" sz="2000" b="1">
                <a:solidFill>
                  <a:schemeClr val="tx2"/>
                </a:solidFill>
              </a:rPr>
              <a:t>Technologist</a:t>
            </a:r>
          </a:p>
          <a:p>
            <a:pPr lvl="1">
              <a:lnSpc>
                <a:spcPct val="90000"/>
              </a:lnSpc>
            </a:pPr>
            <a:r>
              <a:rPr lang="en-US" sz="1800"/>
              <a:t>Routine product development</a:t>
            </a:r>
          </a:p>
          <a:p>
            <a:pPr lvl="1">
              <a:lnSpc>
                <a:spcPct val="90000"/>
              </a:lnSpc>
            </a:pPr>
            <a:r>
              <a:rPr lang="en-US" sz="1800"/>
              <a:t>Construction supervision</a:t>
            </a:r>
          </a:p>
          <a:p>
            <a:pPr lvl="1">
              <a:lnSpc>
                <a:spcPct val="90000"/>
              </a:lnSpc>
            </a:pPr>
            <a:r>
              <a:rPr lang="en-US" sz="1800"/>
              <a:t>Technical sales</a:t>
            </a:r>
          </a:p>
          <a:p>
            <a:pPr lvl="1">
              <a:lnSpc>
                <a:spcPct val="90000"/>
              </a:lnSpc>
            </a:pPr>
            <a:r>
              <a:rPr lang="en-US" sz="1800"/>
              <a:t>Hardware design and development</a:t>
            </a:r>
          </a:p>
          <a:p>
            <a:pPr lvl="1">
              <a:lnSpc>
                <a:spcPct val="90000"/>
              </a:lnSpc>
            </a:pPr>
            <a:r>
              <a:rPr lang="en-US" sz="1800"/>
              <a:t>Coordination of work force, materials, and equipment</a:t>
            </a:r>
          </a:p>
          <a:p>
            <a:pPr lvl="1">
              <a:lnSpc>
                <a:spcPct val="90000"/>
              </a:lnSpc>
            </a:pPr>
            <a:r>
              <a:rPr lang="en-US" sz="1800"/>
              <a:t>Supervision of technicians and craftsman</a:t>
            </a:r>
          </a:p>
        </p:txBody>
      </p:sp>
      <p:sp>
        <p:nvSpPr>
          <p:cNvPr id="27655" name="Rectangle 4"/>
          <p:cNvSpPr>
            <a:spLocks noGrp="1" noChangeArrowheads="1"/>
          </p:cNvSpPr>
          <p:nvPr>
            <p:ph type="body" sz="half" idx="4294967295"/>
          </p:nvPr>
        </p:nvSpPr>
        <p:spPr>
          <a:xfrm>
            <a:off x="4648200" y="1066800"/>
            <a:ext cx="3810000" cy="5029200"/>
          </a:xfrm>
        </p:spPr>
        <p:txBody>
          <a:bodyPr/>
          <a:lstStyle/>
          <a:p>
            <a:r>
              <a:rPr lang="en-US" sz="2000" b="1">
                <a:solidFill>
                  <a:schemeClr val="tx2"/>
                </a:solidFill>
              </a:rPr>
              <a:t>Technician</a:t>
            </a:r>
            <a:endParaRPr lang="en-US" sz="2000"/>
          </a:p>
          <a:p>
            <a:pPr lvl="1"/>
            <a:r>
              <a:rPr lang="en-US" sz="1800"/>
              <a:t>Drafting</a:t>
            </a:r>
          </a:p>
          <a:p>
            <a:pPr lvl="1"/>
            <a:r>
              <a:rPr lang="en-US" sz="1800"/>
              <a:t>Estimating</a:t>
            </a:r>
          </a:p>
          <a:p>
            <a:pPr lvl="1"/>
            <a:r>
              <a:rPr lang="en-US" sz="1800"/>
              <a:t>Field inspections</a:t>
            </a:r>
          </a:p>
          <a:p>
            <a:pPr lvl="1"/>
            <a:r>
              <a:rPr lang="en-US" sz="1800"/>
              <a:t>Data collection</a:t>
            </a:r>
          </a:p>
          <a:p>
            <a:pPr lvl="1"/>
            <a:r>
              <a:rPr lang="en-US" sz="1800"/>
              <a:t>Surveying</a:t>
            </a:r>
          </a:p>
          <a:p>
            <a:pPr lvl="1"/>
            <a:r>
              <a:rPr lang="en-US" sz="1800"/>
              <a:t>Technical writing</a:t>
            </a:r>
          </a:p>
          <a:p>
            <a:r>
              <a:rPr lang="en-US" sz="2000" b="1">
                <a:solidFill>
                  <a:schemeClr val="tx2"/>
                </a:solidFill>
              </a:rPr>
              <a:t>Craftsman</a:t>
            </a:r>
            <a:endParaRPr lang="en-US" sz="2000">
              <a:solidFill>
                <a:schemeClr val="tx2"/>
              </a:solidFill>
            </a:endParaRPr>
          </a:p>
          <a:p>
            <a:pPr lvl="1"/>
            <a:r>
              <a:rPr lang="en-US" sz="1800"/>
              <a:t>Uses hand and power tools to service, maintain, and operate machines or products useful to the engineering team</a:t>
            </a:r>
          </a:p>
        </p:txBody>
      </p:sp>
      <p:sp>
        <p:nvSpPr>
          <p:cNvPr id="27656" name="Text Box 5"/>
          <p:cNvSpPr txBox="1">
            <a:spLocks noChangeArrowheads="1"/>
          </p:cNvSpPr>
          <p:nvPr/>
        </p:nvSpPr>
        <p:spPr bwMode="auto">
          <a:xfrm>
            <a:off x="4495800" y="5105400"/>
            <a:ext cx="4206875" cy="457200"/>
          </a:xfrm>
          <a:prstGeom prst="rect">
            <a:avLst/>
          </a:prstGeom>
          <a:noFill/>
          <a:ln w="9525">
            <a:noFill/>
            <a:miter lim="800000"/>
            <a:headEnd/>
            <a:tailEnd/>
          </a:ln>
        </p:spPr>
        <p:txBody>
          <a:bodyPr>
            <a:spAutoFit/>
          </a:bodyPr>
          <a:lstStyle/>
          <a:p>
            <a:pPr eaLnBrk="1" hangingPunct="1"/>
            <a:endParaRPr lang="en-US" sz="2400">
              <a:latin typeface="Times New Roman" charset="0"/>
            </a:endParaRPr>
          </a:p>
        </p:txBody>
      </p:sp>
      <p:sp>
        <p:nvSpPr>
          <p:cNvPr id="27657" name="Text Box 6"/>
          <p:cNvSpPr txBox="1">
            <a:spLocks noChangeArrowheads="1"/>
          </p:cNvSpPr>
          <p:nvPr/>
        </p:nvSpPr>
        <p:spPr bwMode="auto">
          <a:xfrm>
            <a:off x="4724400" y="5257800"/>
            <a:ext cx="4000500" cy="466725"/>
          </a:xfrm>
          <a:prstGeom prst="rect">
            <a:avLst/>
          </a:prstGeom>
          <a:noFill/>
          <a:ln w="9525">
            <a:solidFill>
              <a:schemeClr val="tx1"/>
            </a:solidFill>
            <a:miter lim="800000"/>
            <a:headEnd/>
            <a:tailEnd/>
          </a:ln>
        </p:spPr>
        <p:txBody>
          <a:bodyPr wrap="none">
            <a:spAutoFit/>
          </a:bodyPr>
          <a:lstStyle/>
          <a:p>
            <a:pPr eaLnBrk="1" hangingPunct="1"/>
            <a:r>
              <a:rPr lang="en-US" sz="1200">
                <a:latin typeface="Times New Roman" charset="0"/>
              </a:rPr>
              <a:t>Ref:  </a:t>
            </a:r>
            <a:r>
              <a:rPr lang="en-US" sz="1200" u="sng">
                <a:latin typeface="Times New Roman" charset="0"/>
              </a:rPr>
              <a:t>Introduction to Engineering</a:t>
            </a:r>
            <a:r>
              <a:rPr lang="en-US" sz="1200">
                <a:latin typeface="Times New Roman" charset="0"/>
              </a:rPr>
              <a:t>, 3</a:t>
            </a:r>
            <a:r>
              <a:rPr lang="en-US" sz="1200" baseline="30000">
                <a:latin typeface="Times New Roman" charset="0"/>
              </a:rPr>
              <a:t>rd</a:t>
            </a:r>
            <a:r>
              <a:rPr lang="en-US" sz="1200">
                <a:latin typeface="Times New Roman" charset="0"/>
              </a:rPr>
              <a:t> Edition, Paul H. Wright,</a:t>
            </a:r>
          </a:p>
          <a:p>
            <a:pPr eaLnBrk="1" hangingPunct="1"/>
            <a:r>
              <a:rPr lang="en-US" sz="1200">
                <a:latin typeface="Times New Roman" charset="0"/>
              </a:rPr>
              <a:t>John Wiley and Sons, Inc., 2002.</a:t>
            </a:r>
          </a:p>
        </p:txBody>
      </p:sp>
      <p:sp>
        <p:nvSpPr>
          <p:cNvPr id="9"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6" name="Slide Number Placeholder 6"/>
          <p:cNvSpPr>
            <a:spLocks noGrp="1"/>
          </p:cNvSpPr>
          <p:nvPr>
            <p:ph type="sldNum" sz="quarter" idx="12"/>
          </p:nvPr>
        </p:nvSpPr>
        <p:spPr>
          <a:xfrm>
            <a:off x="6553200" y="6248400"/>
            <a:ext cx="1905000" cy="457200"/>
          </a:xfrm>
        </p:spPr>
        <p:txBody>
          <a:bodyPr lIns="92075" tIns="46038" rIns="92075" bIns="46038" anchor="ctr"/>
          <a:lstStyle/>
          <a:p>
            <a:fld id="{2332BAE6-9B28-4349-8FA8-857D15E8EE6E}" type="slidenum">
              <a:rPr lang="en-US" sz="1400">
                <a:effectLst/>
                <a:latin typeface="Times New Roman" charset="0"/>
              </a:rPr>
              <a:pPr/>
              <a:t>26</a:t>
            </a:fld>
            <a:endParaRPr lang="en-US" sz="1400">
              <a:effectLst/>
              <a:latin typeface="Times New Roman" charset="0"/>
            </a:endParaRPr>
          </a:p>
        </p:txBody>
      </p:sp>
      <p:sp>
        <p:nvSpPr>
          <p:cNvPr id="54274" name="Rectangle 2"/>
          <p:cNvSpPr>
            <a:spLocks noGrp="1" noChangeArrowheads="1"/>
          </p:cNvSpPr>
          <p:nvPr>
            <p:ph type="title" idx="4294967295"/>
          </p:nvPr>
        </p:nvSpPr>
        <p:spPr/>
        <p:txBody>
          <a:bodyPr lIns="92075" tIns="46038" rIns="92075" bIns="46038" anchorCtr="0"/>
          <a:lstStyle/>
          <a:p>
            <a:pPr>
              <a:defRPr/>
            </a:pPr>
            <a:r>
              <a:rPr lang="en-US" dirty="0">
                <a:latin typeface="+mj-lt"/>
                <a:ea typeface="+mj-ea"/>
                <a:cs typeface="+mj-cs"/>
              </a:rPr>
              <a:t>Engineering Functions</a:t>
            </a:r>
          </a:p>
        </p:txBody>
      </p:sp>
      <p:sp>
        <p:nvSpPr>
          <p:cNvPr id="28678" name="Rectangle 3"/>
          <p:cNvSpPr>
            <a:spLocks noGrp="1" noChangeArrowheads="1"/>
          </p:cNvSpPr>
          <p:nvPr>
            <p:ph type="body" sz="half" idx="4294967295"/>
          </p:nvPr>
        </p:nvSpPr>
        <p:spPr>
          <a:xfrm>
            <a:off x="457200" y="1600200"/>
            <a:ext cx="4033838" cy="4530725"/>
          </a:xfrm>
        </p:spPr>
        <p:txBody>
          <a:bodyPr/>
          <a:lstStyle/>
          <a:p>
            <a:r>
              <a:rPr lang="en-US" sz="2800"/>
              <a:t>Research</a:t>
            </a:r>
          </a:p>
          <a:p>
            <a:r>
              <a:rPr lang="en-US" sz="2800"/>
              <a:t>Design</a:t>
            </a:r>
          </a:p>
          <a:p>
            <a:r>
              <a:rPr lang="en-US" sz="2800"/>
              <a:t>Development</a:t>
            </a:r>
          </a:p>
          <a:p>
            <a:r>
              <a:rPr lang="en-US" sz="2800"/>
              <a:t>Test</a:t>
            </a:r>
          </a:p>
          <a:p>
            <a:r>
              <a:rPr lang="en-US" sz="2800"/>
              <a:t>Production</a:t>
            </a:r>
          </a:p>
          <a:p>
            <a:r>
              <a:rPr lang="en-US" sz="2800"/>
              <a:t>Deployment</a:t>
            </a:r>
          </a:p>
          <a:p>
            <a:pPr>
              <a:buFont typeface="Wingdings" charset="2"/>
              <a:buNone/>
            </a:pPr>
            <a:endParaRPr lang="en-US" sz="2800"/>
          </a:p>
        </p:txBody>
      </p:sp>
      <p:sp>
        <p:nvSpPr>
          <p:cNvPr id="28679" name="Rectangle 4"/>
          <p:cNvSpPr>
            <a:spLocks noGrp="1" noChangeArrowheads="1"/>
          </p:cNvSpPr>
          <p:nvPr>
            <p:ph type="body" sz="half" idx="4294967295"/>
          </p:nvPr>
        </p:nvSpPr>
        <p:spPr>
          <a:xfrm>
            <a:off x="4652963" y="1600200"/>
            <a:ext cx="4033837" cy="4530725"/>
          </a:xfrm>
        </p:spPr>
        <p:txBody>
          <a:bodyPr/>
          <a:lstStyle/>
          <a:p>
            <a:r>
              <a:rPr lang="en-US" sz="2800"/>
              <a:t>Maintenance and operations</a:t>
            </a:r>
          </a:p>
          <a:p>
            <a:r>
              <a:rPr lang="en-US" sz="2800"/>
              <a:t>Management</a:t>
            </a:r>
          </a:p>
          <a:p>
            <a:r>
              <a:rPr lang="en-US" sz="2800"/>
              <a:t>Sales</a:t>
            </a:r>
          </a:p>
          <a:p>
            <a:r>
              <a:rPr lang="en-US" sz="2800"/>
              <a:t>Consulting</a:t>
            </a:r>
          </a:p>
          <a:p>
            <a:r>
              <a:rPr lang="en-US" sz="2800"/>
              <a:t>Teaching</a:t>
            </a:r>
          </a:p>
        </p:txBody>
      </p:sp>
      <p:sp>
        <p:nvSpPr>
          <p:cNvPr id="7"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914400" y="304800"/>
            <a:ext cx="7543800" cy="692150"/>
          </a:xfrm>
          <a:prstGeom prst="rect">
            <a:avLst/>
          </a:prstGeom>
          <a:noFill/>
          <a:ln w="9525">
            <a:noFill/>
            <a:round/>
            <a:headEnd/>
            <a:tailEnd/>
          </a:ln>
        </p:spPr>
        <p:txBody>
          <a:bodyPr lIns="0" tIns="0" rIns="0" bIns="0" anchor="b"/>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dirty="0">
                <a:solidFill>
                  <a:srgbClr val="FFFFFF"/>
                </a:solidFill>
              </a:rPr>
              <a:t>Areas of Engineering Disciplines and Their Corresponding Organizations</a:t>
            </a:r>
          </a:p>
        </p:txBody>
      </p:sp>
      <p:grpSp>
        <p:nvGrpSpPr>
          <p:cNvPr id="2" name="Group 3"/>
          <p:cNvGrpSpPr>
            <a:grpSpLocks/>
          </p:cNvGrpSpPr>
          <p:nvPr/>
        </p:nvGrpSpPr>
        <p:grpSpPr bwMode="auto">
          <a:xfrm>
            <a:off x="2438400" y="5562600"/>
            <a:ext cx="2438400" cy="685800"/>
            <a:chOff x="1920" y="3504"/>
            <a:chExt cx="1536" cy="432"/>
          </a:xfrm>
        </p:grpSpPr>
        <p:pic>
          <p:nvPicPr>
            <p:cNvPr id="15376" name="Picture 4"/>
            <p:cNvPicPr>
              <a:picLocks noChangeAspect="1" noChangeArrowheads="1"/>
            </p:cNvPicPr>
            <p:nvPr/>
          </p:nvPicPr>
          <p:blipFill>
            <a:blip r:embed="rId3" cstate="print"/>
            <a:srcRect/>
            <a:stretch>
              <a:fillRect/>
            </a:stretch>
          </p:blipFill>
          <p:spPr bwMode="auto">
            <a:xfrm>
              <a:off x="1920" y="3504"/>
              <a:ext cx="1537" cy="433"/>
            </a:xfrm>
            <a:prstGeom prst="rect">
              <a:avLst/>
            </a:prstGeom>
            <a:noFill/>
            <a:ln w="9525">
              <a:noFill/>
              <a:round/>
              <a:headEnd/>
              <a:tailEnd/>
            </a:ln>
          </p:spPr>
        </p:pic>
        <p:sp>
          <p:nvSpPr>
            <p:cNvPr id="15377" name="Text Box 5"/>
            <p:cNvSpPr txBox="1">
              <a:spLocks noChangeArrowheads="1"/>
            </p:cNvSpPr>
            <p:nvPr/>
          </p:nvSpPr>
          <p:spPr bwMode="auto">
            <a:xfrm>
              <a:off x="1920" y="3504"/>
              <a:ext cx="1537" cy="433"/>
            </a:xfrm>
            <a:prstGeom prst="rect">
              <a:avLst/>
            </a:prstGeom>
            <a:noFill/>
            <a:ln w="9525">
              <a:noFill/>
              <a:round/>
              <a:headEnd/>
              <a:tailEnd/>
            </a:ln>
          </p:spPr>
          <p:txBody>
            <a:bodyPr wrap="none" anchor="ctr"/>
            <a:lstStyle/>
            <a:p>
              <a:endParaRPr lang="en-US"/>
            </a:p>
          </p:txBody>
        </p:sp>
      </p:grpSp>
      <p:pic>
        <p:nvPicPr>
          <p:cNvPr id="15365" name="Picture 6"/>
          <p:cNvPicPr>
            <a:picLocks noChangeAspect="1" noChangeArrowheads="1"/>
          </p:cNvPicPr>
          <p:nvPr/>
        </p:nvPicPr>
        <p:blipFill>
          <a:blip r:embed="rId4" cstate="print"/>
          <a:srcRect r="11566"/>
          <a:stretch>
            <a:fillRect/>
          </a:stretch>
        </p:blipFill>
        <p:spPr bwMode="auto">
          <a:xfrm>
            <a:off x="5867400" y="4114800"/>
            <a:ext cx="1398588" cy="1143000"/>
          </a:xfrm>
          <a:prstGeom prst="rect">
            <a:avLst/>
          </a:prstGeom>
          <a:noFill/>
          <a:ln w="9525">
            <a:noFill/>
            <a:round/>
            <a:headEnd/>
            <a:tailEnd/>
          </a:ln>
        </p:spPr>
      </p:pic>
      <p:pic>
        <p:nvPicPr>
          <p:cNvPr id="15366" name="Picture 7"/>
          <p:cNvPicPr>
            <a:picLocks noChangeAspect="1" noChangeArrowheads="1"/>
          </p:cNvPicPr>
          <p:nvPr/>
        </p:nvPicPr>
        <p:blipFill>
          <a:blip r:embed="rId5" cstate="print"/>
          <a:srcRect/>
          <a:stretch>
            <a:fillRect/>
          </a:stretch>
        </p:blipFill>
        <p:spPr bwMode="auto">
          <a:xfrm>
            <a:off x="990600" y="3886200"/>
            <a:ext cx="2590800" cy="795338"/>
          </a:xfrm>
          <a:prstGeom prst="rect">
            <a:avLst/>
          </a:prstGeom>
          <a:noFill/>
          <a:ln w="9525">
            <a:noFill/>
            <a:round/>
            <a:headEnd/>
            <a:tailEnd/>
          </a:ln>
        </p:spPr>
      </p:pic>
      <p:sp>
        <p:nvSpPr>
          <p:cNvPr id="15367" name="Text Box 8"/>
          <p:cNvSpPr txBox="1">
            <a:spLocks noChangeArrowheads="1"/>
          </p:cNvSpPr>
          <p:nvPr/>
        </p:nvSpPr>
        <p:spPr bwMode="auto">
          <a:xfrm>
            <a:off x="685800" y="1371600"/>
            <a:ext cx="7315200" cy="460375"/>
          </a:xfrm>
          <a:prstGeom prst="rect">
            <a:avLst/>
          </a:prstGeom>
          <a:noFill/>
          <a:ln w="9525">
            <a:noFill/>
            <a:round/>
            <a:headEnd/>
            <a:tailEnd/>
          </a:ln>
        </p:spPr>
        <p:txBody>
          <a:bodyPr lIns="90000" tIns="46800" rIns="90000" bIns="46800">
            <a:spAutoFit/>
          </a:bodyPr>
          <a:lstStyle/>
          <a:p>
            <a:pPr eaLnBrk="1" hangingPunct="1">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1">
                <a:solidFill>
                  <a:srgbClr val="0000CC"/>
                </a:solidFill>
              </a:rPr>
              <a:t>to learn more about what engineers do……….</a:t>
            </a:r>
          </a:p>
        </p:txBody>
      </p:sp>
      <p:sp>
        <p:nvSpPr>
          <p:cNvPr id="15368" name="Text Box 9"/>
          <p:cNvSpPr txBox="1">
            <a:spLocks noChangeArrowheads="1"/>
          </p:cNvSpPr>
          <p:nvPr/>
        </p:nvSpPr>
        <p:spPr bwMode="auto">
          <a:xfrm>
            <a:off x="1295400" y="1981200"/>
            <a:ext cx="2743200" cy="304800"/>
          </a:xfrm>
          <a:prstGeom prst="rect">
            <a:avLst/>
          </a:prstGeom>
          <a:noFill/>
          <a:ln w="9525">
            <a:noFill/>
            <a:round/>
            <a:headEnd/>
            <a:tailEnd/>
          </a:ln>
        </p:spPr>
        <p:txBody>
          <a:bodyPr lIns="0" tIns="0" rIns="0" bIns="0">
            <a:spAutoFit/>
          </a:bodyPr>
          <a:lstStyle/>
          <a:p>
            <a:pPr>
              <a:spcBef>
                <a:spcPts val="12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FF0000"/>
                </a:solidFill>
              </a:rPr>
              <a:t>Chemical Engineering</a:t>
            </a:r>
          </a:p>
        </p:txBody>
      </p:sp>
      <p:sp>
        <p:nvSpPr>
          <p:cNvPr id="15369" name="Text Box 10"/>
          <p:cNvSpPr txBox="1">
            <a:spLocks noChangeArrowheads="1"/>
          </p:cNvSpPr>
          <p:nvPr/>
        </p:nvSpPr>
        <p:spPr bwMode="auto">
          <a:xfrm>
            <a:off x="5334000" y="1981200"/>
            <a:ext cx="3276600" cy="304800"/>
          </a:xfrm>
          <a:prstGeom prst="rect">
            <a:avLst/>
          </a:prstGeom>
          <a:noFill/>
          <a:ln w="9525">
            <a:noFill/>
            <a:round/>
            <a:headEnd/>
            <a:tailEnd/>
          </a:ln>
        </p:spPr>
        <p:txBody>
          <a:bodyPr lIns="0" tIns="0" rIns="0" bIns="0">
            <a:spAutoFit/>
          </a:bodyPr>
          <a:lstStyle/>
          <a:p>
            <a:pPr>
              <a:spcBef>
                <a:spcPts val="12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FF0000"/>
                </a:solidFill>
              </a:rPr>
              <a:t>Mechanical Engineering</a:t>
            </a:r>
          </a:p>
        </p:txBody>
      </p:sp>
      <p:sp>
        <p:nvSpPr>
          <p:cNvPr id="15370" name="Text Box 11"/>
          <p:cNvSpPr txBox="1">
            <a:spLocks noChangeArrowheads="1"/>
          </p:cNvSpPr>
          <p:nvPr/>
        </p:nvSpPr>
        <p:spPr bwMode="auto">
          <a:xfrm>
            <a:off x="5486400" y="3730625"/>
            <a:ext cx="3429000" cy="307975"/>
          </a:xfrm>
          <a:prstGeom prst="rect">
            <a:avLst/>
          </a:prstGeom>
          <a:noFill/>
          <a:ln w="9525">
            <a:noFill/>
            <a:round/>
            <a:headEnd/>
            <a:tailEnd/>
          </a:ln>
        </p:spPr>
        <p:txBody>
          <a:bodyPr lIns="0" tIns="0" rIns="0" bIns="0">
            <a:spAutoFit/>
          </a:bodyPr>
          <a:lstStyle/>
          <a:p>
            <a:pPr>
              <a:spcBef>
                <a:spcPts val="12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FF0000"/>
                </a:solidFill>
              </a:rPr>
              <a:t>Manufacturing Engineering</a:t>
            </a:r>
          </a:p>
        </p:txBody>
      </p:sp>
      <p:sp>
        <p:nvSpPr>
          <p:cNvPr id="15371" name="Text Box 12"/>
          <p:cNvSpPr txBox="1">
            <a:spLocks noChangeArrowheads="1"/>
          </p:cNvSpPr>
          <p:nvPr/>
        </p:nvSpPr>
        <p:spPr bwMode="auto">
          <a:xfrm>
            <a:off x="1143000" y="3505200"/>
            <a:ext cx="2590800" cy="304800"/>
          </a:xfrm>
          <a:prstGeom prst="rect">
            <a:avLst/>
          </a:prstGeom>
          <a:noFill/>
          <a:ln w="9525">
            <a:noFill/>
            <a:round/>
            <a:headEnd/>
            <a:tailEnd/>
          </a:ln>
        </p:spPr>
        <p:txBody>
          <a:bodyPr lIns="0" tIns="0" rIns="0" bIns="0">
            <a:spAutoFit/>
          </a:bodyPr>
          <a:lstStyle/>
          <a:p>
            <a:pPr>
              <a:spcBef>
                <a:spcPts val="12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FF0000"/>
                </a:solidFill>
              </a:rPr>
              <a:t>Civil Engineering</a:t>
            </a:r>
          </a:p>
        </p:txBody>
      </p:sp>
      <p:sp>
        <p:nvSpPr>
          <p:cNvPr id="15372" name="Text Box 13"/>
          <p:cNvSpPr txBox="1">
            <a:spLocks noChangeArrowheads="1"/>
          </p:cNvSpPr>
          <p:nvPr/>
        </p:nvSpPr>
        <p:spPr bwMode="auto">
          <a:xfrm>
            <a:off x="1295400" y="5178425"/>
            <a:ext cx="4495800" cy="307975"/>
          </a:xfrm>
          <a:prstGeom prst="rect">
            <a:avLst/>
          </a:prstGeom>
          <a:noFill/>
          <a:ln w="9525">
            <a:noFill/>
            <a:round/>
            <a:headEnd/>
            <a:tailEnd/>
          </a:ln>
        </p:spPr>
        <p:txBody>
          <a:bodyPr lIns="0" tIns="0" rIns="0" bIns="0">
            <a:spAutoFit/>
          </a:bodyPr>
          <a:lstStyle/>
          <a:p>
            <a:pPr>
              <a:spcBef>
                <a:spcPts val="12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FF0000"/>
                </a:solidFill>
              </a:rPr>
              <a:t>Electrical &amp; Electronic Engineering</a:t>
            </a:r>
          </a:p>
        </p:txBody>
      </p:sp>
      <p:pic>
        <p:nvPicPr>
          <p:cNvPr id="15373" name="Picture 14"/>
          <p:cNvPicPr>
            <a:picLocks noChangeAspect="1" noChangeArrowheads="1"/>
          </p:cNvPicPr>
          <p:nvPr/>
        </p:nvPicPr>
        <p:blipFill>
          <a:blip r:embed="rId6" cstate="print"/>
          <a:srcRect l="17453"/>
          <a:stretch>
            <a:fillRect/>
          </a:stretch>
        </p:blipFill>
        <p:spPr bwMode="auto">
          <a:xfrm>
            <a:off x="1295400" y="2362200"/>
            <a:ext cx="1905000" cy="909638"/>
          </a:xfrm>
          <a:prstGeom prst="rect">
            <a:avLst/>
          </a:prstGeom>
          <a:noFill/>
          <a:ln w="9525">
            <a:noFill/>
            <a:round/>
            <a:headEnd/>
            <a:tailEnd/>
          </a:ln>
        </p:spPr>
      </p:pic>
      <p:pic>
        <p:nvPicPr>
          <p:cNvPr id="15374" name="Picture 15"/>
          <p:cNvPicPr>
            <a:picLocks noChangeAspect="1" noChangeArrowheads="1"/>
          </p:cNvPicPr>
          <p:nvPr/>
        </p:nvPicPr>
        <p:blipFill>
          <a:blip r:embed="rId7" cstate="print"/>
          <a:srcRect r="68747"/>
          <a:stretch>
            <a:fillRect/>
          </a:stretch>
        </p:blipFill>
        <p:spPr bwMode="auto">
          <a:xfrm>
            <a:off x="5562600" y="2362200"/>
            <a:ext cx="2133600" cy="1011238"/>
          </a:xfrm>
          <a:prstGeom prst="rect">
            <a:avLst/>
          </a:prstGeom>
          <a:noFill/>
          <a:ln w="9525">
            <a:noFill/>
            <a:round/>
            <a:headEnd/>
            <a:tailEnd/>
          </a:ln>
        </p:spPr>
      </p:pic>
      <p:sp>
        <p:nvSpPr>
          <p:cNvPr id="16"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ABET Accreditation</a:t>
            </a:r>
          </a:p>
        </p:txBody>
      </p:sp>
      <p:sp>
        <p:nvSpPr>
          <p:cNvPr id="17412" name="Text Box 3"/>
          <p:cNvSpPr txBox="1">
            <a:spLocks noChangeArrowheads="1"/>
          </p:cNvSpPr>
          <p:nvPr/>
        </p:nvSpPr>
        <p:spPr bwMode="auto">
          <a:xfrm>
            <a:off x="838200" y="1524000"/>
            <a:ext cx="7772400" cy="4343400"/>
          </a:xfrm>
          <a:prstGeom prst="rect">
            <a:avLst/>
          </a:prstGeom>
          <a:solidFill>
            <a:srgbClr val="FFFFFF"/>
          </a:solidFill>
          <a:ln w="9525">
            <a:noFill/>
            <a:round/>
            <a:headEnd/>
            <a:tailEnd/>
          </a:ln>
        </p:spPr>
        <p:txBody>
          <a:bodyPr lIns="0" tIns="0" rIns="0" bIns="0"/>
          <a:lstStyle/>
          <a:p>
            <a:pPr marL="228600" indent="-228600" eaLnBrk="1" hangingPunct="1">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CC"/>
                </a:solidFill>
              </a:rPr>
              <a:t>ABET stands for </a:t>
            </a:r>
            <a:r>
              <a:rPr lang="en-US" sz="2800" b="0">
                <a:solidFill>
                  <a:srgbClr val="0000CC"/>
                </a:solidFill>
              </a:rPr>
              <a:t>A</a:t>
            </a:r>
            <a:r>
              <a:rPr lang="en-US" sz="2800">
                <a:solidFill>
                  <a:srgbClr val="0000CC"/>
                </a:solidFill>
              </a:rPr>
              <a:t>ccreditation </a:t>
            </a:r>
            <a:r>
              <a:rPr lang="en-US" sz="2800" b="0">
                <a:solidFill>
                  <a:srgbClr val="0000CC"/>
                </a:solidFill>
              </a:rPr>
              <a:t>B</a:t>
            </a:r>
            <a:r>
              <a:rPr lang="en-US" sz="2800">
                <a:solidFill>
                  <a:srgbClr val="0000CC"/>
                </a:solidFill>
              </a:rPr>
              <a:t>oard for </a:t>
            </a:r>
            <a:r>
              <a:rPr lang="en-US" sz="2800" b="0">
                <a:solidFill>
                  <a:srgbClr val="0000CC"/>
                </a:solidFill>
              </a:rPr>
              <a:t>E</a:t>
            </a:r>
            <a:r>
              <a:rPr lang="en-US" sz="2800">
                <a:solidFill>
                  <a:srgbClr val="0000CC"/>
                </a:solidFill>
              </a:rPr>
              <a:t>ngineering and </a:t>
            </a:r>
            <a:r>
              <a:rPr lang="en-US" sz="2800" b="0">
                <a:solidFill>
                  <a:srgbClr val="0000CC"/>
                </a:solidFill>
              </a:rPr>
              <a:t>T</a:t>
            </a:r>
            <a:r>
              <a:rPr lang="en-US" sz="2800">
                <a:solidFill>
                  <a:srgbClr val="0000CC"/>
                </a:solidFill>
              </a:rPr>
              <a:t>echnology</a:t>
            </a:r>
          </a:p>
          <a:p>
            <a:pPr marL="228600" indent="-228600" eaLnBrk="1" hangingPunct="1">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CC"/>
                </a:solidFill>
              </a:rPr>
              <a:t>ABET is the only organization in U.S. that can accredit engineering and technology programs</a:t>
            </a:r>
          </a:p>
          <a:p>
            <a:pPr marL="228600" indent="-228600" eaLnBrk="1" hangingPunct="1">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CC"/>
                </a:solidFill>
              </a:rPr>
              <a:t>ABET examines the credentials of the engineering program’s faculty, curricular content, facilities, and admission and graduation standards before granting accreditation</a:t>
            </a:r>
          </a:p>
        </p:txBody>
      </p:sp>
      <p:sp>
        <p:nvSpPr>
          <p:cNvPr id="4"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5"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ABET Accreditation</a:t>
            </a:r>
          </a:p>
        </p:txBody>
      </p:sp>
      <p:sp>
        <p:nvSpPr>
          <p:cNvPr id="18436" name="Text Box 3"/>
          <p:cNvSpPr txBox="1">
            <a:spLocks noChangeArrowheads="1"/>
          </p:cNvSpPr>
          <p:nvPr/>
        </p:nvSpPr>
        <p:spPr bwMode="auto">
          <a:xfrm>
            <a:off x="914400" y="1600200"/>
            <a:ext cx="7543800" cy="4343400"/>
          </a:xfrm>
          <a:prstGeom prst="rect">
            <a:avLst/>
          </a:prstGeom>
          <a:solidFill>
            <a:srgbClr val="FFFFFF"/>
          </a:solidFill>
          <a:ln w="9525">
            <a:noFill/>
            <a:round/>
            <a:headEnd/>
            <a:tailEnd/>
          </a:ln>
        </p:spPr>
        <p:txBody>
          <a:bodyPr lIns="0" tIns="0" rIns="0" bIns="0"/>
          <a:lstStyle/>
          <a:p>
            <a:pPr marL="228600" indent="-228600" eaLnBrk="1" hangingPunct="1">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CC"/>
                </a:solidFill>
              </a:rPr>
              <a:t>Many states require engineers to be graduates of an ABET accredited engineering program before they are eligible to take the Professional Engineer (PE) exam</a:t>
            </a:r>
          </a:p>
          <a:p>
            <a:pPr marL="228600" indent="-228600" eaLnBrk="1" hangingPunct="1">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CC"/>
                </a:solidFill>
              </a:rPr>
              <a:t>Visit your state’s licensing board to learn about their engineering licensing requirements</a:t>
            </a:r>
          </a:p>
          <a:p>
            <a:pPr marL="228600" indent="-228600" eaLnBrk="1" hangingPunct="1">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CC"/>
                </a:solidFill>
              </a:rPr>
              <a:t>Visit http://www.abet.org to see the list of all accredited programs and learn more about ABET</a:t>
            </a:r>
          </a:p>
        </p:txBody>
      </p:sp>
      <p:sp>
        <p:nvSpPr>
          <p:cNvPr id="4"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ea typeface="+mj-ea"/>
                <a:cs typeface="+mj-cs"/>
              </a:rPr>
              <a:t>Class Information</a:t>
            </a:r>
            <a:endParaRPr lang="en-US" dirty="0"/>
          </a:p>
        </p:txBody>
      </p:sp>
      <p:sp>
        <p:nvSpPr>
          <p:cNvPr id="5123" name="Rectangle 3"/>
          <p:cNvSpPr>
            <a:spLocks noGrp="1" noChangeArrowheads="1"/>
          </p:cNvSpPr>
          <p:nvPr>
            <p:ph type="body" idx="1"/>
          </p:nvPr>
        </p:nvSpPr>
        <p:spPr/>
        <p:txBody>
          <a:bodyPr>
            <a:normAutofit fontScale="92500" lnSpcReduction="10000"/>
          </a:bodyPr>
          <a:lstStyle/>
          <a:p>
            <a:pPr>
              <a:buClr>
                <a:schemeClr val="accent2"/>
              </a:buClr>
              <a:buSzPct val="80000"/>
              <a:buFont typeface="Wingdings" pitchFamily="-108" charset="2"/>
              <a:buChar char="l"/>
            </a:pPr>
            <a:r>
              <a:rPr lang="en-US" dirty="0" smtClean="0"/>
              <a:t>ENGR 107: Engineering Fundamentals (Section 3)</a:t>
            </a:r>
          </a:p>
          <a:p>
            <a:pPr>
              <a:buClr>
                <a:schemeClr val="accent2"/>
              </a:buClr>
              <a:buSzPct val="80000"/>
              <a:buFont typeface="Wingdings" pitchFamily="-108" charset="2"/>
              <a:buChar char="l"/>
            </a:pPr>
            <a:r>
              <a:rPr lang="en-US" dirty="0" smtClean="0"/>
              <a:t>Meeting Time and Place</a:t>
            </a:r>
          </a:p>
          <a:p>
            <a:pPr lvl="1">
              <a:buClr>
                <a:schemeClr val="tx1"/>
              </a:buClr>
              <a:buSzPct val="90000"/>
            </a:pPr>
            <a:r>
              <a:rPr lang="en-US" sz="2000" dirty="0" smtClean="0"/>
              <a:t>Tuesday</a:t>
            </a:r>
            <a:r>
              <a:rPr lang="en-US" sz="2000" dirty="0"/>
              <a:t>, 4:30 pm – 7:10 </a:t>
            </a:r>
            <a:r>
              <a:rPr lang="en-US" sz="2000" dirty="0" smtClean="0"/>
              <a:t>pm </a:t>
            </a:r>
          </a:p>
          <a:p>
            <a:pPr lvl="1">
              <a:buClr>
                <a:schemeClr val="tx1"/>
              </a:buClr>
              <a:buSzPct val="90000"/>
            </a:pPr>
            <a:r>
              <a:rPr lang="en-US" sz="2000" dirty="0" smtClean="0"/>
              <a:t>Room </a:t>
            </a:r>
            <a:r>
              <a:rPr lang="en-US" sz="2000" dirty="0"/>
              <a:t>122, East Building </a:t>
            </a:r>
            <a:endParaRPr lang="en-US" sz="2000" dirty="0" smtClean="0">
              <a:cs typeface="ＭＳ Ｐゴシック" pitchFamily="-108" charset="-128"/>
            </a:endParaRPr>
          </a:p>
          <a:p>
            <a:pPr>
              <a:buClr>
                <a:schemeClr val="accent2"/>
              </a:buClr>
              <a:buSzPct val="80000"/>
              <a:buFont typeface="Wingdings" pitchFamily="-108" charset="2"/>
              <a:buChar char="l"/>
            </a:pPr>
            <a:r>
              <a:rPr lang="en-US" dirty="0" smtClean="0"/>
              <a:t>Instructor: Carl Schaefer</a:t>
            </a:r>
          </a:p>
          <a:p>
            <a:pPr lvl="2">
              <a:buClr>
                <a:schemeClr val="accent1"/>
              </a:buClr>
              <a:buSzPct val="60000"/>
              <a:buFont typeface="Wingdings" pitchFamily="-108" charset="2"/>
              <a:buChar char="l"/>
            </a:pPr>
            <a:r>
              <a:rPr lang="en-US" sz="2000" dirty="0" smtClean="0">
                <a:cs typeface="ＭＳ Ｐゴシック" pitchFamily="-108" charset="-128"/>
              </a:rPr>
              <a:t>Office </a:t>
            </a:r>
            <a:r>
              <a:rPr lang="en-US" sz="2000" dirty="0">
                <a:cs typeface="ＭＳ Ｐゴシック" pitchFamily="-108" charset="-128"/>
              </a:rPr>
              <a:t>Hours:	By Appointment only.</a:t>
            </a:r>
          </a:p>
          <a:p>
            <a:pPr lvl="2">
              <a:buClr>
                <a:schemeClr val="accent1"/>
              </a:buClr>
              <a:buSzPct val="60000"/>
              <a:buFont typeface="Wingdings" pitchFamily="-108" charset="2"/>
              <a:buChar char="l"/>
            </a:pPr>
            <a:r>
              <a:rPr lang="en-US" sz="2000" dirty="0">
                <a:cs typeface="ＭＳ Ｐゴシック" pitchFamily="-108" charset="-128"/>
              </a:rPr>
              <a:t>E-Mail:	</a:t>
            </a:r>
            <a:r>
              <a:rPr lang="en-US" sz="2000" dirty="0" err="1">
                <a:cs typeface="ＭＳ Ｐゴシック" pitchFamily="-108" charset="-128"/>
              </a:rPr>
              <a:t>cgschaefer@gmail.com</a:t>
            </a:r>
            <a:r>
              <a:rPr lang="en-US" sz="2000" dirty="0">
                <a:cs typeface="ＭＳ Ｐゴシック" pitchFamily="-108" charset="-128"/>
              </a:rPr>
              <a:t> or cschaef3@gmu.edu </a:t>
            </a:r>
          </a:p>
          <a:p>
            <a:pPr lvl="2">
              <a:buClr>
                <a:schemeClr val="accent1"/>
              </a:buClr>
              <a:buSzPct val="60000"/>
              <a:buFont typeface="Wingdings" pitchFamily="-108" charset="2"/>
              <a:buChar char="l"/>
            </a:pPr>
            <a:r>
              <a:rPr lang="en-US" sz="2000" dirty="0">
                <a:cs typeface="ＭＳ Ｐゴシック" pitchFamily="-108" charset="-128"/>
              </a:rPr>
              <a:t>Phone:	703-331-5723</a:t>
            </a:r>
            <a:endParaRPr lang="en-US" sz="2000" dirty="0" smtClean="0">
              <a:cs typeface="ＭＳ Ｐゴシック" pitchFamily="-108" charset="-128"/>
            </a:endParaRPr>
          </a:p>
          <a:p>
            <a:pPr>
              <a:buClr>
                <a:schemeClr val="accent2"/>
              </a:buClr>
              <a:buSzPct val="80000"/>
              <a:buFont typeface="Wingdings" pitchFamily="-108" charset="2"/>
              <a:buChar char="l"/>
            </a:pPr>
            <a:r>
              <a:rPr lang="en-US" dirty="0" smtClean="0"/>
              <a:t>Course web site</a:t>
            </a:r>
            <a:r>
              <a:rPr lang="en-US" sz="3027" dirty="0" smtClean="0"/>
              <a:t>:  </a:t>
            </a:r>
            <a:r>
              <a:rPr lang="en-US" sz="3027" u="sng" dirty="0" smtClean="0">
                <a:solidFill>
                  <a:srgbClr val="0000FF"/>
                </a:solidFill>
                <a:latin typeface="+mn-lt"/>
                <a:ea typeface="+mn-ea"/>
                <a:cs typeface="+mn-cs"/>
              </a:rPr>
              <a:t>http:/mason.gmu.edu/~cschaef3/</a:t>
            </a:r>
            <a:endParaRPr lang="en-US" dirty="0" smtClean="0">
              <a:solidFill>
                <a:srgbClr val="0000FF"/>
              </a:solidFill>
            </a:endParaRPr>
          </a:p>
          <a:p>
            <a:pPr>
              <a:buClr>
                <a:schemeClr val="accent2"/>
              </a:buClr>
              <a:buSzPct val="80000"/>
              <a:buFont typeface="Wingdings" pitchFamily="-108" charset="2"/>
              <a:buChar char="l"/>
            </a:pPr>
            <a:r>
              <a:rPr lang="en-US" dirty="0" smtClean="0"/>
              <a:t>Course text:</a:t>
            </a:r>
          </a:p>
          <a:p>
            <a:pPr lvl="1">
              <a:buClr>
                <a:schemeClr val="accent1"/>
              </a:buClr>
              <a:buSzPct val="60000"/>
            </a:pPr>
            <a:r>
              <a:rPr lang="en-US" sz="2000" i="1" dirty="0"/>
              <a:t>Engineering Fundamentals: An Introduction to Engineering, 4</a:t>
            </a:r>
            <a:r>
              <a:rPr lang="en-US" sz="2000" i="1" baseline="30000" dirty="0"/>
              <a:t>th</a:t>
            </a:r>
            <a:r>
              <a:rPr lang="en-US" sz="2000" i="1" dirty="0"/>
              <a:t> Edition</a:t>
            </a:r>
            <a:r>
              <a:rPr lang="en-US" sz="2000" dirty="0"/>
              <a:t>, </a:t>
            </a:r>
            <a:r>
              <a:rPr lang="en-US" sz="2000" dirty="0" err="1"/>
              <a:t>Saeed</a:t>
            </a:r>
            <a:r>
              <a:rPr lang="en-US" sz="2000" dirty="0"/>
              <a:t> </a:t>
            </a:r>
            <a:r>
              <a:rPr lang="en-US" sz="2000" dirty="0" err="1"/>
              <a:t>Moaveni</a:t>
            </a:r>
            <a:r>
              <a:rPr lang="en-US" sz="2000" dirty="0"/>
              <a:t>, </a:t>
            </a:r>
            <a:r>
              <a:rPr lang="en-US" sz="2000" dirty="0" err="1"/>
              <a:t>Cengage</a:t>
            </a:r>
            <a:r>
              <a:rPr lang="en-US" sz="2000" dirty="0"/>
              <a:t> Learning, </a:t>
            </a:r>
            <a:r>
              <a:rPr lang="en-US" sz="2000" dirty="0">
                <a:sym typeface="Symbol"/>
              </a:rPr>
              <a:t></a:t>
            </a:r>
            <a:r>
              <a:rPr lang="en-US" sz="2000" dirty="0" smtClean="0"/>
              <a:t>2011</a:t>
            </a:r>
          </a:p>
        </p:txBody>
      </p:sp>
      <p:sp>
        <p:nvSpPr>
          <p:cNvPr id="8" name="Slide Number Placeholder 7"/>
          <p:cNvSpPr>
            <a:spLocks noGrp="1"/>
          </p:cNvSpPr>
          <p:nvPr>
            <p:ph type="sldNum" sz="quarter" idx="12"/>
          </p:nvPr>
        </p:nvSpPr>
        <p:spPr/>
        <p:txBody>
          <a:bodyPr/>
          <a:lstStyle/>
          <a:p>
            <a:fld id="{4830313D-6B14-1145-8F0D-0F282E7BA8DB}" type="slidenum">
              <a:rPr lang="en-US" smtClean="0"/>
              <a:pPr/>
              <a:t>3</a:t>
            </a:fld>
            <a:endParaRPr lang="en-US"/>
          </a:p>
        </p:txBody>
      </p:sp>
      <p:sp>
        <p:nvSpPr>
          <p:cNvPr id="9" name="Footer Placeholder 8"/>
          <p:cNvSpPr>
            <a:spLocks noGrp="1"/>
          </p:cNvSpPr>
          <p:nvPr>
            <p:ph type="ftr" sz="quarter" idx="11"/>
          </p:nvPr>
        </p:nvSpPr>
        <p:spPr/>
        <p:txBody>
          <a:bodyPr/>
          <a:lstStyle/>
          <a:p>
            <a:r>
              <a:rPr lang="en-US" smtClean="0"/>
              <a:t>ENGR 107 – Intro to Engineering</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2000"/>
                                  </p:iterate>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par>
                          <p:cTn id="10" fill="hold">
                            <p:stCondLst>
                              <p:cond delay="650"/>
                            </p:stCondLst>
                            <p:childTnLst>
                              <p:par>
                                <p:cTn id="11" presetID="22" presetClass="entr" presetSubtype="8" fill="hold" grpId="0" nodeType="after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wipe(left)">
                                      <p:cBhvr>
                                        <p:cTn id="13" dur="500"/>
                                        <p:tgtEl>
                                          <p:spTgt spid="5123">
                                            <p:txEl>
                                              <p:pRg st="0" end="0"/>
                                            </p:txEl>
                                          </p:spTgt>
                                        </p:tgtEl>
                                      </p:cBhvr>
                                    </p:animEffect>
                                  </p:childTnLst>
                                </p:cTn>
                              </p:par>
                            </p:childTnLst>
                          </p:cTn>
                        </p:par>
                        <p:par>
                          <p:cTn id="14" fill="hold">
                            <p:stCondLst>
                              <p:cond delay="1150"/>
                            </p:stCondLst>
                            <p:childTnLst>
                              <p:par>
                                <p:cTn id="15" presetID="22" presetClass="entr" presetSubtype="8" fill="hold" grpId="0" nodeType="after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wipe(left)">
                                      <p:cBhvr>
                                        <p:cTn id="17" dur="500"/>
                                        <p:tgtEl>
                                          <p:spTgt spid="5123">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123">
                                            <p:txEl>
                                              <p:pRg st="2" end="2"/>
                                            </p:txEl>
                                          </p:spTgt>
                                        </p:tgtEl>
                                        <p:attrNameLst>
                                          <p:attrName>style.visibility</p:attrName>
                                        </p:attrNameLst>
                                      </p:cBhvr>
                                      <p:to>
                                        <p:strVal val="visible"/>
                                      </p:to>
                                    </p:set>
                                    <p:animEffect transition="in" filter="wipe(left)">
                                      <p:cBhvr>
                                        <p:cTn id="20" dur="500"/>
                                        <p:tgtEl>
                                          <p:spTgt spid="5123">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animEffect transition="in" filter="wipe(left)">
                                      <p:cBhvr>
                                        <p:cTn id="23" dur="500"/>
                                        <p:tgtEl>
                                          <p:spTgt spid="512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123">
                                            <p:txEl>
                                              <p:pRg st="4" end="4"/>
                                            </p:txEl>
                                          </p:spTgt>
                                        </p:tgtEl>
                                        <p:attrNameLst>
                                          <p:attrName>style.visibility</p:attrName>
                                        </p:attrNameLst>
                                      </p:cBhvr>
                                      <p:to>
                                        <p:strVal val="visible"/>
                                      </p:to>
                                    </p:set>
                                    <p:animEffect transition="in" filter="wipe(left)">
                                      <p:cBhvr>
                                        <p:cTn id="28" dur="500"/>
                                        <p:tgtEl>
                                          <p:spTgt spid="5123">
                                            <p:txEl>
                                              <p:pRg st="4" end="4"/>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123">
                                            <p:txEl>
                                              <p:pRg st="5" end="5"/>
                                            </p:txEl>
                                          </p:spTgt>
                                        </p:tgtEl>
                                        <p:attrNameLst>
                                          <p:attrName>style.visibility</p:attrName>
                                        </p:attrNameLst>
                                      </p:cBhvr>
                                      <p:to>
                                        <p:strVal val="visible"/>
                                      </p:to>
                                    </p:set>
                                    <p:animEffect transition="in" filter="wipe(left)">
                                      <p:cBhvr>
                                        <p:cTn id="31" dur="500"/>
                                        <p:tgtEl>
                                          <p:spTgt spid="5123">
                                            <p:txEl>
                                              <p:pRg st="5" end="5"/>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123">
                                            <p:txEl>
                                              <p:pRg st="6" end="6"/>
                                            </p:txEl>
                                          </p:spTgt>
                                        </p:tgtEl>
                                        <p:attrNameLst>
                                          <p:attrName>style.visibility</p:attrName>
                                        </p:attrNameLst>
                                      </p:cBhvr>
                                      <p:to>
                                        <p:strVal val="visible"/>
                                      </p:to>
                                    </p:set>
                                    <p:animEffect transition="in" filter="wipe(left)">
                                      <p:cBhvr>
                                        <p:cTn id="34" dur="500"/>
                                        <p:tgtEl>
                                          <p:spTgt spid="5123">
                                            <p:txEl>
                                              <p:pRg st="6" end="6"/>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123">
                                            <p:txEl>
                                              <p:pRg st="7" end="7"/>
                                            </p:txEl>
                                          </p:spTgt>
                                        </p:tgtEl>
                                        <p:attrNameLst>
                                          <p:attrName>style.visibility</p:attrName>
                                        </p:attrNameLst>
                                      </p:cBhvr>
                                      <p:to>
                                        <p:strVal val="visible"/>
                                      </p:to>
                                    </p:set>
                                    <p:animEffect transition="in" filter="wipe(left)">
                                      <p:cBhvr>
                                        <p:cTn id="37" dur="500"/>
                                        <p:tgtEl>
                                          <p:spTgt spid="512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123">
                                            <p:txEl>
                                              <p:pRg st="8" end="8"/>
                                            </p:txEl>
                                          </p:spTgt>
                                        </p:tgtEl>
                                        <p:attrNameLst>
                                          <p:attrName>style.visibility</p:attrName>
                                        </p:attrNameLst>
                                      </p:cBhvr>
                                      <p:to>
                                        <p:strVal val="visible"/>
                                      </p:to>
                                    </p:set>
                                    <p:animEffect transition="in" filter="wipe(left)">
                                      <p:cBhvr>
                                        <p:cTn id="42" dur="500"/>
                                        <p:tgtEl>
                                          <p:spTgt spid="512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123">
                                            <p:txEl>
                                              <p:pRg st="9" end="9"/>
                                            </p:txEl>
                                          </p:spTgt>
                                        </p:tgtEl>
                                        <p:attrNameLst>
                                          <p:attrName>style.visibility</p:attrName>
                                        </p:attrNameLst>
                                      </p:cBhvr>
                                      <p:to>
                                        <p:strVal val="visible"/>
                                      </p:to>
                                    </p:set>
                                    <p:animEffect transition="in" filter="wipe(left)">
                                      <p:cBhvr>
                                        <p:cTn id="47" dur="500"/>
                                        <p:tgtEl>
                                          <p:spTgt spid="512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123">
                                            <p:txEl>
                                              <p:pRg st="10" end="10"/>
                                            </p:txEl>
                                          </p:spTgt>
                                        </p:tgtEl>
                                        <p:attrNameLst>
                                          <p:attrName>style.visibility</p:attrName>
                                        </p:attrNameLst>
                                      </p:cBhvr>
                                      <p:to>
                                        <p:strVal val="visible"/>
                                      </p:to>
                                    </p:set>
                                    <p:animEffect transition="in" filter="wipe(left)">
                                      <p:cBhvr>
                                        <p:cTn id="52" dur="5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Civil Engineers Do?</a:t>
            </a:r>
          </a:p>
        </p:txBody>
      </p:sp>
      <p:sp>
        <p:nvSpPr>
          <p:cNvPr id="19460" name="Text Box 3"/>
          <p:cNvSpPr txBox="1">
            <a:spLocks noChangeArrowheads="1"/>
          </p:cNvSpPr>
          <p:nvPr/>
        </p:nvSpPr>
        <p:spPr bwMode="auto">
          <a:xfrm>
            <a:off x="762000" y="1676400"/>
            <a:ext cx="7677150" cy="2654300"/>
          </a:xfrm>
          <a:prstGeom prst="rect">
            <a:avLst/>
          </a:prstGeom>
          <a:noFill/>
          <a:ln w="9525">
            <a:noFill/>
            <a:round/>
            <a:headEnd/>
            <a:tailEnd/>
          </a:ln>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a:solidFill>
                  <a:srgbClr val="0000CC"/>
                </a:solidFill>
              </a:rPr>
              <a:t>Civil Engineers</a:t>
            </a:r>
            <a:r>
              <a:rPr lang="en-US" sz="2800">
                <a:solidFill>
                  <a:srgbClr val="0000CC"/>
                </a:solidFill>
              </a:rPr>
              <a:t> design and supervise, among others, the construction of roads, buildings, airports, tunnels, dams, bridges, water supply, and water and wastewater treatment systems.  Civil engineering is concerned with providing public infrastructure and services.</a:t>
            </a:r>
          </a:p>
        </p:txBody>
      </p:sp>
      <p:grpSp>
        <p:nvGrpSpPr>
          <p:cNvPr id="2" name="Group 4"/>
          <p:cNvGrpSpPr>
            <a:grpSpLocks/>
          </p:cNvGrpSpPr>
          <p:nvPr/>
        </p:nvGrpSpPr>
        <p:grpSpPr bwMode="auto">
          <a:xfrm>
            <a:off x="2971800" y="4953000"/>
            <a:ext cx="2439988" cy="747713"/>
            <a:chOff x="1872" y="3120"/>
            <a:chExt cx="1537" cy="471"/>
          </a:xfrm>
        </p:grpSpPr>
        <p:pic>
          <p:nvPicPr>
            <p:cNvPr id="19463" name="Picture 5"/>
            <p:cNvPicPr>
              <a:picLocks noChangeAspect="1" noChangeArrowheads="1"/>
            </p:cNvPicPr>
            <p:nvPr/>
          </p:nvPicPr>
          <p:blipFill>
            <a:blip r:embed="rId3" cstate="print"/>
            <a:srcRect/>
            <a:stretch>
              <a:fillRect/>
            </a:stretch>
          </p:blipFill>
          <p:spPr bwMode="auto">
            <a:xfrm>
              <a:off x="1872" y="3120"/>
              <a:ext cx="1538" cy="472"/>
            </a:xfrm>
            <a:prstGeom prst="rect">
              <a:avLst/>
            </a:prstGeom>
            <a:noFill/>
            <a:ln w="9525">
              <a:noFill/>
              <a:round/>
              <a:headEnd/>
              <a:tailEnd/>
            </a:ln>
          </p:spPr>
        </p:pic>
        <p:sp>
          <p:nvSpPr>
            <p:cNvPr id="19464" name="Text Box 6"/>
            <p:cNvSpPr txBox="1">
              <a:spLocks noChangeArrowheads="1"/>
            </p:cNvSpPr>
            <p:nvPr/>
          </p:nvSpPr>
          <p:spPr bwMode="auto">
            <a:xfrm>
              <a:off x="1872" y="3120"/>
              <a:ext cx="1538" cy="472"/>
            </a:xfrm>
            <a:prstGeom prst="rect">
              <a:avLst/>
            </a:prstGeom>
            <a:noFill/>
            <a:ln w="9525">
              <a:noFill/>
              <a:round/>
              <a:headEnd/>
              <a:tailEnd/>
            </a:ln>
          </p:spPr>
          <p:txBody>
            <a:bodyPr wrap="none" anchor="ctr"/>
            <a:lstStyle/>
            <a:p>
              <a:endParaRPr lang="en-US"/>
            </a:p>
          </p:txBody>
        </p:sp>
      </p:grpSp>
      <p:sp>
        <p:nvSpPr>
          <p:cNvPr id="7"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Electrical Engineers Do?</a:t>
            </a:r>
          </a:p>
        </p:txBody>
      </p:sp>
      <p:sp>
        <p:nvSpPr>
          <p:cNvPr id="20484" name="Text Box 3"/>
          <p:cNvSpPr txBox="1">
            <a:spLocks noChangeArrowheads="1"/>
          </p:cNvSpPr>
          <p:nvPr/>
        </p:nvSpPr>
        <p:spPr bwMode="auto">
          <a:xfrm>
            <a:off x="762000" y="1600200"/>
            <a:ext cx="7677150" cy="3506788"/>
          </a:xfrm>
          <a:prstGeom prst="rect">
            <a:avLst/>
          </a:prstGeom>
          <a:noFill/>
          <a:ln w="9525">
            <a:noFill/>
            <a:round/>
            <a:headEnd/>
            <a:tailEnd/>
          </a:ln>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a:solidFill>
                  <a:srgbClr val="0000CC"/>
                </a:solidFill>
              </a:rPr>
              <a:t>Electrical Engineers</a:t>
            </a:r>
            <a:r>
              <a:rPr lang="en-US" sz="2800">
                <a:solidFill>
                  <a:srgbClr val="0000CC"/>
                </a:solidFill>
              </a:rPr>
              <a:t> design, develop, test, and supervise the manufacturing of electrical equipment, including lighting and wiring for buildings, cars, buses, trains, ships, and aircraft; power generation and transmission equipment for utility companies; electric motors found in various products; control devices; and radar equipment.</a:t>
            </a:r>
          </a:p>
        </p:txBody>
      </p:sp>
      <p:pic>
        <p:nvPicPr>
          <p:cNvPr id="20485" name="Picture 4"/>
          <p:cNvPicPr>
            <a:picLocks noChangeAspect="1" noChangeArrowheads="1"/>
          </p:cNvPicPr>
          <p:nvPr/>
        </p:nvPicPr>
        <p:blipFill>
          <a:blip r:embed="rId3" cstate="print"/>
          <a:srcRect/>
          <a:stretch>
            <a:fillRect/>
          </a:stretch>
        </p:blipFill>
        <p:spPr bwMode="auto">
          <a:xfrm>
            <a:off x="3200400" y="5562600"/>
            <a:ext cx="2439988" cy="687388"/>
          </a:xfrm>
          <a:prstGeom prst="rect">
            <a:avLst/>
          </a:prstGeom>
          <a:noFill/>
          <a:ln w="9525">
            <a:noFill/>
            <a:round/>
            <a:headEnd/>
            <a:tailEnd/>
          </a:ln>
        </p:spPr>
      </p:pic>
      <p:sp>
        <p:nvSpPr>
          <p:cNvPr id="5"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Electronic Engineers Do?</a:t>
            </a:r>
          </a:p>
        </p:txBody>
      </p:sp>
      <p:sp>
        <p:nvSpPr>
          <p:cNvPr id="21508" name="Text Box 3"/>
          <p:cNvSpPr txBox="1">
            <a:spLocks noChangeArrowheads="1"/>
          </p:cNvSpPr>
          <p:nvPr/>
        </p:nvSpPr>
        <p:spPr bwMode="auto">
          <a:xfrm>
            <a:off x="762000" y="1600200"/>
            <a:ext cx="7677150" cy="3079750"/>
          </a:xfrm>
          <a:prstGeom prst="rect">
            <a:avLst/>
          </a:prstGeom>
          <a:noFill/>
          <a:ln w="9525">
            <a:noFill/>
            <a:round/>
            <a:headEnd/>
            <a:tailEnd/>
          </a:ln>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a:solidFill>
                  <a:srgbClr val="0000CC"/>
                </a:solidFill>
              </a:rPr>
              <a:t>Electronic Engineers</a:t>
            </a:r>
            <a:r>
              <a:rPr lang="en-US" sz="2800">
                <a:solidFill>
                  <a:srgbClr val="0000CC"/>
                </a:solidFill>
              </a:rPr>
              <a:t> design, develop, test, and supervise the production of electronic equipment, including computer hardware; computer network hardware; communication devices such as cellular phone, television, and audio and video equipment; as well as measuring instruments.</a:t>
            </a:r>
          </a:p>
        </p:txBody>
      </p:sp>
      <p:pic>
        <p:nvPicPr>
          <p:cNvPr id="21509" name="Picture 4"/>
          <p:cNvPicPr>
            <a:picLocks noChangeAspect="1" noChangeArrowheads="1"/>
          </p:cNvPicPr>
          <p:nvPr/>
        </p:nvPicPr>
        <p:blipFill>
          <a:blip r:embed="rId3" cstate="print"/>
          <a:srcRect/>
          <a:stretch>
            <a:fillRect/>
          </a:stretch>
        </p:blipFill>
        <p:spPr bwMode="auto">
          <a:xfrm>
            <a:off x="3200400" y="5180013"/>
            <a:ext cx="2439988" cy="687387"/>
          </a:xfrm>
          <a:prstGeom prst="rect">
            <a:avLst/>
          </a:prstGeom>
          <a:noFill/>
          <a:ln w="9525">
            <a:noFill/>
            <a:round/>
            <a:headEnd/>
            <a:tailEnd/>
          </a:ln>
        </p:spPr>
      </p:pic>
      <p:sp>
        <p:nvSpPr>
          <p:cNvPr id="5"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Mechanical Engineers Do?</a:t>
            </a:r>
          </a:p>
        </p:txBody>
      </p:sp>
      <p:sp>
        <p:nvSpPr>
          <p:cNvPr id="22532" name="Text Box 3"/>
          <p:cNvSpPr txBox="1">
            <a:spLocks noChangeArrowheads="1"/>
          </p:cNvSpPr>
          <p:nvPr/>
        </p:nvSpPr>
        <p:spPr bwMode="auto">
          <a:xfrm>
            <a:off x="762000" y="1676400"/>
            <a:ext cx="7677150" cy="3079750"/>
          </a:xfrm>
          <a:prstGeom prst="rect">
            <a:avLst/>
          </a:prstGeom>
          <a:noFill/>
          <a:ln w="9525">
            <a:noFill/>
            <a:round/>
            <a:headEnd/>
            <a:tailEnd/>
          </a:ln>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a:solidFill>
                  <a:srgbClr val="0000CC"/>
                </a:solidFill>
              </a:rPr>
              <a:t>Mechanical Engineers</a:t>
            </a:r>
            <a:r>
              <a:rPr lang="en-US" sz="2800">
                <a:solidFill>
                  <a:srgbClr val="0000CC"/>
                </a:solidFill>
              </a:rPr>
              <a:t> are involved in the design, development, testing, and manufacturing of machines, robots, tools, power generating equipment such as steam and gas turbines, heating, cooling, and refrigerating equipment, and internal combustion engines.</a:t>
            </a:r>
          </a:p>
        </p:txBody>
      </p:sp>
      <p:grpSp>
        <p:nvGrpSpPr>
          <p:cNvPr id="2" name="Group 4"/>
          <p:cNvGrpSpPr>
            <a:grpSpLocks/>
          </p:cNvGrpSpPr>
          <p:nvPr/>
        </p:nvGrpSpPr>
        <p:grpSpPr bwMode="auto">
          <a:xfrm>
            <a:off x="3200400" y="4953000"/>
            <a:ext cx="2822575" cy="989013"/>
            <a:chOff x="2016" y="3120"/>
            <a:chExt cx="1778" cy="623"/>
          </a:xfrm>
        </p:grpSpPr>
        <p:pic>
          <p:nvPicPr>
            <p:cNvPr id="22535" name="Picture 5"/>
            <p:cNvPicPr>
              <a:picLocks noChangeAspect="1" noChangeArrowheads="1"/>
            </p:cNvPicPr>
            <p:nvPr/>
          </p:nvPicPr>
          <p:blipFill>
            <a:blip r:embed="rId3" cstate="print"/>
            <a:srcRect b="36499"/>
            <a:stretch>
              <a:fillRect/>
            </a:stretch>
          </p:blipFill>
          <p:spPr bwMode="auto">
            <a:xfrm>
              <a:off x="2016" y="3120"/>
              <a:ext cx="1779" cy="624"/>
            </a:xfrm>
            <a:prstGeom prst="rect">
              <a:avLst/>
            </a:prstGeom>
            <a:noFill/>
            <a:ln w="9525">
              <a:noFill/>
              <a:round/>
              <a:headEnd/>
              <a:tailEnd/>
            </a:ln>
          </p:spPr>
        </p:pic>
        <p:sp>
          <p:nvSpPr>
            <p:cNvPr id="22536" name="Text Box 6"/>
            <p:cNvSpPr txBox="1">
              <a:spLocks noChangeArrowheads="1"/>
            </p:cNvSpPr>
            <p:nvPr/>
          </p:nvSpPr>
          <p:spPr bwMode="auto">
            <a:xfrm>
              <a:off x="2016" y="3120"/>
              <a:ext cx="1779" cy="624"/>
            </a:xfrm>
            <a:prstGeom prst="rect">
              <a:avLst/>
            </a:prstGeom>
            <a:noFill/>
            <a:ln w="9525">
              <a:noFill/>
              <a:round/>
              <a:headEnd/>
              <a:tailEnd/>
            </a:ln>
          </p:spPr>
          <p:txBody>
            <a:bodyPr wrap="none" anchor="ctr"/>
            <a:lstStyle/>
            <a:p>
              <a:endParaRPr lang="en-US"/>
            </a:p>
          </p:txBody>
        </p:sp>
      </p:grpSp>
      <p:sp>
        <p:nvSpPr>
          <p:cNvPr id="7"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5"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Aerospace Engineers Do?</a:t>
            </a:r>
          </a:p>
        </p:txBody>
      </p:sp>
      <p:sp>
        <p:nvSpPr>
          <p:cNvPr id="23556" name="Text Box 3"/>
          <p:cNvSpPr txBox="1">
            <a:spLocks noChangeArrowheads="1"/>
          </p:cNvSpPr>
          <p:nvPr/>
        </p:nvSpPr>
        <p:spPr bwMode="auto">
          <a:xfrm>
            <a:off x="609600" y="1600200"/>
            <a:ext cx="8001000" cy="2654300"/>
          </a:xfrm>
          <a:prstGeom prst="rect">
            <a:avLst/>
          </a:prstGeom>
          <a:noFill/>
          <a:ln w="9525">
            <a:noFill/>
            <a:round/>
            <a:headEnd/>
            <a:tailEnd/>
          </a:ln>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a:solidFill>
                  <a:srgbClr val="0000CC"/>
                </a:solidFill>
              </a:rPr>
              <a:t>Aerospace Engineers</a:t>
            </a:r>
            <a:r>
              <a:rPr lang="en-US" sz="2800">
                <a:solidFill>
                  <a:srgbClr val="0000CC"/>
                </a:solidFill>
              </a:rPr>
              <a:t> design, develop, test, and supervise the manufacture of commercial and military aircraft, helicopters, spacecraft, and missiles.  They may work with projects dealing with research and development of guidance, navigation, and control systems.</a:t>
            </a:r>
          </a:p>
        </p:txBody>
      </p:sp>
      <p:pic>
        <p:nvPicPr>
          <p:cNvPr id="23557" name="Picture 4"/>
          <p:cNvPicPr>
            <a:picLocks noChangeAspect="1" noChangeArrowheads="1"/>
          </p:cNvPicPr>
          <p:nvPr/>
        </p:nvPicPr>
        <p:blipFill>
          <a:blip r:embed="rId3" cstate="print"/>
          <a:srcRect/>
          <a:stretch>
            <a:fillRect/>
          </a:stretch>
        </p:blipFill>
        <p:spPr bwMode="auto">
          <a:xfrm>
            <a:off x="3200400" y="4419600"/>
            <a:ext cx="2743200" cy="1662113"/>
          </a:xfrm>
          <a:prstGeom prst="rect">
            <a:avLst/>
          </a:prstGeom>
          <a:noFill/>
          <a:ln w="9525">
            <a:noFill/>
            <a:round/>
            <a:headEnd/>
            <a:tailEnd/>
          </a:ln>
        </p:spPr>
      </p:pic>
      <p:sp>
        <p:nvSpPr>
          <p:cNvPr id="5"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Biomedical Engineers Do?</a:t>
            </a:r>
          </a:p>
        </p:txBody>
      </p:sp>
      <p:sp>
        <p:nvSpPr>
          <p:cNvPr id="24580" name="Text Box 3"/>
          <p:cNvSpPr txBox="1">
            <a:spLocks noChangeArrowheads="1"/>
          </p:cNvSpPr>
          <p:nvPr/>
        </p:nvSpPr>
        <p:spPr bwMode="auto">
          <a:xfrm>
            <a:off x="609600" y="1524000"/>
            <a:ext cx="8001000" cy="3506788"/>
          </a:xfrm>
          <a:prstGeom prst="rect">
            <a:avLst/>
          </a:prstGeom>
          <a:noFill/>
          <a:ln w="9525">
            <a:noFill/>
            <a:round/>
            <a:headEnd/>
            <a:tailEnd/>
          </a:ln>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a:solidFill>
                  <a:srgbClr val="0000CC"/>
                </a:solidFill>
              </a:rPr>
              <a:t>Biomedical Engineers</a:t>
            </a:r>
            <a:r>
              <a:rPr lang="en-US" sz="2800">
                <a:solidFill>
                  <a:srgbClr val="0000CC"/>
                </a:solidFill>
              </a:rPr>
              <a:t> apply the laws and the principles of chemistry, biology, medicine, and engineering to design artificial limbs, organs, imaging systems, and devices used in medical procedures.  They also perform research alongside of medical doctors, chemists, and biologists to better understand various aspects of biological systems and the human body.</a:t>
            </a:r>
          </a:p>
        </p:txBody>
      </p:sp>
      <p:pic>
        <p:nvPicPr>
          <p:cNvPr id="24581" name="Picture 4"/>
          <p:cNvPicPr>
            <a:picLocks noChangeAspect="1" noChangeArrowheads="1"/>
          </p:cNvPicPr>
          <p:nvPr/>
        </p:nvPicPr>
        <p:blipFill>
          <a:blip r:embed="rId3" cstate="print"/>
          <a:srcRect b="36499"/>
          <a:stretch>
            <a:fillRect/>
          </a:stretch>
        </p:blipFill>
        <p:spPr bwMode="auto">
          <a:xfrm>
            <a:off x="685800" y="5486400"/>
            <a:ext cx="2824163" cy="990600"/>
          </a:xfrm>
          <a:prstGeom prst="rect">
            <a:avLst/>
          </a:prstGeom>
          <a:noFill/>
          <a:ln w="9525">
            <a:noFill/>
            <a:round/>
            <a:headEnd/>
            <a:tailEnd/>
          </a:ln>
        </p:spPr>
      </p:pic>
      <p:pic>
        <p:nvPicPr>
          <p:cNvPr id="24582" name="Picture 5"/>
          <p:cNvPicPr>
            <a:picLocks noChangeAspect="1" noChangeArrowheads="1"/>
          </p:cNvPicPr>
          <p:nvPr/>
        </p:nvPicPr>
        <p:blipFill>
          <a:blip r:embed="rId4" cstate="print"/>
          <a:srcRect/>
          <a:stretch>
            <a:fillRect/>
          </a:stretch>
        </p:blipFill>
        <p:spPr bwMode="auto">
          <a:xfrm>
            <a:off x="6324600" y="5410200"/>
            <a:ext cx="2439988" cy="687388"/>
          </a:xfrm>
          <a:prstGeom prst="rect">
            <a:avLst/>
          </a:prstGeom>
          <a:noFill/>
          <a:ln w="9525">
            <a:noFill/>
            <a:round/>
            <a:headEnd/>
            <a:tailEnd/>
          </a:ln>
        </p:spPr>
      </p:pic>
      <p:pic>
        <p:nvPicPr>
          <p:cNvPr id="24583" name="Picture 6"/>
          <p:cNvPicPr>
            <a:picLocks noChangeAspect="1" noChangeArrowheads="1"/>
          </p:cNvPicPr>
          <p:nvPr/>
        </p:nvPicPr>
        <p:blipFill>
          <a:blip r:embed="rId5" cstate="print"/>
          <a:srcRect r="76804"/>
          <a:stretch>
            <a:fillRect/>
          </a:stretch>
        </p:blipFill>
        <p:spPr bwMode="auto">
          <a:xfrm>
            <a:off x="3657600" y="5486400"/>
            <a:ext cx="2438400" cy="700088"/>
          </a:xfrm>
          <a:prstGeom prst="rect">
            <a:avLst/>
          </a:prstGeom>
          <a:noFill/>
          <a:ln w="9525">
            <a:noFill/>
            <a:round/>
            <a:headEnd/>
            <a:tailEnd/>
          </a:ln>
        </p:spPr>
      </p:pic>
      <p:sp>
        <p:nvSpPr>
          <p:cNvPr id="7"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Chemical Engineers Do?</a:t>
            </a:r>
          </a:p>
        </p:txBody>
      </p:sp>
      <p:sp>
        <p:nvSpPr>
          <p:cNvPr id="25604" name="Text Box 3"/>
          <p:cNvSpPr txBox="1">
            <a:spLocks noChangeArrowheads="1"/>
          </p:cNvSpPr>
          <p:nvPr/>
        </p:nvSpPr>
        <p:spPr bwMode="auto">
          <a:xfrm>
            <a:off x="609600" y="1752600"/>
            <a:ext cx="8001000" cy="2654300"/>
          </a:xfrm>
          <a:prstGeom prst="rect">
            <a:avLst/>
          </a:prstGeom>
          <a:noFill/>
          <a:ln w="9525">
            <a:noFill/>
            <a:round/>
            <a:headEnd/>
            <a:tailEnd/>
          </a:ln>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a:solidFill>
                  <a:srgbClr val="0000CC"/>
                </a:solidFill>
              </a:rPr>
              <a:t>Chemical Engineers</a:t>
            </a:r>
            <a:r>
              <a:rPr lang="en-US" sz="2800">
                <a:solidFill>
                  <a:srgbClr val="0000CC"/>
                </a:solidFill>
              </a:rPr>
              <a:t> use the principles of chemistry and basic engineering sciences to solve a variety of problems related to the production of chemicals and their use in various industries, including the pharmaceutical, electronic, and photographic industries.</a:t>
            </a:r>
          </a:p>
        </p:txBody>
      </p:sp>
      <p:pic>
        <p:nvPicPr>
          <p:cNvPr id="25605" name="Picture 4"/>
          <p:cNvPicPr>
            <a:picLocks noChangeAspect="1" noChangeArrowheads="1"/>
          </p:cNvPicPr>
          <p:nvPr/>
        </p:nvPicPr>
        <p:blipFill>
          <a:blip r:embed="rId3" cstate="print"/>
          <a:srcRect l="17453"/>
          <a:stretch>
            <a:fillRect/>
          </a:stretch>
        </p:blipFill>
        <p:spPr bwMode="auto">
          <a:xfrm>
            <a:off x="3505200" y="4848225"/>
            <a:ext cx="2133600" cy="1019175"/>
          </a:xfrm>
          <a:prstGeom prst="rect">
            <a:avLst/>
          </a:prstGeom>
          <a:noFill/>
          <a:ln w="9525">
            <a:noFill/>
            <a:round/>
            <a:headEnd/>
            <a:tailEnd/>
          </a:ln>
        </p:spPr>
      </p:pic>
      <p:sp>
        <p:nvSpPr>
          <p:cNvPr id="5"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914400" y="228600"/>
            <a:ext cx="76962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Environmental Engineers Do?</a:t>
            </a:r>
          </a:p>
        </p:txBody>
      </p:sp>
      <p:sp>
        <p:nvSpPr>
          <p:cNvPr id="26628" name="Text Box 3"/>
          <p:cNvSpPr txBox="1">
            <a:spLocks noChangeArrowheads="1"/>
          </p:cNvSpPr>
          <p:nvPr/>
        </p:nvSpPr>
        <p:spPr bwMode="auto">
          <a:xfrm>
            <a:off x="609600" y="1447800"/>
            <a:ext cx="8001000" cy="3506788"/>
          </a:xfrm>
          <a:prstGeom prst="rect">
            <a:avLst/>
          </a:prstGeom>
          <a:noFill/>
          <a:ln w="9525">
            <a:noFill/>
            <a:round/>
            <a:headEnd/>
            <a:tailEnd/>
          </a:ln>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a:solidFill>
                  <a:srgbClr val="0000CC"/>
                </a:solidFill>
              </a:rPr>
              <a:t>Environmental Engineers</a:t>
            </a:r>
            <a:r>
              <a:rPr lang="en-US" sz="2800">
                <a:solidFill>
                  <a:srgbClr val="0000CC"/>
                </a:solidFill>
              </a:rPr>
              <a:t> apply the laws and principles of chemistry, biology, and engineering to address issues related to water and air pollution control, hazardous waste, waste disposal, and recycling.  They also get involved with the development of local, national, and international environmental policies and regulations.</a:t>
            </a:r>
          </a:p>
        </p:txBody>
      </p:sp>
      <p:pic>
        <p:nvPicPr>
          <p:cNvPr id="26629" name="Picture 4"/>
          <p:cNvPicPr>
            <a:picLocks noChangeAspect="1" noChangeArrowheads="1"/>
          </p:cNvPicPr>
          <p:nvPr/>
        </p:nvPicPr>
        <p:blipFill>
          <a:blip r:embed="rId3" cstate="print"/>
          <a:srcRect/>
          <a:stretch>
            <a:fillRect/>
          </a:stretch>
        </p:blipFill>
        <p:spPr bwMode="auto">
          <a:xfrm>
            <a:off x="6477000" y="5334000"/>
            <a:ext cx="2441575" cy="749300"/>
          </a:xfrm>
          <a:prstGeom prst="rect">
            <a:avLst/>
          </a:prstGeom>
          <a:noFill/>
          <a:ln w="9525">
            <a:noFill/>
            <a:round/>
            <a:headEnd/>
            <a:tailEnd/>
          </a:ln>
        </p:spPr>
      </p:pic>
      <p:pic>
        <p:nvPicPr>
          <p:cNvPr id="26630" name="Picture 5"/>
          <p:cNvPicPr>
            <a:picLocks noChangeAspect="1" noChangeArrowheads="1"/>
          </p:cNvPicPr>
          <p:nvPr/>
        </p:nvPicPr>
        <p:blipFill>
          <a:blip r:embed="rId4" cstate="print"/>
          <a:srcRect l="481" t="2519" r="66003" b="39549"/>
          <a:stretch>
            <a:fillRect/>
          </a:stretch>
        </p:blipFill>
        <p:spPr bwMode="auto">
          <a:xfrm>
            <a:off x="3505200" y="5181600"/>
            <a:ext cx="2554288" cy="842963"/>
          </a:xfrm>
          <a:prstGeom prst="rect">
            <a:avLst/>
          </a:prstGeom>
          <a:noFill/>
          <a:ln w="9525">
            <a:noFill/>
            <a:round/>
            <a:headEnd/>
            <a:tailEnd/>
          </a:ln>
        </p:spPr>
      </p:pic>
      <p:pic>
        <p:nvPicPr>
          <p:cNvPr id="26631" name="Picture 6"/>
          <p:cNvPicPr>
            <a:picLocks noChangeAspect="1" noChangeArrowheads="1"/>
          </p:cNvPicPr>
          <p:nvPr/>
        </p:nvPicPr>
        <p:blipFill>
          <a:blip r:embed="rId5" cstate="print"/>
          <a:srcRect l="17453"/>
          <a:stretch>
            <a:fillRect/>
          </a:stretch>
        </p:blipFill>
        <p:spPr bwMode="auto">
          <a:xfrm>
            <a:off x="1044575" y="5257800"/>
            <a:ext cx="1698625" cy="811213"/>
          </a:xfrm>
          <a:prstGeom prst="rect">
            <a:avLst/>
          </a:prstGeom>
          <a:noFill/>
          <a:ln w="9525">
            <a:noFill/>
            <a:round/>
            <a:headEnd/>
            <a:tailEnd/>
          </a:ln>
        </p:spPr>
      </p:pic>
      <p:sp>
        <p:nvSpPr>
          <p:cNvPr id="7"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Manufacturing Engineers Do?</a:t>
            </a:r>
          </a:p>
        </p:txBody>
      </p:sp>
      <p:sp>
        <p:nvSpPr>
          <p:cNvPr id="27652" name="Text Box 3"/>
          <p:cNvSpPr txBox="1">
            <a:spLocks noChangeArrowheads="1"/>
          </p:cNvSpPr>
          <p:nvPr/>
        </p:nvSpPr>
        <p:spPr bwMode="auto">
          <a:xfrm>
            <a:off x="609600" y="1447800"/>
            <a:ext cx="8001000" cy="3506788"/>
          </a:xfrm>
          <a:prstGeom prst="rect">
            <a:avLst/>
          </a:prstGeom>
          <a:noFill/>
          <a:ln w="9525">
            <a:noFill/>
            <a:round/>
            <a:headEnd/>
            <a:tailEnd/>
          </a:ln>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a:solidFill>
                  <a:srgbClr val="0000CC"/>
                </a:solidFill>
              </a:rPr>
              <a:t>Manufacturing Engineers</a:t>
            </a:r>
            <a:r>
              <a:rPr lang="en-US" sz="2800">
                <a:solidFill>
                  <a:srgbClr val="0000CC"/>
                </a:solidFill>
              </a:rPr>
              <a:t> develop, coordinate, and supervise the process of manufacturing all types of products.  They are concerned with making products efficiently and at minimum cost.  They are involved in all aspects of production, including scheduling and materials handling and the design, development, supervision, and control of assembly lines.</a:t>
            </a:r>
          </a:p>
        </p:txBody>
      </p:sp>
      <p:pic>
        <p:nvPicPr>
          <p:cNvPr id="27653" name="Picture 4"/>
          <p:cNvPicPr>
            <a:picLocks noChangeAspect="1" noChangeArrowheads="1"/>
          </p:cNvPicPr>
          <p:nvPr/>
        </p:nvPicPr>
        <p:blipFill>
          <a:blip r:embed="rId3" cstate="print"/>
          <a:srcRect r="11566"/>
          <a:stretch>
            <a:fillRect/>
          </a:stretch>
        </p:blipFill>
        <p:spPr bwMode="auto">
          <a:xfrm>
            <a:off x="3810000" y="5105400"/>
            <a:ext cx="1398588" cy="1143000"/>
          </a:xfrm>
          <a:prstGeom prst="rect">
            <a:avLst/>
          </a:prstGeom>
          <a:noFill/>
          <a:ln w="9525">
            <a:noFill/>
            <a:round/>
            <a:headEnd/>
            <a:tailEnd/>
          </a:ln>
        </p:spPr>
      </p:pic>
      <p:sp>
        <p:nvSpPr>
          <p:cNvPr id="5"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Petroleum Engineers Do?</a:t>
            </a:r>
          </a:p>
        </p:txBody>
      </p:sp>
      <p:sp>
        <p:nvSpPr>
          <p:cNvPr id="28676" name="Text Box 3"/>
          <p:cNvSpPr txBox="1">
            <a:spLocks noChangeArrowheads="1"/>
          </p:cNvSpPr>
          <p:nvPr/>
        </p:nvSpPr>
        <p:spPr bwMode="auto">
          <a:xfrm>
            <a:off x="609600" y="1447800"/>
            <a:ext cx="8001000" cy="3079750"/>
          </a:xfrm>
          <a:prstGeom prst="rect">
            <a:avLst/>
          </a:prstGeom>
          <a:noFill/>
          <a:ln w="9525">
            <a:noFill/>
            <a:round/>
            <a:headEnd/>
            <a:tailEnd/>
          </a:ln>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a:solidFill>
                  <a:srgbClr val="0000CC"/>
                </a:solidFill>
              </a:rPr>
              <a:t>Petroleum Engineers</a:t>
            </a:r>
            <a:r>
              <a:rPr lang="en-US" sz="2800">
                <a:solidFill>
                  <a:srgbClr val="0000CC"/>
                </a:solidFill>
              </a:rPr>
              <a:t> specialize in the discovery and production of oil and natural gas.  In collaboration with geologists, petroleum engineers search the world for underground oil or natural gas reservoirs.  Petroleum engineers are also involved in monitoring and supervising drilling and oil extraction operation.</a:t>
            </a:r>
          </a:p>
        </p:txBody>
      </p:sp>
      <p:pic>
        <p:nvPicPr>
          <p:cNvPr id="28677" name="Picture 4"/>
          <p:cNvPicPr>
            <a:picLocks noChangeAspect="1" noChangeArrowheads="1"/>
          </p:cNvPicPr>
          <p:nvPr/>
        </p:nvPicPr>
        <p:blipFill>
          <a:blip r:embed="rId3" cstate="print"/>
          <a:srcRect/>
          <a:stretch>
            <a:fillRect/>
          </a:stretch>
        </p:blipFill>
        <p:spPr bwMode="auto">
          <a:xfrm>
            <a:off x="2362200" y="5029200"/>
            <a:ext cx="4800600" cy="827088"/>
          </a:xfrm>
          <a:prstGeom prst="rect">
            <a:avLst/>
          </a:prstGeom>
          <a:noFill/>
          <a:ln w="9525">
            <a:noFill/>
            <a:round/>
            <a:headEnd/>
            <a:tailEnd/>
          </a:ln>
        </p:spPr>
      </p:pic>
      <p:sp>
        <p:nvSpPr>
          <p:cNvPr id="5"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ea typeface="+mj-ea"/>
                <a:cs typeface="+mj-cs"/>
              </a:rPr>
              <a:t>Grading</a:t>
            </a:r>
            <a:endParaRPr lang="en-US" dirty="0"/>
          </a:p>
        </p:txBody>
      </p:sp>
      <p:sp>
        <p:nvSpPr>
          <p:cNvPr id="5123" name="Rectangle 3"/>
          <p:cNvSpPr>
            <a:spLocks noGrp="1" noChangeArrowheads="1"/>
          </p:cNvSpPr>
          <p:nvPr>
            <p:ph type="body" idx="1"/>
          </p:nvPr>
        </p:nvSpPr>
        <p:spPr/>
        <p:txBody>
          <a:bodyPr/>
          <a:lstStyle/>
          <a:p>
            <a:r>
              <a:rPr lang="en-US" sz="2800" dirty="0" smtClean="0">
                <a:solidFill>
                  <a:schemeClr val="tx1"/>
                </a:solidFill>
                <a:latin typeface="+mn-lt"/>
                <a:ea typeface="+mn-ea"/>
                <a:cs typeface="+mn-cs"/>
              </a:rPr>
              <a:t>Group Project:						20%</a:t>
            </a:r>
          </a:p>
          <a:p>
            <a:r>
              <a:rPr lang="en-US" sz="2800" dirty="0" smtClean="0">
                <a:solidFill>
                  <a:schemeClr val="tx1"/>
                </a:solidFill>
                <a:latin typeface="+mn-lt"/>
                <a:ea typeface="+mn-ea"/>
                <a:cs typeface="+mn-cs"/>
              </a:rPr>
              <a:t>Individual </a:t>
            </a:r>
            <a:r>
              <a:rPr lang="en-US" sz="2800" dirty="0">
                <a:solidFill>
                  <a:schemeClr val="tx1"/>
                </a:solidFill>
                <a:latin typeface="+mn-lt"/>
                <a:ea typeface="+mn-ea"/>
                <a:cs typeface="+mn-cs"/>
              </a:rPr>
              <a:t>Design Projects/</a:t>
            </a:r>
            <a:r>
              <a:rPr lang="en-US" sz="2800" dirty="0" smtClean="0">
                <a:solidFill>
                  <a:schemeClr val="tx1"/>
                </a:solidFill>
                <a:latin typeface="+mn-lt"/>
                <a:ea typeface="+mn-ea"/>
                <a:cs typeface="+mn-cs"/>
              </a:rPr>
              <a:t>Homework:		15%</a:t>
            </a:r>
          </a:p>
          <a:p>
            <a:r>
              <a:rPr lang="en-US" sz="2800" dirty="0" smtClean="0">
                <a:solidFill>
                  <a:schemeClr val="tx1"/>
                </a:solidFill>
                <a:latin typeface="+mn-lt"/>
                <a:ea typeface="+mn-ea"/>
                <a:cs typeface="+mn-cs"/>
              </a:rPr>
              <a:t>Mid</a:t>
            </a:r>
            <a:r>
              <a:rPr lang="en-US" sz="2800" dirty="0">
                <a:solidFill>
                  <a:schemeClr val="tx1"/>
                </a:solidFill>
                <a:latin typeface="+mn-lt"/>
                <a:ea typeface="+mn-ea"/>
                <a:cs typeface="+mn-cs"/>
              </a:rPr>
              <a:t>-Term </a:t>
            </a:r>
            <a:r>
              <a:rPr lang="en-US" sz="2800" dirty="0" smtClean="0">
                <a:solidFill>
                  <a:schemeClr val="tx1"/>
                </a:solidFill>
                <a:latin typeface="+mn-lt"/>
                <a:ea typeface="+mn-ea"/>
                <a:cs typeface="+mn-cs"/>
              </a:rPr>
              <a:t>Exam:						30%</a:t>
            </a:r>
          </a:p>
          <a:p>
            <a:r>
              <a:rPr lang="en-US" sz="2800" dirty="0" smtClean="0">
                <a:solidFill>
                  <a:schemeClr val="tx1"/>
                </a:solidFill>
                <a:latin typeface="+mn-lt"/>
                <a:ea typeface="+mn-ea"/>
                <a:cs typeface="+mn-cs"/>
              </a:rPr>
              <a:t>Final Exam:						35%</a:t>
            </a:r>
          </a:p>
          <a:p>
            <a:pPr lvl="1"/>
            <a:r>
              <a:rPr lang="en-US" sz="2000" i="1" dirty="0" smtClean="0">
                <a:ea typeface="+mn-ea"/>
                <a:cs typeface="+mn-cs"/>
              </a:rPr>
              <a:t>December 14, 2010, 4:30 – 7:10 pm</a:t>
            </a:r>
            <a:endParaRPr lang="en-US" sz="2000" dirty="0" smtClean="0"/>
          </a:p>
          <a:p>
            <a:pPr eaLnBrk="1" hangingPunct="1">
              <a:lnSpc>
                <a:spcPct val="90000"/>
              </a:lnSpc>
            </a:pPr>
            <a:endParaRPr lang="en-US" sz="2800" dirty="0" smtClean="0"/>
          </a:p>
          <a:p>
            <a:pPr eaLnBrk="1" hangingPunct="1">
              <a:lnSpc>
                <a:spcPct val="90000"/>
              </a:lnSpc>
            </a:pPr>
            <a:r>
              <a:rPr lang="en-US" sz="2800" dirty="0" smtClean="0"/>
              <a:t>Review of syllabus and class policies</a:t>
            </a:r>
            <a:endParaRPr lang="en-US" dirty="0"/>
          </a:p>
        </p:txBody>
      </p:sp>
      <p:sp>
        <p:nvSpPr>
          <p:cNvPr id="8" name="Slide Number Placeholder 7"/>
          <p:cNvSpPr>
            <a:spLocks noGrp="1"/>
          </p:cNvSpPr>
          <p:nvPr>
            <p:ph type="sldNum" sz="quarter" idx="12"/>
          </p:nvPr>
        </p:nvSpPr>
        <p:spPr/>
        <p:txBody>
          <a:bodyPr/>
          <a:lstStyle/>
          <a:p>
            <a:fld id="{4830313D-6B14-1145-8F0D-0F282E7BA8DB}" type="slidenum">
              <a:rPr lang="en-US" smtClean="0"/>
              <a:pPr/>
              <a:t>4</a:t>
            </a:fld>
            <a:endParaRPr lang="en-US" dirty="0"/>
          </a:p>
        </p:txBody>
      </p:sp>
      <p:sp>
        <p:nvSpPr>
          <p:cNvPr id="9" name="Footer Placeholder 8"/>
          <p:cNvSpPr>
            <a:spLocks noGrp="1"/>
          </p:cNvSpPr>
          <p:nvPr>
            <p:ph type="ftr" sz="quarter" idx="11"/>
          </p:nvPr>
        </p:nvSpPr>
        <p:spPr/>
        <p:txBody>
          <a:bodyPr/>
          <a:lstStyle/>
          <a:p>
            <a:r>
              <a:rPr lang="en-US" smtClean="0"/>
              <a:t>ENGR 107 – Intro to Engineering</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2000"/>
                                  </p:iterate>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par>
                          <p:cTn id="10" fill="hold">
                            <p:stCondLst>
                              <p:cond delay="560"/>
                            </p:stCondLst>
                            <p:childTnLst>
                              <p:par>
                                <p:cTn id="11" presetID="22" presetClass="entr" presetSubtype="8" fill="hold" grpId="0" nodeType="after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wipe(left)">
                                      <p:cBhvr>
                                        <p:cTn id="13" dur="500"/>
                                        <p:tgtEl>
                                          <p:spTgt spid="5123">
                                            <p:txEl>
                                              <p:pRg st="0" end="0"/>
                                            </p:txEl>
                                          </p:spTgt>
                                        </p:tgtEl>
                                      </p:cBhvr>
                                    </p:animEffect>
                                  </p:childTnLst>
                                </p:cTn>
                              </p:par>
                            </p:childTnLst>
                          </p:cTn>
                        </p:par>
                        <p:par>
                          <p:cTn id="14" fill="hold">
                            <p:stCondLst>
                              <p:cond delay="1060"/>
                            </p:stCondLst>
                            <p:childTnLst>
                              <p:par>
                                <p:cTn id="15" presetID="22" presetClass="entr" presetSubtype="8" fill="hold" grpId="0" nodeType="after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wipe(left)">
                                      <p:cBhvr>
                                        <p:cTn id="17" dur="500"/>
                                        <p:tgtEl>
                                          <p:spTgt spid="5123">
                                            <p:txEl>
                                              <p:pRg st="1" end="1"/>
                                            </p:txEl>
                                          </p:spTgt>
                                        </p:tgtEl>
                                      </p:cBhvr>
                                    </p:animEffect>
                                  </p:childTnLst>
                                </p:cTn>
                              </p:par>
                            </p:childTnLst>
                          </p:cTn>
                        </p:par>
                        <p:par>
                          <p:cTn id="18" fill="hold">
                            <p:stCondLst>
                              <p:cond delay="1560"/>
                            </p:stCondLst>
                            <p:childTnLst>
                              <p:par>
                                <p:cTn id="19" presetID="22" presetClass="entr" presetSubtype="8" fill="hold" grpId="0" nodeType="after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wipe(left)">
                                      <p:cBhvr>
                                        <p:cTn id="21" dur="500"/>
                                        <p:tgtEl>
                                          <p:spTgt spid="5123">
                                            <p:txEl>
                                              <p:pRg st="2" end="2"/>
                                            </p:txEl>
                                          </p:spTgt>
                                        </p:tgtEl>
                                      </p:cBhvr>
                                    </p:animEffect>
                                  </p:childTnLst>
                                </p:cTn>
                              </p:par>
                            </p:childTnLst>
                          </p:cTn>
                        </p:par>
                        <p:par>
                          <p:cTn id="22" fill="hold">
                            <p:stCondLst>
                              <p:cond delay="2060"/>
                            </p:stCondLst>
                            <p:childTnLst>
                              <p:par>
                                <p:cTn id="23" presetID="22" presetClass="entr" presetSubtype="8" fill="hold" grpId="0" nodeType="after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Effect transition="in" filter="wipe(left)">
                                      <p:cBhvr>
                                        <p:cTn id="25" dur="500"/>
                                        <p:tgtEl>
                                          <p:spTgt spid="512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123">
                                            <p:txEl>
                                              <p:pRg st="4" end="4"/>
                                            </p:txEl>
                                          </p:spTgt>
                                        </p:tgtEl>
                                        <p:attrNameLst>
                                          <p:attrName>style.visibility</p:attrName>
                                        </p:attrNameLst>
                                      </p:cBhvr>
                                      <p:to>
                                        <p:strVal val="visible"/>
                                      </p:to>
                                    </p:set>
                                    <p:animEffect transition="in" filter="wipe(left)">
                                      <p:cBhvr>
                                        <p:cTn id="28" dur="500"/>
                                        <p:tgtEl>
                                          <p:spTgt spid="512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123">
                                            <p:txEl>
                                              <p:pRg st="6" end="6"/>
                                            </p:txEl>
                                          </p:spTgt>
                                        </p:tgtEl>
                                        <p:attrNameLst>
                                          <p:attrName>style.visibility</p:attrName>
                                        </p:attrNameLst>
                                      </p:cBhvr>
                                      <p:to>
                                        <p:strVal val="visible"/>
                                      </p:to>
                                    </p:set>
                                    <p:animEffect transition="in" filter="wipe(left)">
                                      <p:cBhvr>
                                        <p:cTn id="33"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Nuclear Engineers Do?</a:t>
            </a:r>
          </a:p>
        </p:txBody>
      </p:sp>
      <p:sp>
        <p:nvSpPr>
          <p:cNvPr id="29700" name="Text Box 3"/>
          <p:cNvSpPr txBox="1">
            <a:spLocks noChangeArrowheads="1"/>
          </p:cNvSpPr>
          <p:nvPr/>
        </p:nvSpPr>
        <p:spPr bwMode="auto">
          <a:xfrm>
            <a:off x="609600" y="1447800"/>
            <a:ext cx="8001000" cy="3506788"/>
          </a:xfrm>
          <a:prstGeom prst="rect">
            <a:avLst/>
          </a:prstGeom>
          <a:noFill/>
          <a:ln w="9525">
            <a:noFill/>
            <a:round/>
            <a:headEnd/>
            <a:tailEnd/>
          </a:ln>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a:solidFill>
                  <a:srgbClr val="0000CC"/>
                </a:solidFill>
              </a:rPr>
              <a:t>Nuclear Engineers</a:t>
            </a:r>
            <a:r>
              <a:rPr lang="en-US" sz="2800">
                <a:solidFill>
                  <a:srgbClr val="0000CC"/>
                </a:solidFill>
              </a:rPr>
              <a:t> design, develop, monitor, and operate nuclear power equipment that drives its power from nuclear energy.  They are involved in the design, development, and operation of nuclear power plants to generate electricity or to power Navy ships and submarines.  They are also involved in the design and development of industrial and diagnostic medical equipment.</a:t>
            </a:r>
          </a:p>
        </p:txBody>
      </p:sp>
      <p:pic>
        <p:nvPicPr>
          <p:cNvPr id="29701" name="Picture 4"/>
          <p:cNvPicPr>
            <a:picLocks noChangeAspect="1" noChangeArrowheads="1"/>
          </p:cNvPicPr>
          <p:nvPr/>
        </p:nvPicPr>
        <p:blipFill>
          <a:blip r:embed="rId3"/>
          <a:srcRect/>
          <a:stretch>
            <a:fillRect/>
          </a:stretch>
        </p:blipFill>
        <p:spPr bwMode="auto">
          <a:xfrm>
            <a:off x="3124200" y="4267200"/>
            <a:ext cx="142875" cy="9525"/>
          </a:xfrm>
          <a:prstGeom prst="rect">
            <a:avLst/>
          </a:prstGeom>
          <a:noFill/>
          <a:ln w="9525">
            <a:noFill/>
            <a:round/>
            <a:headEnd/>
            <a:tailEnd/>
          </a:ln>
        </p:spPr>
      </p:pic>
      <p:pic>
        <p:nvPicPr>
          <p:cNvPr id="29702" name="Picture 5"/>
          <p:cNvPicPr>
            <a:picLocks noChangeAspect="1" noChangeArrowheads="1"/>
          </p:cNvPicPr>
          <p:nvPr/>
        </p:nvPicPr>
        <p:blipFill>
          <a:blip r:embed="rId3"/>
          <a:srcRect/>
          <a:stretch>
            <a:fillRect/>
          </a:stretch>
        </p:blipFill>
        <p:spPr bwMode="auto">
          <a:xfrm>
            <a:off x="2355850" y="2271713"/>
            <a:ext cx="5334000" cy="9525"/>
          </a:xfrm>
          <a:prstGeom prst="rect">
            <a:avLst/>
          </a:prstGeom>
          <a:noFill/>
          <a:ln w="9525">
            <a:noFill/>
            <a:round/>
            <a:headEnd/>
            <a:tailEnd/>
          </a:ln>
        </p:spPr>
      </p:pic>
      <p:pic>
        <p:nvPicPr>
          <p:cNvPr id="29703" name="Picture 6"/>
          <p:cNvPicPr>
            <a:picLocks noChangeAspect="1" noChangeArrowheads="1"/>
          </p:cNvPicPr>
          <p:nvPr/>
        </p:nvPicPr>
        <p:blipFill>
          <a:blip r:embed="rId3"/>
          <a:srcRect/>
          <a:stretch>
            <a:fillRect/>
          </a:stretch>
        </p:blipFill>
        <p:spPr bwMode="auto">
          <a:xfrm>
            <a:off x="6356350" y="2271713"/>
            <a:ext cx="142875" cy="9525"/>
          </a:xfrm>
          <a:prstGeom prst="rect">
            <a:avLst/>
          </a:prstGeom>
          <a:noFill/>
          <a:ln w="9525">
            <a:noFill/>
            <a:round/>
            <a:headEnd/>
            <a:tailEnd/>
          </a:ln>
        </p:spPr>
      </p:pic>
      <p:pic>
        <p:nvPicPr>
          <p:cNvPr id="29704" name="Picture 7"/>
          <p:cNvPicPr>
            <a:picLocks noChangeAspect="1" noChangeArrowheads="1"/>
          </p:cNvPicPr>
          <p:nvPr/>
        </p:nvPicPr>
        <p:blipFill>
          <a:blip r:embed="rId3"/>
          <a:srcRect/>
          <a:stretch>
            <a:fillRect/>
          </a:stretch>
        </p:blipFill>
        <p:spPr bwMode="auto">
          <a:xfrm>
            <a:off x="6464300" y="2347913"/>
            <a:ext cx="9525" cy="9525"/>
          </a:xfrm>
          <a:prstGeom prst="rect">
            <a:avLst/>
          </a:prstGeom>
          <a:noFill/>
          <a:ln w="9525">
            <a:noFill/>
            <a:round/>
            <a:headEnd/>
            <a:tailEnd/>
          </a:ln>
        </p:spPr>
      </p:pic>
      <p:pic>
        <p:nvPicPr>
          <p:cNvPr id="29705" name="Picture 8"/>
          <p:cNvPicPr>
            <a:picLocks noChangeAspect="1" noChangeArrowheads="1"/>
          </p:cNvPicPr>
          <p:nvPr/>
        </p:nvPicPr>
        <p:blipFill>
          <a:blip r:embed="rId3"/>
          <a:srcRect/>
          <a:stretch>
            <a:fillRect/>
          </a:stretch>
        </p:blipFill>
        <p:spPr bwMode="auto">
          <a:xfrm>
            <a:off x="6464300" y="3962400"/>
            <a:ext cx="9525" cy="66675"/>
          </a:xfrm>
          <a:prstGeom prst="rect">
            <a:avLst/>
          </a:prstGeom>
          <a:noFill/>
          <a:ln w="9525">
            <a:noFill/>
            <a:round/>
            <a:headEnd/>
            <a:tailEnd/>
          </a:ln>
        </p:spPr>
      </p:pic>
      <p:pic>
        <p:nvPicPr>
          <p:cNvPr id="29706" name="Picture 9"/>
          <p:cNvPicPr>
            <a:picLocks noChangeAspect="1" noChangeArrowheads="1"/>
          </p:cNvPicPr>
          <p:nvPr/>
        </p:nvPicPr>
        <p:blipFill>
          <a:blip r:embed="rId4" cstate="print"/>
          <a:srcRect/>
          <a:stretch>
            <a:fillRect/>
          </a:stretch>
        </p:blipFill>
        <p:spPr bwMode="auto">
          <a:xfrm>
            <a:off x="6724650" y="4876800"/>
            <a:ext cx="1428750" cy="1428750"/>
          </a:xfrm>
          <a:prstGeom prst="rect">
            <a:avLst/>
          </a:prstGeom>
          <a:noFill/>
          <a:ln w="9525">
            <a:noFill/>
            <a:round/>
            <a:headEnd/>
            <a:tailEnd/>
          </a:ln>
        </p:spPr>
      </p:pic>
      <p:pic>
        <p:nvPicPr>
          <p:cNvPr id="29707" name="Picture 10"/>
          <p:cNvPicPr>
            <a:picLocks noChangeAspect="1" noChangeArrowheads="1"/>
          </p:cNvPicPr>
          <p:nvPr/>
        </p:nvPicPr>
        <p:blipFill>
          <a:blip r:embed="rId5" cstate="print"/>
          <a:srcRect/>
          <a:stretch>
            <a:fillRect/>
          </a:stretch>
        </p:blipFill>
        <p:spPr bwMode="auto">
          <a:xfrm>
            <a:off x="838200" y="5486400"/>
            <a:ext cx="4762500" cy="723900"/>
          </a:xfrm>
          <a:prstGeom prst="rect">
            <a:avLst/>
          </a:prstGeom>
          <a:noFill/>
          <a:ln w="9525">
            <a:noFill/>
            <a:round/>
            <a:headEnd/>
            <a:tailEnd/>
          </a:ln>
        </p:spPr>
      </p:pic>
      <p:sp>
        <p:nvSpPr>
          <p:cNvPr id="11"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Mining Engineers Do?</a:t>
            </a:r>
          </a:p>
        </p:txBody>
      </p:sp>
      <p:sp>
        <p:nvSpPr>
          <p:cNvPr id="30724" name="Text Box 3"/>
          <p:cNvSpPr txBox="1">
            <a:spLocks noChangeArrowheads="1"/>
          </p:cNvSpPr>
          <p:nvPr/>
        </p:nvSpPr>
        <p:spPr bwMode="auto">
          <a:xfrm>
            <a:off x="609600" y="1447800"/>
            <a:ext cx="8001000" cy="3506788"/>
          </a:xfrm>
          <a:prstGeom prst="rect">
            <a:avLst/>
          </a:prstGeom>
          <a:noFill/>
          <a:ln w="9525">
            <a:noFill/>
            <a:round/>
            <a:headEnd/>
            <a:tailEnd/>
          </a:ln>
        </p:spPr>
        <p:txBody>
          <a:bodyPr lIns="90000" tIns="46800" rIns="90000" bIns="46800">
            <a:spAutoFit/>
          </a:bodyPr>
          <a:lstStyle/>
          <a:p>
            <a:pPr>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a:solidFill>
                  <a:srgbClr val="0000CC"/>
                </a:solidFill>
              </a:rPr>
              <a:t>Mining Engineers,</a:t>
            </a:r>
            <a:r>
              <a:rPr lang="en-US" sz="2800">
                <a:solidFill>
                  <a:srgbClr val="0000CC"/>
                </a:solidFill>
              </a:rPr>
              <a:t> in collaboration with geologists and metallurgical engineers, find, extract, and prepare coal for use by utility companies; they also look for metals and minerals to extract from the earth for use by various manufacturing industries.  Mining engineers design and supervise the construction of aboveground and underground mines.</a:t>
            </a:r>
          </a:p>
        </p:txBody>
      </p:sp>
      <p:pic>
        <p:nvPicPr>
          <p:cNvPr id="30725" name="Picture 4"/>
          <p:cNvPicPr>
            <a:picLocks noChangeAspect="1" noChangeArrowheads="1"/>
          </p:cNvPicPr>
          <p:nvPr/>
        </p:nvPicPr>
        <p:blipFill>
          <a:blip r:embed="rId3"/>
          <a:srcRect/>
          <a:stretch>
            <a:fillRect/>
          </a:stretch>
        </p:blipFill>
        <p:spPr bwMode="auto">
          <a:xfrm>
            <a:off x="3124200" y="4267200"/>
            <a:ext cx="142875" cy="9525"/>
          </a:xfrm>
          <a:prstGeom prst="rect">
            <a:avLst/>
          </a:prstGeom>
          <a:noFill/>
          <a:ln w="9525">
            <a:noFill/>
            <a:round/>
            <a:headEnd/>
            <a:tailEnd/>
          </a:ln>
        </p:spPr>
      </p:pic>
      <p:pic>
        <p:nvPicPr>
          <p:cNvPr id="30726" name="Picture 5"/>
          <p:cNvPicPr>
            <a:picLocks noChangeAspect="1" noChangeArrowheads="1"/>
          </p:cNvPicPr>
          <p:nvPr/>
        </p:nvPicPr>
        <p:blipFill>
          <a:blip r:embed="rId3"/>
          <a:srcRect/>
          <a:stretch>
            <a:fillRect/>
          </a:stretch>
        </p:blipFill>
        <p:spPr bwMode="auto">
          <a:xfrm>
            <a:off x="2355850" y="2271713"/>
            <a:ext cx="5334000" cy="9525"/>
          </a:xfrm>
          <a:prstGeom prst="rect">
            <a:avLst/>
          </a:prstGeom>
          <a:noFill/>
          <a:ln w="9525">
            <a:noFill/>
            <a:round/>
            <a:headEnd/>
            <a:tailEnd/>
          </a:ln>
        </p:spPr>
      </p:pic>
      <p:pic>
        <p:nvPicPr>
          <p:cNvPr id="30727" name="Picture 6"/>
          <p:cNvPicPr>
            <a:picLocks noChangeAspect="1" noChangeArrowheads="1"/>
          </p:cNvPicPr>
          <p:nvPr/>
        </p:nvPicPr>
        <p:blipFill>
          <a:blip r:embed="rId3"/>
          <a:srcRect/>
          <a:stretch>
            <a:fillRect/>
          </a:stretch>
        </p:blipFill>
        <p:spPr bwMode="auto">
          <a:xfrm>
            <a:off x="6356350" y="2271713"/>
            <a:ext cx="142875" cy="9525"/>
          </a:xfrm>
          <a:prstGeom prst="rect">
            <a:avLst/>
          </a:prstGeom>
          <a:noFill/>
          <a:ln w="9525">
            <a:noFill/>
            <a:round/>
            <a:headEnd/>
            <a:tailEnd/>
          </a:ln>
        </p:spPr>
      </p:pic>
      <p:pic>
        <p:nvPicPr>
          <p:cNvPr id="30728" name="Picture 7"/>
          <p:cNvPicPr>
            <a:picLocks noChangeAspect="1" noChangeArrowheads="1"/>
          </p:cNvPicPr>
          <p:nvPr/>
        </p:nvPicPr>
        <p:blipFill>
          <a:blip r:embed="rId3"/>
          <a:srcRect/>
          <a:stretch>
            <a:fillRect/>
          </a:stretch>
        </p:blipFill>
        <p:spPr bwMode="auto">
          <a:xfrm>
            <a:off x="6464300" y="2347913"/>
            <a:ext cx="9525" cy="9525"/>
          </a:xfrm>
          <a:prstGeom prst="rect">
            <a:avLst/>
          </a:prstGeom>
          <a:noFill/>
          <a:ln w="9525">
            <a:noFill/>
            <a:round/>
            <a:headEnd/>
            <a:tailEnd/>
          </a:ln>
        </p:spPr>
      </p:pic>
      <p:pic>
        <p:nvPicPr>
          <p:cNvPr id="30729" name="Picture 8"/>
          <p:cNvPicPr>
            <a:picLocks noChangeAspect="1" noChangeArrowheads="1"/>
          </p:cNvPicPr>
          <p:nvPr/>
        </p:nvPicPr>
        <p:blipFill>
          <a:blip r:embed="rId3"/>
          <a:srcRect/>
          <a:stretch>
            <a:fillRect/>
          </a:stretch>
        </p:blipFill>
        <p:spPr bwMode="auto">
          <a:xfrm>
            <a:off x="6464300" y="3962400"/>
            <a:ext cx="9525" cy="66675"/>
          </a:xfrm>
          <a:prstGeom prst="rect">
            <a:avLst/>
          </a:prstGeom>
          <a:noFill/>
          <a:ln w="9525">
            <a:noFill/>
            <a:round/>
            <a:headEnd/>
            <a:tailEnd/>
          </a:ln>
        </p:spPr>
      </p:pic>
      <p:pic>
        <p:nvPicPr>
          <p:cNvPr id="30730" name="Picture 9"/>
          <p:cNvPicPr>
            <a:picLocks noChangeAspect="1" noChangeArrowheads="1"/>
          </p:cNvPicPr>
          <p:nvPr/>
        </p:nvPicPr>
        <p:blipFill>
          <a:blip r:embed="rId4" cstate="print"/>
          <a:srcRect l="21227" t="28571" r="56317"/>
          <a:stretch>
            <a:fillRect/>
          </a:stretch>
        </p:blipFill>
        <p:spPr bwMode="auto">
          <a:xfrm>
            <a:off x="4800600" y="5105400"/>
            <a:ext cx="2362200" cy="1158875"/>
          </a:xfrm>
          <a:prstGeom prst="rect">
            <a:avLst/>
          </a:prstGeom>
          <a:noFill/>
          <a:ln w="9525">
            <a:noFill/>
            <a:round/>
            <a:headEnd/>
            <a:tailEnd/>
          </a:ln>
        </p:spPr>
      </p:pic>
      <p:sp>
        <p:nvSpPr>
          <p:cNvPr id="10"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7"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What Do Materials Engineers Do?</a:t>
            </a:r>
          </a:p>
        </p:txBody>
      </p:sp>
      <p:sp>
        <p:nvSpPr>
          <p:cNvPr id="31748" name="Text Box 3"/>
          <p:cNvSpPr txBox="1">
            <a:spLocks noChangeArrowheads="1"/>
          </p:cNvSpPr>
          <p:nvPr/>
        </p:nvSpPr>
        <p:spPr bwMode="auto">
          <a:xfrm>
            <a:off x="381000" y="1447800"/>
            <a:ext cx="8610600" cy="3262313"/>
          </a:xfrm>
          <a:prstGeom prst="rect">
            <a:avLst/>
          </a:prstGeom>
          <a:noFill/>
          <a:ln w="9525">
            <a:noFill/>
            <a:round/>
            <a:headEnd/>
            <a:tailEnd/>
          </a:ln>
        </p:spPr>
        <p:txBody>
          <a:bodyPr lIns="90000" tIns="46800" rIns="90000" bIns="46800">
            <a:spAutoFit/>
          </a:bodyPr>
          <a:lstStyle/>
          <a:p>
            <a:pPr>
              <a:spcBef>
                <a:spcPts val="1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i="1">
                <a:solidFill>
                  <a:srgbClr val="0000CC"/>
                </a:solidFill>
              </a:rPr>
              <a:t>Materials Engineers</a:t>
            </a:r>
            <a:r>
              <a:rPr lang="en-US" sz="2600">
                <a:solidFill>
                  <a:srgbClr val="0000CC"/>
                </a:solidFill>
              </a:rPr>
              <a:t> research, develop, and test new materials for various products and engineering applications.  They manipulate the atomic and molecular structure of materials in order to create materials that are lighter, stronger, and more durable.  They create materials with specific mechanical, electrical, magnetic, chemical, and heat-transfer properties such as graphite racquets and stealth military planes.</a:t>
            </a:r>
          </a:p>
        </p:txBody>
      </p:sp>
      <p:pic>
        <p:nvPicPr>
          <p:cNvPr id="31749" name="Picture 4"/>
          <p:cNvPicPr>
            <a:picLocks noChangeAspect="1" noChangeArrowheads="1"/>
          </p:cNvPicPr>
          <p:nvPr/>
        </p:nvPicPr>
        <p:blipFill>
          <a:blip r:embed="rId3"/>
          <a:srcRect/>
          <a:stretch>
            <a:fillRect/>
          </a:stretch>
        </p:blipFill>
        <p:spPr bwMode="auto">
          <a:xfrm>
            <a:off x="3124200" y="4267200"/>
            <a:ext cx="142875" cy="9525"/>
          </a:xfrm>
          <a:prstGeom prst="rect">
            <a:avLst/>
          </a:prstGeom>
          <a:noFill/>
          <a:ln w="9525">
            <a:noFill/>
            <a:round/>
            <a:headEnd/>
            <a:tailEnd/>
          </a:ln>
        </p:spPr>
      </p:pic>
      <p:pic>
        <p:nvPicPr>
          <p:cNvPr id="31750" name="Picture 5"/>
          <p:cNvPicPr>
            <a:picLocks noChangeAspect="1" noChangeArrowheads="1"/>
          </p:cNvPicPr>
          <p:nvPr/>
        </p:nvPicPr>
        <p:blipFill>
          <a:blip r:embed="rId3"/>
          <a:srcRect/>
          <a:stretch>
            <a:fillRect/>
          </a:stretch>
        </p:blipFill>
        <p:spPr bwMode="auto">
          <a:xfrm>
            <a:off x="2355850" y="2271713"/>
            <a:ext cx="5334000" cy="9525"/>
          </a:xfrm>
          <a:prstGeom prst="rect">
            <a:avLst/>
          </a:prstGeom>
          <a:noFill/>
          <a:ln w="9525">
            <a:noFill/>
            <a:round/>
            <a:headEnd/>
            <a:tailEnd/>
          </a:ln>
        </p:spPr>
      </p:pic>
      <p:pic>
        <p:nvPicPr>
          <p:cNvPr id="31751" name="Picture 6"/>
          <p:cNvPicPr>
            <a:picLocks noChangeAspect="1" noChangeArrowheads="1"/>
          </p:cNvPicPr>
          <p:nvPr/>
        </p:nvPicPr>
        <p:blipFill>
          <a:blip r:embed="rId3"/>
          <a:srcRect/>
          <a:stretch>
            <a:fillRect/>
          </a:stretch>
        </p:blipFill>
        <p:spPr bwMode="auto">
          <a:xfrm>
            <a:off x="6356350" y="2271713"/>
            <a:ext cx="142875" cy="9525"/>
          </a:xfrm>
          <a:prstGeom prst="rect">
            <a:avLst/>
          </a:prstGeom>
          <a:noFill/>
          <a:ln w="9525">
            <a:noFill/>
            <a:round/>
            <a:headEnd/>
            <a:tailEnd/>
          </a:ln>
        </p:spPr>
      </p:pic>
      <p:pic>
        <p:nvPicPr>
          <p:cNvPr id="31752" name="Picture 7"/>
          <p:cNvPicPr>
            <a:picLocks noChangeAspect="1" noChangeArrowheads="1"/>
          </p:cNvPicPr>
          <p:nvPr/>
        </p:nvPicPr>
        <p:blipFill>
          <a:blip r:embed="rId3"/>
          <a:srcRect/>
          <a:stretch>
            <a:fillRect/>
          </a:stretch>
        </p:blipFill>
        <p:spPr bwMode="auto">
          <a:xfrm>
            <a:off x="6464300" y="2347913"/>
            <a:ext cx="9525" cy="9525"/>
          </a:xfrm>
          <a:prstGeom prst="rect">
            <a:avLst/>
          </a:prstGeom>
          <a:noFill/>
          <a:ln w="9525">
            <a:noFill/>
            <a:round/>
            <a:headEnd/>
            <a:tailEnd/>
          </a:ln>
        </p:spPr>
      </p:pic>
      <p:pic>
        <p:nvPicPr>
          <p:cNvPr id="31753" name="Picture 8"/>
          <p:cNvPicPr>
            <a:picLocks noChangeAspect="1" noChangeArrowheads="1"/>
          </p:cNvPicPr>
          <p:nvPr/>
        </p:nvPicPr>
        <p:blipFill>
          <a:blip r:embed="rId3"/>
          <a:srcRect/>
          <a:stretch>
            <a:fillRect/>
          </a:stretch>
        </p:blipFill>
        <p:spPr bwMode="auto">
          <a:xfrm>
            <a:off x="6464300" y="3962400"/>
            <a:ext cx="9525" cy="66675"/>
          </a:xfrm>
          <a:prstGeom prst="rect">
            <a:avLst/>
          </a:prstGeom>
          <a:noFill/>
          <a:ln w="9525">
            <a:noFill/>
            <a:round/>
            <a:headEnd/>
            <a:tailEnd/>
          </a:ln>
        </p:spPr>
      </p:pic>
      <p:pic>
        <p:nvPicPr>
          <p:cNvPr id="31754" name="Picture 9"/>
          <p:cNvPicPr>
            <a:picLocks noChangeAspect="1" noChangeArrowheads="1"/>
          </p:cNvPicPr>
          <p:nvPr/>
        </p:nvPicPr>
        <p:blipFill>
          <a:blip r:embed="rId4" cstate="print"/>
          <a:srcRect/>
          <a:stretch>
            <a:fillRect/>
          </a:stretch>
        </p:blipFill>
        <p:spPr bwMode="auto">
          <a:xfrm>
            <a:off x="1066800" y="5297488"/>
            <a:ext cx="2286000" cy="874712"/>
          </a:xfrm>
          <a:prstGeom prst="rect">
            <a:avLst/>
          </a:prstGeom>
          <a:noFill/>
          <a:ln w="9525">
            <a:noFill/>
            <a:round/>
            <a:headEnd/>
            <a:tailEnd/>
          </a:ln>
        </p:spPr>
      </p:pic>
      <p:pic>
        <p:nvPicPr>
          <p:cNvPr id="31755" name="Picture 10"/>
          <p:cNvPicPr>
            <a:picLocks noChangeAspect="1" noChangeArrowheads="1"/>
          </p:cNvPicPr>
          <p:nvPr/>
        </p:nvPicPr>
        <p:blipFill>
          <a:blip r:embed="rId5" cstate="print"/>
          <a:srcRect/>
          <a:stretch>
            <a:fillRect/>
          </a:stretch>
        </p:blipFill>
        <p:spPr bwMode="auto">
          <a:xfrm>
            <a:off x="4800600" y="5243513"/>
            <a:ext cx="1066800" cy="928687"/>
          </a:xfrm>
          <a:prstGeom prst="rect">
            <a:avLst/>
          </a:prstGeom>
          <a:noFill/>
          <a:ln w="9525">
            <a:noFill/>
            <a:round/>
            <a:headEnd/>
            <a:tailEnd/>
          </a:ln>
        </p:spPr>
      </p:pic>
      <p:sp>
        <p:nvSpPr>
          <p:cNvPr id="11"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To Become an Engineer</a:t>
            </a:r>
          </a:p>
        </p:txBody>
      </p:sp>
      <p:sp>
        <p:nvSpPr>
          <p:cNvPr id="32772" name="Text Box 3"/>
          <p:cNvSpPr txBox="1">
            <a:spLocks noChangeArrowheads="1"/>
          </p:cNvSpPr>
          <p:nvPr/>
        </p:nvSpPr>
        <p:spPr bwMode="auto">
          <a:xfrm>
            <a:off x="914400" y="1676400"/>
            <a:ext cx="7924800" cy="4343400"/>
          </a:xfrm>
          <a:prstGeom prst="rect">
            <a:avLst/>
          </a:prstGeom>
          <a:solidFill>
            <a:srgbClr val="FFFFFF"/>
          </a:solidFill>
          <a:ln w="9525">
            <a:noFill/>
            <a:round/>
            <a:headEnd/>
            <a:tailEnd/>
          </a:ln>
        </p:spPr>
        <p:txBody>
          <a:bodyPr lIns="0" tIns="0" rIns="0" bIns="0"/>
          <a:lstStyle/>
          <a:p>
            <a:pPr marL="228600" indent="-228600" eaLnBrk="1" hangingPunct="1">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solidFill>
                  <a:srgbClr val="0000CC"/>
                </a:solidFill>
              </a:rPr>
              <a:t>Education – accredited program, BS and/or MS level</a:t>
            </a:r>
          </a:p>
          <a:p>
            <a:pPr marL="228600" indent="-228600" eaLnBrk="1" hangingPunct="1">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solidFill>
                  <a:srgbClr val="0000CC"/>
                </a:solidFill>
              </a:rPr>
              <a:t>Professional </a:t>
            </a:r>
            <a:r>
              <a:rPr lang="en-US" sz="2800" dirty="0" smtClean="0">
                <a:solidFill>
                  <a:srgbClr val="0000CC"/>
                </a:solidFill>
              </a:rPr>
              <a:t>registration (for professional engineers)</a:t>
            </a:r>
          </a:p>
          <a:p>
            <a:pPr marL="801688" lvl="1" indent="-228600" eaLnBrk="1" hangingPunct="1">
              <a:spcBef>
                <a:spcPts val="700"/>
              </a:spcBef>
              <a:buClr>
                <a:srgbClr val="0000CC"/>
              </a:buClr>
              <a:buSzPct val="5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solidFill>
                  <a:srgbClr val="0000CC"/>
                </a:solidFill>
              </a:rPr>
              <a:t>Fundamentals of Engineering Exam</a:t>
            </a:r>
          </a:p>
          <a:p>
            <a:pPr marL="801688" lvl="1" indent="-228600" eaLnBrk="1" hangingPunct="1">
              <a:spcBef>
                <a:spcPts val="700"/>
              </a:spcBef>
              <a:buClr>
                <a:srgbClr val="0000CC"/>
              </a:buClr>
              <a:buSzPct val="5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solidFill>
                  <a:srgbClr val="0000CC"/>
                </a:solidFill>
              </a:rPr>
              <a:t>Professional Engineering Exam</a:t>
            </a:r>
          </a:p>
          <a:p>
            <a:pPr marL="228600" indent="-228600" eaLnBrk="1" hangingPunct="1">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solidFill>
                  <a:srgbClr val="0000CC"/>
                </a:solidFill>
              </a:rPr>
              <a:t>Professional organizations</a:t>
            </a:r>
          </a:p>
          <a:p>
            <a:pPr marL="228600" indent="-228600" eaLnBrk="1" hangingPunct="1">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solidFill>
                  <a:srgbClr val="0000CC"/>
                </a:solidFill>
              </a:rPr>
              <a:t>Life-long learning</a:t>
            </a:r>
          </a:p>
        </p:txBody>
      </p:sp>
      <p:sp>
        <p:nvSpPr>
          <p:cNvPr id="4"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6" name="Slide Number Placeholder 5"/>
          <p:cNvSpPr>
            <a:spLocks noGrp="1"/>
          </p:cNvSpPr>
          <p:nvPr>
            <p:ph type="sldNum" sz="quarter" idx="12"/>
          </p:nvPr>
        </p:nvSpPr>
        <p:spPr>
          <a:xfrm>
            <a:off x="6553200" y="6248400"/>
            <a:ext cx="1905000" cy="457200"/>
          </a:xfrm>
        </p:spPr>
        <p:txBody>
          <a:bodyPr lIns="92075" tIns="46038" rIns="92075" bIns="46038" anchor="ctr"/>
          <a:lstStyle/>
          <a:p>
            <a:fld id="{67532462-F1D3-4A7A-AD13-1E86EE64A1D7}" type="slidenum">
              <a:rPr lang="en-US" sz="1400">
                <a:effectLst/>
                <a:latin typeface="Times New Roman" charset="0"/>
              </a:rPr>
              <a:pPr/>
              <a:t>44</a:t>
            </a:fld>
            <a:endParaRPr lang="en-US" sz="1400">
              <a:effectLst/>
              <a:latin typeface="Times New Roman" charset="0"/>
            </a:endParaRPr>
          </a:p>
        </p:txBody>
      </p:sp>
      <p:sp>
        <p:nvSpPr>
          <p:cNvPr id="57346" name="Rectangle 2"/>
          <p:cNvSpPr>
            <a:spLocks noGrp="1" noChangeArrowheads="1"/>
          </p:cNvSpPr>
          <p:nvPr>
            <p:ph type="title" idx="4294967295"/>
          </p:nvPr>
        </p:nvSpPr>
        <p:spPr>
          <a:xfrm>
            <a:off x="684213" y="277813"/>
            <a:ext cx="7775575" cy="788987"/>
          </a:xfrm>
        </p:spPr>
        <p:txBody>
          <a:bodyPr lIns="92075" tIns="46038" rIns="92075" bIns="46038" anchorCtr="0">
            <a:normAutofit fontScale="90000"/>
          </a:bodyPr>
          <a:lstStyle/>
          <a:p>
            <a:r>
              <a:rPr lang="en-US" sz="3200" dirty="0"/>
              <a:t>The </a:t>
            </a:r>
            <a:r>
              <a:rPr lang="en-US" sz="3200" dirty="0" err="1"/>
              <a:t>Volgenau</a:t>
            </a:r>
            <a:r>
              <a:rPr lang="en-US" sz="3200" dirty="0"/>
              <a:t> School of Information Technology and Engineering</a:t>
            </a:r>
          </a:p>
        </p:txBody>
      </p:sp>
      <p:sp>
        <p:nvSpPr>
          <p:cNvPr id="38918" name="Rectangle 3"/>
          <p:cNvSpPr>
            <a:spLocks noGrp="1" noChangeArrowheads="1"/>
          </p:cNvSpPr>
          <p:nvPr>
            <p:ph type="body" idx="4294967295"/>
          </p:nvPr>
        </p:nvSpPr>
        <p:spPr>
          <a:xfrm>
            <a:off x="685800" y="1524000"/>
            <a:ext cx="8077200" cy="4572000"/>
          </a:xfrm>
        </p:spPr>
        <p:txBody>
          <a:bodyPr/>
          <a:lstStyle/>
          <a:p>
            <a:r>
              <a:rPr lang="en-US" sz="2000"/>
              <a:t>Applied Information Technology (B.S., M.S.)</a:t>
            </a:r>
          </a:p>
          <a:p>
            <a:pPr lvl="1"/>
            <a:r>
              <a:rPr lang="en-US" sz="1800"/>
              <a:t>“ … fundamental knowledge regarding concepts, tools and methods of IT”.</a:t>
            </a:r>
          </a:p>
          <a:p>
            <a:r>
              <a:rPr lang="en-US" sz="2000"/>
              <a:t>Civil, Environmental, and Infrastructure Engineering (B.S., M.S.)</a:t>
            </a:r>
          </a:p>
          <a:p>
            <a:pPr lvl="1"/>
            <a:r>
              <a:rPr lang="en-US" sz="1800"/>
              <a:t>“To plan, design, and maintain infrastructure systems, sophisticated civil engineering and information technology-based methods and tools have to be used for the public good.…”</a:t>
            </a:r>
          </a:p>
          <a:p>
            <a:r>
              <a:rPr lang="en-US" sz="2000"/>
              <a:t>Computer Science (B.S., M.S., Ph.D.)</a:t>
            </a:r>
          </a:p>
          <a:p>
            <a:pPr lvl="1"/>
            <a:r>
              <a:rPr lang="en-US" sz="1800"/>
              <a:t>“… networking, architecture, parallel and distributed computing, performance evaluation, software engineering, multimedia, graphics and visualization, databases, software engineering, data mining, security, information systems, artificial intelligence, computer vision, and robotics”.</a:t>
            </a:r>
          </a:p>
          <a:p>
            <a:r>
              <a:rPr lang="en-US" sz="2000"/>
              <a:t>Electrical and Computer Engineering (B.S., M.S., Ph.D.)</a:t>
            </a:r>
          </a:p>
          <a:p>
            <a:pPr lvl="1"/>
            <a:r>
              <a:rPr lang="en-US" sz="1800"/>
              <a:t>“ … focuses on the technical, managerial, and policy issues associated with building computer-based information systems for modern organizations”.</a:t>
            </a:r>
          </a:p>
        </p:txBody>
      </p:sp>
      <p:sp>
        <p:nvSpPr>
          <p:cNvPr id="6"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40" name="Slide Number Placeholder 5"/>
          <p:cNvSpPr>
            <a:spLocks noGrp="1"/>
          </p:cNvSpPr>
          <p:nvPr>
            <p:ph type="sldNum" sz="quarter" idx="12"/>
          </p:nvPr>
        </p:nvSpPr>
        <p:spPr>
          <a:xfrm>
            <a:off x="6553200" y="6248400"/>
            <a:ext cx="1905000" cy="457200"/>
          </a:xfrm>
        </p:spPr>
        <p:txBody>
          <a:bodyPr lIns="92075" tIns="46038" rIns="92075" bIns="46038" anchor="ctr"/>
          <a:lstStyle/>
          <a:p>
            <a:fld id="{718954F5-5D12-4CDD-81A1-AF70D49F6B8C}" type="slidenum">
              <a:rPr lang="en-US" sz="1400">
                <a:effectLst/>
                <a:latin typeface="Times New Roman" charset="0"/>
              </a:rPr>
              <a:pPr/>
              <a:t>45</a:t>
            </a:fld>
            <a:endParaRPr lang="en-US" sz="1400">
              <a:effectLst/>
              <a:latin typeface="Times New Roman" charset="0"/>
            </a:endParaRPr>
          </a:p>
        </p:txBody>
      </p:sp>
      <p:sp>
        <p:nvSpPr>
          <p:cNvPr id="59394" name="Rectangle 2"/>
          <p:cNvSpPr>
            <a:spLocks noGrp="1" noChangeArrowheads="1"/>
          </p:cNvSpPr>
          <p:nvPr>
            <p:ph type="title" idx="4294967295"/>
          </p:nvPr>
        </p:nvSpPr>
        <p:spPr>
          <a:xfrm>
            <a:off x="760413" y="288925"/>
            <a:ext cx="7773987" cy="777875"/>
          </a:xfrm>
        </p:spPr>
        <p:txBody>
          <a:bodyPr lIns="92075" tIns="46038" rIns="92075" bIns="46038" anchorCtr="0">
            <a:normAutofit fontScale="90000"/>
          </a:bodyPr>
          <a:lstStyle/>
          <a:p>
            <a:r>
              <a:rPr lang="en-US" sz="3200" dirty="0"/>
              <a:t>The </a:t>
            </a:r>
            <a:r>
              <a:rPr lang="en-US" sz="3200" dirty="0" err="1"/>
              <a:t>Volgenau</a:t>
            </a:r>
            <a:r>
              <a:rPr lang="en-US" sz="3200" dirty="0"/>
              <a:t> School of Information Technology and Engineering</a:t>
            </a:r>
          </a:p>
        </p:txBody>
      </p:sp>
      <p:sp>
        <p:nvSpPr>
          <p:cNvPr id="39942" name="Rectangle 3"/>
          <p:cNvSpPr>
            <a:spLocks noGrp="1" noChangeArrowheads="1"/>
          </p:cNvSpPr>
          <p:nvPr>
            <p:ph type="body" idx="4294967295"/>
          </p:nvPr>
        </p:nvSpPr>
        <p:spPr>
          <a:xfrm>
            <a:off x="609600" y="1524000"/>
            <a:ext cx="7772400" cy="4495800"/>
          </a:xfrm>
        </p:spPr>
        <p:txBody>
          <a:bodyPr/>
          <a:lstStyle/>
          <a:p>
            <a:pPr>
              <a:lnSpc>
                <a:spcPct val="80000"/>
              </a:lnSpc>
            </a:pPr>
            <a:r>
              <a:rPr lang="en-US" sz="2000"/>
              <a:t>Engineer Degree in Information Technology</a:t>
            </a:r>
          </a:p>
          <a:p>
            <a:pPr lvl="1">
              <a:lnSpc>
                <a:spcPct val="80000"/>
              </a:lnSpc>
            </a:pPr>
            <a:r>
              <a:rPr lang="en-US" sz="1800"/>
              <a:t>“… focus on the science and technology of information processing … and engineering”.</a:t>
            </a:r>
          </a:p>
          <a:p>
            <a:pPr>
              <a:lnSpc>
                <a:spcPct val="80000"/>
              </a:lnSpc>
            </a:pPr>
            <a:r>
              <a:rPr lang="en-US" sz="2000"/>
              <a:t>Statistics (undergrad certificate, M.S., Ph.D. through IT&amp;E doctoral program)</a:t>
            </a:r>
          </a:p>
          <a:p>
            <a:pPr lvl="1">
              <a:lnSpc>
                <a:spcPct val="80000"/>
              </a:lnSpc>
            </a:pPr>
            <a:r>
              <a:rPr lang="en-US" sz="1800"/>
              <a:t>“… the theoretical and empirical study of managerial and operational processes and the use of mathematical and computer models to optimize these systems”.</a:t>
            </a:r>
          </a:p>
          <a:p>
            <a:pPr>
              <a:lnSpc>
                <a:spcPct val="80000"/>
              </a:lnSpc>
            </a:pPr>
            <a:r>
              <a:rPr lang="en-US" sz="2000"/>
              <a:t>Systems Engineering and Operations Research (B.S., M.S., Ph.D. through IT&amp;E doctoral program)</a:t>
            </a:r>
          </a:p>
          <a:p>
            <a:pPr lvl="1">
              <a:lnSpc>
                <a:spcPct val="80000"/>
              </a:lnSpc>
            </a:pPr>
            <a:r>
              <a:rPr lang="en-US" sz="1800"/>
              <a:t>“… the process of defining, developing, and integrating quality systems.  System engineers define what the system must do, analyze cost and performance of the system, and manage the development of the system”.</a:t>
            </a:r>
          </a:p>
          <a:p>
            <a:pPr>
              <a:lnSpc>
                <a:spcPct val="80000"/>
              </a:lnSpc>
            </a:pPr>
            <a:r>
              <a:rPr lang="en-US" sz="2000"/>
              <a:t>Bioengineering Option</a:t>
            </a:r>
            <a:endParaRPr lang="en-US" sz="2400"/>
          </a:p>
          <a:p>
            <a:pPr>
              <a:lnSpc>
                <a:spcPct val="80000"/>
              </a:lnSpc>
              <a:buFont typeface="Wingdings" charset="2"/>
              <a:buNone/>
            </a:pPr>
            <a:endParaRPr lang="en-US" sz="2800"/>
          </a:p>
        </p:txBody>
      </p:sp>
      <p:sp>
        <p:nvSpPr>
          <p:cNvPr id="6"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a:solidFill>
                  <a:srgbClr val="FFFFFF"/>
                </a:solidFill>
              </a:rPr>
              <a:t>Summary</a:t>
            </a:r>
          </a:p>
        </p:txBody>
      </p:sp>
      <p:sp>
        <p:nvSpPr>
          <p:cNvPr id="33796" name="Text Box 3"/>
          <p:cNvSpPr txBox="1">
            <a:spLocks noChangeArrowheads="1"/>
          </p:cNvSpPr>
          <p:nvPr/>
        </p:nvSpPr>
        <p:spPr bwMode="auto">
          <a:xfrm>
            <a:off x="914400" y="1739900"/>
            <a:ext cx="7543800" cy="3733800"/>
          </a:xfrm>
          <a:prstGeom prst="rect">
            <a:avLst/>
          </a:prstGeom>
          <a:solidFill>
            <a:srgbClr val="FFFFFF"/>
          </a:solidFill>
          <a:ln w="9525">
            <a:noFill/>
            <a:round/>
            <a:headEnd/>
            <a:tailEnd/>
          </a:ln>
        </p:spPr>
        <p:txBody>
          <a:bodyPr lIns="0" tIns="0" rIns="0" bIns="0"/>
          <a:lstStyle/>
          <a:p>
            <a:pPr marL="228600" indent="-228600" eaLnBrk="1" hangingPunct="1">
              <a:lnSpc>
                <a:spcPct val="90000"/>
              </a:lnSpc>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CC"/>
                </a:solidFill>
              </a:rPr>
              <a:t>You should have a good understanding of the significant role that engineers play in our everyday lives in providing water, food, shelter, and other essential needs.</a:t>
            </a:r>
          </a:p>
          <a:p>
            <a:pPr marL="228600" indent="-228600" eaLnBrk="1" hangingPunct="1">
              <a:lnSpc>
                <a:spcPct val="90000"/>
              </a:lnSpc>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CC"/>
                </a:solidFill>
              </a:rPr>
              <a:t>You should have a good idea of common traits and activities of good engineers.</a:t>
            </a:r>
          </a:p>
          <a:p>
            <a:pPr marL="228600" indent="-228600" eaLnBrk="1" hangingPunct="1">
              <a:lnSpc>
                <a:spcPct val="90000"/>
              </a:lnSpc>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CC"/>
                </a:solidFill>
              </a:rPr>
              <a:t>You should be familiar with the differences among various engineering disciplines.</a:t>
            </a:r>
          </a:p>
        </p:txBody>
      </p:sp>
      <p:sp>
        <p:nvSpPr>
          <p:cNvPr id="4"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914400" y="273050"/>
            <a:ext cx="7543800" cy="5853113"/>
          </a:xfrm>
          <a:prstGeom prst="rect">
            <a:avLst/>
          </a:prstGeom>
          <a:noFill/>
          <a:ln w="9525">
            <a:noFill/>
            <a:round/>
            <a:headEnd/>
            <a:tailEnd/>
          </a:ln>
        </p:spPr>
        <p:txBody>
          <a:bodyPr lIns="0" tIns="0" rIns="0" bIns="0" anchor="ctr"/>
          <a:lstStyle/>
          <a:p>
            <a:pPr algn="ctr">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solidFill>
                  <a:srgbClr val="0000CC"/>
                </a:solidFill>
              </a:rPr>
              <a:t>http://www.ehow.com/video_4411644_the-engineer-profession-world-warcraft.html</a:t>
            </a:r>
          </a:p>
        </p:txBody>
      </p:sp>
      <p:sp>
        <p:nvSpPr>
          <p:cNvPr id="3"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
          <p:cNvSpPr>
            <a:spLocks noGrp="1" noChangeArrowheads="1"/>
          </p:cNvSpPr>
          <p:nvPr>
            <p:ph type="subTitle" idx="4294967295"/>
          </p:nvPr>
        </p:nvSpPr>
        <p:spPr>
          <a:xfrm>
            <a:off x="914400" y="1828800"/>
            <a:ext cx="7543800" cy="4343400"/>
          </a:xfrm>
        </p:spPr>
        <p:txBody>
          <a:bodyPr anchor="ctr"/>
          <a:lstStyle/>
          <a:p>
            <a:pPr marL="0" indent="0"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Questions</a:t>
            </a:r>
          </a:p>
        </p:txBody>
      </p:sp>
      <p:sp>
        <p:nvSpPr>
          <p:cNvPr id="35843" name="Rectangle 2"/>
          <p:cNvSpPr>
            <a:spLocks noGrp="1" noChangeArrowheads="1"/>
          </p:cNvSpPr>
          <p:nvPr>
            <p:ph type="title" idx="4294967295"/>
          </p:nvPr>
        </p:nvSpPr>
        <p:spPr>
          <a:xfrm>
            <a:off x="914400" y="317500"/>
            <a:ext cx="7543800" cy="677863"/>
          </a:xfrm>
        </p:spPr>
        <p:txBody>
          <a:bodyPr>
            <a:normAutofit fontScale="90000"/>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smtClean="0"/>
              <a:t>The Engineering Profession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ea typeface="+mj-ea"/>
                <a:cs typeface="+mj-cs"/>
              </a:rPr>
              <a:t>Course Overview</a:t>
            </a:r>
            <a:endParaRPr lang="en-US" dirty="0"/>
          </a:p>
        </p:txBody>
      </p:sp>
      <p:sp>
        <p:nvSpPr>
          <p:cNvPr id="5123" name="Rectangle 3"/>
          <p:cNvSpPr>
            <a:spLocks noGrp="1" noChangeArrowheads="1"/>
          </p:cNvSpPr>
          <p:nvPr>
            <p:ph type="body" idx="1"/>
          </p:nvPr>
        </p:nvSpPr>
        <p:spPr/>
        <p:txBody>
          <a:bodyPr/>
          <a:lstStyle/>
          <a:p>
            <a:pPr eaLnBrk="1" hangingPunct="1"/>
            <a:r>
              <a:rPr lang="en-US" dirty="0" smtClean="0"/>
              <a:t>Introduce students to:</a:t>
            </a:r>
          </a:p>
          <a:p>
            <a:pPr lvl="1" eaLnBrk="1" hangingPunct="1"/>
            <a:r>
              <a:rPr lang="en-US" dirty="0"/>
              <a:t> the engineering profession;</a:t>
            </a:r>
          </a:p>
          <a:p>
            <a:pPr lvl="1" eaLnBrk="1" hangingPunct="1"/>
            <a:r>
              <a:rPr lang="en-US" dirty="0"/>
              <a:t> engineering fundamentals and problem solving;</a:t>
            </a:r>
          </a:p>
          <a:p>
            <a:pPr lvl="1" eaLnBrk="1" hangingPunct="1"/>
            <a:r>
              <a:rPr lang="en-US" dirty="0"/>
              <a:t> engineering design principles.</a:t>
            </a:r>
          </a:p>
          <a:p>
            <a:pPr eaLnBrk="1" hangingPunct="1"/>
            <a:r>
              <a:rPr lang="en-US" dirty="0" smtClean="0"/>
              <a:t>Generate excitement by providing students;</a:t>
            </a:r>
          </a:p>
          <a:p>
            <a:pPr lvl="1" eaLnBrk="1" hangingPunct="1">
              <a:lnSpc>
                <a:spcPct val="110000"/>
              </a:lnSpc>
            </a:pPr>
            <a:r>
              <a:rPr lang="en-US" dirty="0"/>
              <a:t>Hands-on group design projects</a:t>
            </a:r>
            <a:r>
              <a:rPr lang="en-US" dirty="0" smtClean="0"/>
              <a:t>;</a:t>
            </a:r>
          </a:p>
          <a:p>
            <a:pPr lvl="1" eaLnBrk="1" hangingPunct="1">
              <a:lnSpc>
                <a:spcPct val="110000"/>
              </a:lnSpc>
            </a:pPr>
            <a:r>
              <a:rPr lang="en-US" dirty="0" smtClean="0"/>
              <a:t>Hands-on individual </a:t>
            </a:r>
            <a:r>
              <a:rPr lang="en-US" i="1" dirty="0" smtClean="0"/>
              <a:t>petit</a:t>
            </a:r>
            <a:r>
              <a:rPr lang="en-US" dirty="0" smtClean="0"/>
              <a:t> projects</a:t>
            </a:r>
            <a:endParaRPr lang="en-US" dirty="0"/>
          </a:p>
          <a:p>
            <a:pPr lvl="1" eaLnBrk="1" hangingPunct="1">
              <a:lnSpc>
                <a:spcPct val="110000"/>
              </a:lnSpc>
            </a:pPr>
            <a:r>
              <a:rPr lang="en-US" dirty="0"/>
              <a:t>Insights into contemporary engineering topics.</a:t>
            </a:r>
          </a:p>
        </p:txBody>
      </p:sp>
      <p:sp>
        <p:nvSpPr>
          <p:cNvPr id="8" name="Slide Number Placeholder 7"/>
          <p:cNvSpPr>
            <a:spLocks noGrp="1"/>
          </p:cNvSpPr>
          <p:nvPr>
            <p:ph type="sldNum" sz="quarter" idx="12"/>
          </p:nvPr>
        </p:nvSpPr>
        <p:spPr/>
        <p:txBody>
          <a:bodyPr/>
          <a:lstStyle/>
          <a:p>
            <a:fld id="{4830313D-6B14-1145-8F0D-0F282E7BA8DB}" type="slidenum">
              <a:rPr lang="en-US" smtClean="0"/>
              <a:pPr/>
              <a:t>5</a:t>
            </a:fld>
            <a:endParaRPr lang="en-US"/>
          </a:p>
        </p:txBody>
      </p:sp>
      <p:sp>
        <p:nvSpPr>
          <p:cNvPr id="9" name="Footer Placeholder 8"/>
          <p:cNvSpPr>
            <a:spLocks noGrp="1"/>
          </p:cNvSpPr>
          <p:nvPr>
            <p:ph type="ftr" sz="quarter" idx="11"/>
          </p:nvPr>
        </p:nvSpPr>
        <p:spPr/>
        <p:txBody>
          <a:bodyPr/>
          <a:lstStyle/>
          <a:p>
            <a:r>
              <a:rPr lang="en-US" smtClean="0"/>
              <a:t>ENGR 107 – Intro to Engineering</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2000"/>
                                  </p:iterate>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par>
                          <p:cTn id="10" fill="hold">
                            <p:stCondLst>
                              <p:cond delay="630"/>
                            </p:stCondLst>
                            <p:childTnLst>
                              <p:par>
                                <p:cTn id="11" presetID="22" presetClass="entr" presetSubtype="8" fill="hold" grpId="0" nodeType="after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wipe(left)">
                                      <p:cBhvr>
                                        <p:cTn id="13" dur="500"/>
                                        <p:tgtEl>
                                          <p:spTgt spid="512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23">
                                            <p:txEl>
                                              <p:pRg st="1" end="1"/>
                                            </p:txEl>
                                          </p:spTgt>
                                        </p:tgtEl>
                                        <p:attrNameLst>
                                          <p:attrName>style.visibility</p:attrName>
                                        </p:attrNameLst>
                                      </p:cBhvr>
                                      <p:to>
                                        <p:strVal val="visible"/>
                                      </p:to>
                                    </p:set>
                                    <p:animEffect transition="in" filter="wipe(left)">
                                      <p:cBhvr>
                                        <p:cTn id="16" dur="500"/>
                                        <p:tgtEl>
                                          <p:spTgt spid="512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Effect transition="in" filter="wipe(left)">
                                      <p:cBhvr>
                                        <p:cTn id="19" dur="500"/>
                                        <p:tgtEl>
                                          <p:spTgt spid="512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left)">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wipe(left)">
                                      <p:cBhvr>
                                        <p:cTn id="27" dur="500"/>
                                        <p:tgtEl>
                                          <p:spTgt spid="5123">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123">
                                            <p:txEl>
                                              <p:pRg st="5" end="5"/>
                                            </p:txEl>
                                          </p:spTgt>
                                        </p:tgtEl>
                                        <p:attrNameLst>
                                          <p:attrName>style.visibility</p:attrName>
                                        </p:attrNameLst>
                                      </p:cBhvr>
                                      <p:to>
                                        <p:strVal val="visible"/>
                                      </p:to>
                                    </p:set>
                                    <p:animEffect transition="in" filter="wipe(left)">
                                      <p:cBhvr>
                                        <p:cTn id="30" dur="500"/>
                                        <p:tgtEl>
                                          <p:spTgt spid="5123">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123">
                                            <p:txEl>
                                              <p:pRg st="6" end="6"/>
                                            </p:txEl>
                                          </p:spTgt>
                                        </p:tgtEl>
                                        <p:attrNameLst>
                                          <p:attrName>style.visibility</p:attrName>
                                        </p:attrNameLst>
                                      </p:cBhvr>
                                      <p:to>
                                        <p:strVal val="visible"/>
                                      </p:to>
                                    </p:set>
                                    <p:animEffect transition="in" filter="wipe(left)">
                                      <p:cBhvr>
                                        <p:cTn id="33" dur="500"/>
                                        <p:tgtEl>
                                          <p:spTgt spid="5123">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123">
                                            <p:txEl>
                                              <p:pRg st="7" end="7"/>
                                            </p:txEl>
                                          </p:spTgt>
                                        </p:tgtEl>
                                        <p:attrNameLst>
                                          <p:attrName>style.visibility</p:attrName>
                                        </p:attrNameLst>
                                      </p:cBhvr>
                                      <p:to>
                                        <p:strVal val="visible"/>
                                      </p:to>
                                    </p:set>
                                    <p:animEffect transition="in" filter="wipe(left)">
                                      <p:cBhvr>
                                        <p:cTn id="36"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a:t>
            </a:r>
            <a:endParaRPr lang="en-US" dirty="0"/>
          </a:p>
        </p:txBody>
      </p:sp>
      <p:sp>
        <p:nvSpPr>
          <p:cNvPr id="3" name="Content Placeholder 2"/>
          <p:cNvSpPr>
            <a:spLocks noGrp="1"/>
          </p:cNvSpPr>
          <p:nvPr>
            <p:ph idx="1"/>
          </p:nvPr>
        </p:nvSpPr>
        <p:spPr/>
        <p:txBody>
          <a:bodyPr/>
          <a:lstStyle/>
          <a:p>
            <a:r>
              <a:rPr lang="en-US" dirty="0" smtClean="0"/>
              <a:t>Please read Chapter 1 and 2 of the textbook.</a:t>
            </a:r>
          </a:p>
          <a:p>
            <a:r>
              <a:rPr lang="en-US" dirty="0" smtClean="0"/>
              <a:t>Semester project assigned next week.</a:t>
            </a:r>
          </a:p>
          <a:p>
            <a:r>
              <a:rPr lang="en-US" dirty="0" smtClean="0"/>
              <a:t>Group assignments today</a:t>
            </a:r>
            <a:endParaRPr lang="en-US" dirty="0"/>
          </a:p>
        </p:txBody>
      </p:sp>
      <p:sp>
        <p:nvSpPr>
          <p:cNvPr id="4" name="Footer Placeholder 3"/>
          <p:cNvSpPr>
            <a:spLocks noGrp="1"/>
          </p:cNvSpPr>
          <p:nvPr>
            <p:ph type="ftr" sz="quarter" idx="11"/>
          </p:nvPr>
        </p:nvSpPr>
        <p:spPr/>
        <p:txBody>
          <a:bodyPr/>
          <a:lstStyle/>
          <a:p>
            <a:r>
              <a:rPr lang="en-US" smtClean="0"/>
              <a:t>ENGR107 – Engineering Fundamentals</a:t>
            </a:r>
            <a:endParaRPr lang="en-US" dirty="0"/>
          </a:p>
        </p:txBody>
      </p:sp>
      <p:sp>
        <p:nvSpPr>
          <p:cNvPr id="5" name="Slide Number Placeholder 4"/>
          <p:cNvSpPr>
            <a:spLocks noGrp="1"/>
          </p:cNvSpPr>
          <p:nvPr>
            <p:ph type="sldNum" sz="quarter" idx="12"/>
          </p:nvPr>
        </p:nvSpPr>
        <p:spPr/>
        <p:txBody>
          <a:bodyPr/>
          <a:lstStyle/>
          <a:p>
            <a:fld id="{47DB292E-32AD-436B-B3C3-85822E9C4F2A}"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914400" y="228600"/>
            <a:ext cx="7543800" cy="768350"/>
          </a:xfrm>
          <a:prstGeom prst="rect">
            <a:avLst/>
          </a:prstGeom>
          <a:noFill/>
          <a:ln w="9525">
            <a:noFill/>
            <a:round/>
            <a:headEnd/>
            <a:tailEnd/>
          </a:ln>
        </p:spPr>
        <p:txBody>
          <a:bodyPr lIns="0" tIns="0" rIns="0" bIns="0" anchor="b"/>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solidFill>
                  <a:srgbClr val="FFFFFF"/>
                </a:solidFill>
              </a:rPr>
              <a:t>Do you really want to be an engineer?</a:t>
            </a:r>
            <a:endParaRPr lang="en-US" sz="3200" b="0" dirty="0">
              <a:solidFill>
                <a:srgbClr val="FFFFFF"/>
              </a:solidFill>
            </a:endParaRPr>
          </a:p>
        </p:txBody>
      </p:sp>
      <p:sp>
        <p:nvSpPr>
          <p:cNvPr id="6148" name="Text Box 3"/>
          <p:cNvSpPr txBox="1">
            <a:spLocks noChangeArrowheads="1"/>
          </p:cNvSpPr>
          <p:nvPr/>
        </p:nvSpPr>
        <p:spPr bwMode="auto">
          <a:xfrm>
            <a:off x="914400" y="1524000"/>
            <a:ext cx="7772400" cy="4343400"/>
          </a:xfrm>
          <a:prstGeom prst="rect">
            <a:avLst/>
          </a:prstGeom>
          <a:solidFill>
            <a:srgbClr val="FFFFFF"/>
          </a:solidFill>
          <a:ln w="9525">
            <a:noFill/>
            <a:round/>
            <a:headEnd/>
            <a:tailEnd/>
          </a:ln>
        </p:spPr>
        <p:txBody>
          <a:bodyPr lIns="0" tIns="0" rIns="0" bIns="0"/>
          <a:lstStyle/>
          <a:p>
            <a:pPr marL="228600" indent="-227013" eaLnBrk="1" hangingPunct="1">
              <a:lnSpc>
                <a:spcPct val="80000"/>
              </a:lnSpc>
              <a:spcBef>
                <a:spcPts val="1625"/>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dirty="0" smtClean="0">
                <a:solidFill>
                  <a:srgbClr val="0000CC"/>
                </a:solidFill>
              </a:rPr>
              <a:t>Introduce </a:t>
            </a:r>
            <a:r>
              <a:rPr lang="en-US" sz="2600" dirty="0">
                <a:solidFill>
                  <a:srgbClr val="0000CC"/>
                </a:solidFill>
              </a:rPr>
              <a:t>the engineering profession and its various branches</a:t>
            </a:r>
          </a:p>
          <a:p>
            <a:pPr marL="228600" indent="-227013" eaLnBrk="1" hangingPunct="1">
              <a:lnSpc>
                <a:spcPct val="80000"/>
              </a:lnSpc>
              <a:spcBef>
                <a:spcPts val="1625"/>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dirty="0">
                <a:solidFill>
                  <a:srgbClr val="0000CC"/>
                </a:solidFill>
              </a:rPr>
              <a:t>Provide some answers to</a:t>
            </a:r>
          </a:p>
          <a:p>
            <a:pPr marL="803275" lvl="1" indent="-227013" eaLnBrk="1" hangingPunct="1">
              <a:lnSpc>
                <a:spcPct val="80000"/>
              </a:lnSpc>
              <a:spcBef>
                <a:spcPts val="550"/>
              </a:spcBef>
              <a:buClrTx/>
              <a:buSzPct val="5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a:solidFill>
                  <a:srgbClr val="0000CC"/>
                </a:solidFill>
              </a:rPr>
              <a:t>Do I really want to study engineering?</a:t>
            </a:r>
          </a:p>
          <a:p>
            <a:pPr marL="803275" lvl="1" indent="-227013" eaLnBrk="1" hangingPunct="1">
              <a:lnSpc>
                <a:spcPct val="80000"/>
              </a:lnSpc>
              <a:spcBef>
                <a:spcPts val="550"/>
              </a:spcBef>
              <a:buClrTx/>
              <a:buSzPct val="5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a:solidFill>
                  <a:srgbClr val="0000CC"/>
                </a:solidFill>
              </a:rPr>
              <a:t>What is engineering and what do engineers do?</a:t>
            </a:r>
          </a:p>
          <a:p>
            <a:pPr marL="803275" lvl="1" indent="-227013" eaLnBrk="1" hangingPunct="1">
              <a:lnSpc>
                <a:spcPct val="80000"/>
              </a:lnSpc>
              <a:spcBef>
                <a:spcPts val="550"/>
              </a:spcBef>
              <a:buClrTx/>
              <a:buSzPct val="5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a:solidFill>
                  <a:srgbClr val="0000CC"/>
                </a:solidFill>
              </a:rPr>
              <a:t>What are some of the areas of specialization in engineering?</a:t>
            </a:r>
          </a:p>
          <a:p>
            <a:pPr marL="803275" lvl="1" indent="-227013" eaLnBrk="1" hangingPunct="1">
              <a:lnSpc>
                <a:spcPct val="80000"/>
              </a:lnSpc>
              <a:spcBef>
                <a:spcPts val="550"/>
              </a:spcBef>
              <a:buClrTx/>
              <a:buSzPct val="5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a:solidFill>
                  <a:srgbClr val="0000CC"/>
                </a:solidFill>
              </a:rPr>
              <a:t>Which disciplinary area of engineering do I want to pursue?</a:t>
            </a:r>
          </a:p>
          <a:p>
            <a:pPr marL="803275" lvl="1" indent="-227013" eaLnBrk="1" hangingPunct="1">
              <a:lnSpc>
                <a:spcPct val="80000"/>
              </a:lnSpc>
              <a:spcBef>
                <a:spcPts val="550"/>
              </a:spcBef>
              <a:buClrTx/>
              <a:buSzPct val="5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a:solidFill>
                  <a:srgbClr val="0000CC"/>
                </a:solidFill>
              </a:rPr>
              <a:t>How will I know that I have picked the best field for me?</a:t>
            </a:r>
          </a:p>
          <a:p>
            <a:pPr marL="803275" lvl="1" indent="-227013" eaLnBrk="1" hangingPunct="1">
              <a:lnSpc>
                <a:spcPct val="80000"/>
              </a:lnSpc>
              <a:spcBef>
                <a:spcPts val="550"/>
              </a:spcBef>
              <a:buClrTx/>
              <a:buSzPct val="5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a:solidFill>
                  <a:srgbClr val="0000CC"/>
                </a:solidFill>
              </a:rPr>
              <a:t>Will the demand for my area of specialization be high when I graduate, and beyond that?</a:t>
            </a:r>
          </a:p>
        </p:txBody>
      </p:sp>
      <p:sp>
        <p:nvSpPr>
          <p:cNvPr id="4"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
        <p:nvSpPr>
          <p:cNvPr id="20484" name="Slide Number Placeholder 5"/>
          <p:cNvSpPr>
            <a:spLocks noGrp="1"/>
          </p:cNvSpPr>
          <p:nvPr>
            <p:ph type="sldNum" sz="quarter" idx="12"/>
          </p:nvPr>
        </p:nvSpPr>
        <p:spPr>
          <a:xfrm>
            <a:off x="6553200" y="6248400"/>
            <a:ext cx="1905000" cy="457200"/>
          </a:xfrm>
        </p:spPr>
        <p:txBody>
          <a:bodyPr lIns="92075" tIns="46038" rIns="92075" bIns="46038" anchor="ctr"/>
          <a:lstStyle/>
          <a:p>
            <a:fld id="{E859F0DB-76D5-4F68-B7CD-B9C0B0091E7A}" type="slidenum">
              <a:rPr lang="en-US" sz="1400">
                <a:effectLst/>
                <a:latin typeface="Times New Roman" charset="0"/>
              </a:rPr>
              <a:pPr/>
              <a:t>8</a:t>
            </a:fld>
            <a:endParaRPr lang="en-US" sz="1400">
              <a:effectLst/>
              <a:latin typeface="Times New Roman" charset="0"/>
            </a:endParaRPr>
          </a:p>
        </p:txBody>
      </p:sp>
      <p:sp>
        <p:nvSpPr>
          <p:cNvPr id="21506" name="Rectangle 2"/>
          <p:cNvSpPr>
            <a:spLocks noGrp="1" noChangeArrowheads="1"/>
          </p:cNvSpPr>
          <p:nvPr>
            <p:ph type="title" idx="4294967295"/>
          </p:nvPr>
        </p:nvSpPr>
        <p:spPr/>
        <p:txBody>
          <a:bodyPr lIns="92075" tIns="46038" rIns="92075" bIns="46038" anchorCtr="0"/>
          <a:lstStyle/>
          <a:p>
            <a:pPr>
              <a:defRPr/>
            </a:pPr>
            <a:r>
              <a:rPr lang="en-US">
                <a:latin typeface="+mj-lt"/>
                <a:ea typeface="+mj-ea"/>
                <a:cs typeface="+mj-cs"/>
              </a:rPr>
              <a:t>Other References</a:t>
            </a:r>
          </a:p>
        </p:txBody>
      </p:sp>
      <p:sp>
        <p:nvSpPr>
          <p:cNvPr id="20486" name="Rectangle 3"/>
          <p:cNvSpPr>
            <a:spLocks noGrp="1" noChangeArrowheads="1"/>
          </p:cNvSpPr>
          <p:nvPr>
            <p:ph type="body" idx="4294967295"/>
          </p:nvPr>
        </p:nvSpPr>
        <p:spPr>
          <a:xfrm>
            <a:off x="533400" y="1984375"/>
            <a:ext cx="8150225" cy="4143375"/>
          </a:xfrm>
        </p:spPr>
        <p:txBody>
          <a:bodyPr/>
          <a:lstStyle/>
          <a:p>
            <a:pPr>
              <a:lnSpc>
                <a:spcPct val="90000"/>
              </a:lnSpc>
            </a:pPr>
            <a:r>
              <a:rPr lang="en-US" sz="2800" dirty="0"/>
              <a:t>“Engineering in History”, Richard Shelton Kirby, et al, Dover, 1990.</a:t>
            </a:r>
          </a:p>
          <a:p>
            <a:pPr>
              <a:lnSpc>
                <a:spcPct val="90000"/>
              </a:lnSpc>
            </a:pPr>
            <a:r>
              <a:rPr lang="en-US" sz="2800" dirty="0"/>
              <a:t>“Beyond Engineering: How Society Shapes Technology”, Robert Pool, Oxford University Press, 1997</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Slide Number Placeholder 5"/>
          <p:cNvSpPr>
            <a:spLocks noGrp="1"/>
          </p:cNvSpPr>
          <p:nvPr>
            <p:ph type="sldNum" sz="quarter" idx="12"/>
          </p:nvPr>
        </p:nvSpPr>
        <p:spPr>
          <a:xfrm>
            <a:off x="6553200" y="6248400"/>
            <a:ext cx="1905000" cy="457200"/>
          </a:xfrm>
        </p:spPr>
        <p:txBody>
          <a:bodyPr lIns="92075" tIns="46038" rIns="92075" bIns="46038" anchor="ctr"/>
          <a:lstStyle/>
          <a:p>
            <a:fld id="{F48196D4-DEA5-473A-BA27-EF218D47D95E}" type="slidenum">
              <a:rPr lang="en-US" sz="1400">
                <a:effectLst/>
                <a:latin typeface="Times New Roman" charset="0"/>
              </a:rPr>
              <a:pPr/>
              <a:t>9</a:t>
            </a:fld>
            <a:endParaRPr lang="en-US" sz="1400">
              <a:effectLst/>
              <a:latin typeface="Times New Roman" charset="0"/>
            </a:endParaRPr>
          </a:p>
        </p:txBody>
      </p:sp>
      <p:sp>
        <p:nvSpPr>
          <p:cNvPr id="45058" name="Rectangle 2"/>
          <p:cNvSpPr>
            <a:spLocks noGrp="1" noChangeArrowheads="1"/>
          </p:cNvSpPr>
          <p:nvPr>
            <p:ph type="title" idx="4294967295"/>
          </p:nvPr>
        </p:nvSpPr>
        <p:spPr>
          <a:xfrm>
            <a:off x="684213" y="277813"/>
            <a:ext cx="7775575" cy="788987"/>
          </a:xfrm>
        </p:spPr>
        <p:txBody>
          <a:bodyPr lIns="92075" tIns="46038" rIns="92075" bIns="46038" anchorCtr="0"/>
          <a:lstStyle/>
          <a:p>
            <a:pPr>
              <a:defRPr/>
            </a:pPr>
            <a:r>
              <a:rPr lang="en-US" dirty="0">
                <a:latin typeface="+mj-lt"/>
                <a:ea typeface="+mj-ea"/>
                <a:cs typeface="+mj-cs"/>
              </a:rPr>
              <a:t>So, What is an Engineer?</a:t>
            </a:r>
          </a:p>
        </p:txBody>
      </p:sp>
      <p:sp>
        <p:nvSpPr>
          <p:cNvPr id="21510" name="Rectangle 3"/>
          <p:cNvSpPr>
            <a:spLocks noGrp="1" noChangeArrowheads="1"/>
          </p:cNvSpPr>
          <p:nvPr>
            <p:ph type="body" idx="4294967295"/>
          </p:nvPr>
        </p:nvSpPr>
        <p:spPr>
          <a:xfrm>
            <a:off x="685800" y="1447800"/>
            <a:ext cx="7772400" cy="4495800"/>
          </a:xfrm>
        </p:spPr>
        <p:txBody>
          <a:bodyPr/>
          <a:lstStyle/>
          <a:p>
            <a:pPr>
              <a:lnSpc>
                <a:spcPct val="90000"/>
              </a:lnSpc>
            </a:pPr>
            <a:r>
              <a:rPr lang="en-US" dirty="0"/>
              <a:t>National Council of Engineering Examiners:  </a:t>
            </a:r>
            <a:r>
              <a:rPr lang="en-US" i="1" dirty="0"/>
              <a:t>“Engineer shall mean a person who, by reason of his special knowledge and use of mathematical, physical, and engineering sciences and the principles of engineering analysis and design, acquired by education and experience, is qualified to practice engineering”</a:t>
            </a:r>
          </a:p>
          <a:p>
            <a:pPr>
              <a:lnSpc>
                <a:spcPct val="90000"/>
              </a:lnSpc>
            </a:pPr>
            <a:r>
              <a:rPr lang="en-US" dirty="0"/>
              <a:t>OK, but really, what is an engineer.</a:t>
            </a:r>
          </a:p>
        </p:txBody>
      </p:sp>
      <p:sp>
        <p:nvSpPr>
          <p:cNvPr id="7" name="Footer Placeholder 4"/>
          <p:cNvSpPr>
            <a:spLocks noGrp="1"/>
          </p:cNvSpPr>
          <p:nvPr>
            <p:ph type="ftr" sz="quarter" idx="11"/>
          </p:nvPr>
        </p:nvSpPr>
        <p:spPr>
          <a:xfrm>
            <a:off x="1447800" y="6324600"/>
            <a:ext cx="3733800" cy="365125"/>
          </a:xfrm>
        </p:spPr>
        <p:txBody>
          <a:bodyPr lIns="92075" tIns="46038" rIns="92075" bIns="46038" anchor="ctr"/>
          <a:lstStyle/>
          <a:p>
            <a:r>
              <a:rPr lang="en-US" sz="1400" dirty="0">
                <a:effectLst/>
                <a:latin typeface="Arial"/>
                <a:cs typeface="Arial"/>
              </a:rPr>
              <a:t>ENGR107, Engineering Fundamentals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M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GMU</Template>
  <TotalTime>37</TotalTime>
  <Words>3027</Words>
  <Application>Microsoft Macintosh PowerPoint</Application>
  <PresentationFormat>On-screen Show (4:3)</PresentationFormat>
  <Paragraphs>377</Paragraphs>
  <Slides>48</Slides>
  <Notes>27</Notes>
  <HiddenSlides>0</HiddenSlides>
  <MMClips>0</MMClips>
  <ScaleCrop>false</ScaleCrop>
  <HeadingPairs>
    <vt:vector size="4" baseType="variant">
      <vt:variant>
        <vt:lpstr>Design Template</vt:lpstr>
      </vt:variant>
      <vt:variant>
        <vt:i4>1</vt:i4>
      </vt:variant>
      <vt:variant>
        <vt:lpstr>Slide Titles</vt:lpstr>
      </vt:variant>
      <vt:variant>
        <vt:i4>48</vt:i4>
      </vt:variant>
    </vt:vector>
  </HeadingPairs>
  <TitlesOfParts>
    <vt:vector size="49" baseType="lpstr">
      <vt:lpstr>GMU</vt:lpstr>
      <vt:lpstr>Lecture 1: The Engineering Profession</vt:lpstr>
      <vt:lpstr>Course Overview</vt:lpstr>
      <vt:lpstr>Class Information</vt:lpstr>
      <vt:lpstr>Grading</vt:lpstr>
      <vt:lpstr>Course Overview</vt:lpstr>
      <vt:lpstr>Stuff</vt:lpstr>
      <vt:lpstr>Slide 7</vt:lpstr>
      <vt:lpstr>Other References</vt:lpstr>
      <vt:lpstr>So, What is an Engineer?</vt:lpstr>
      <vt:lpstr>No Really, What is an Engineer?</vt:lpstr>
      <vt:lpstr>What is Engineering?</vt:lpstr>
      <vt:lpstr>Slide 12</vt:lpstr>
      <vt:lpstr>Slide 13</vt:lpstr>
      <vt:lpstr>Slide 14</vt:lpstr>
      <vt:lpstr>Slide 15</vt:lpstr>
      <vt:lpstr>Some Engineering Fields</vt:lpstr>
      <vt:lpstr>What is a Scientist?</vt:lpstr>
      <vt:lpstr>The Scientific Method</vt:lpstr>
      <vt:lpstr>The Engineer</vt:lpstr>
      <vt:lpstr>How Society Perceives Engineers</vt:lpstr>
      <vt:lpstr>How Engineers Picture Themselves!</vt:lpstr>
      <vt:lpstr>Slide 22</vt:lpstr>
      <vt:lpstr>Engineering Starting Salaries</vt:lpstr>
      <vt:lpstr>The Technology Team</vt:lpstr>
      <vt:lpstr>The Engineering Team</vt:lpstr>
      <vt:lpstr>Engineering Functions</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The Volgenau School of Information Technology and Engineering</vt:lpstr>
      <vt:lpstr>The Volgenau School of Information Technology and Engineering</vt:lpstr>
      <vt:lpstr>Slide 46</vt:lpstr>
      <vt:lpstr>Slide 47</vt:lpstr>
      <vt:lpstr>The Engineering Profession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cschaefer</dc:creator>
  <cp:lastModifiedBy>Carl G. Schaefer</cp:lastModifiedBy>
  <cp:revision>9</cp:revision>
  <dcterms:created xsi:type="dcterms:W3CDTF">2010-08-30T23:06:19Z</dcterms:created>
  <dcterms:modified xsi:type="dcterms:W3CDTF">2010-08-30T23:15:52Z</dcterms:modified>
</cp:coreProperties>
</file>