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0" r:id="rId5"/>
    <p:sldId id="261"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53" d="100"/>
          <a:sy n="53" d="100"/>
        </p:scale>
        <p:origin x="82" y="1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B2ABB-DD42-446D-BE43-0F62983B2E19}" type="datetimeFigureOut">
              <a:rPr lang="en-US" smtClean="0"/>
              <a:t>3/16/2015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7BCAE-C036-443E-9444-7BFE2379DC59}" type="slidenum">
              <a:rPr lang="en-US" smtClean="0"/>
              <a:t>‹#›</a:t>
            </a:fld>
            <a:endParaRPr lang="en-US"/>
          </a:p>
        </p:txBody>
      </p:sp>
    </p:spTree>
    <p:extLst>
      <p:ext uri="{BB962C8B-B14F-4D97-AF65-F5344CB8AC3E}">
        <p14:creationId xmlns:p14="http://schemas.microsoft.com/office/powerpoint/2010/main" val="199604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FBC2A8-44A0-4E5C-8B63-CE5596F65001}" type="slidenum">
              <a:rPr lang="en-US" smtClean="0"/>
              <a:pPr/>
              <a:t>8</a:t>
            </a:fld>
            <a:endParaRPr lang="en-US"/>
          </a:p>
        </p:txBody>
      </p:sp>
    </p:spTree>
    <p:extLst>
      <p:ext uri="{BB962C8B-B14F-4D97-AF65-F5344CB8AC3E}">
        <p14:creationId xmlns:p14="http://schemas.microsoft.com/office/powerpoint/2010/main" val="415470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3"/>
            <a:ext cx="12192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5" name="Rectangle 4"/>
          <p:cNvSpPr/>
          <p:nvPr/>
        </p:nvSpPr>
        <p:spPr bwMode="invGray">
          <a:xfrm>
            <a:off x="0" y="5127625"/>
            <a:ext cx="12192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ctrTitle"/>
          </p:nvPr>
        </p:nvSpPr>
        <p:spPr>
          <a:xfrm>
            <a:off x="914400" y="3355848"/>
            <a:ext cx="107696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fld id="{49B0354C-FBBE-4CB0-AEA1-744E37F72206}" type="datetimeFigureOut">
              <a:rPr lang="en-US" smtClean="0"/>
              <a:t>3/16/2015</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077A57E6-149F-467F-AEAE-3C91EE890502}" type="slidenum">
              <a:rPr lang="en-US" smtClean="0"/>
              <a:t>‹#›</a:t>
            </a:fld>
            <a:endParaRPr lang="en-US"/>
          </a:p>
        </p:txBody>
      </p:sp>
    </p:spTree>
    <p:extLst>
      <p:ext uri="{BB962C8B-B14F-4D97-AF65-F5344CB8AC3E}">
        <p14:creationId xmlns:p14="http://schemas.microsoft.com/office/powerpoint/2010/main" val="227350993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lvl1pPr>
              <a:defRPr sz="4000"/>
            </a:lvl1pPr>
            <a:extLst/>
          </a:lstStyle>
          <a:p>
            <a:r>
              <a:rPr lang="en-US"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9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577256-3B8F-425A-B239-A2C90C6A4AD3}" type="slidenum">
              <a:rPr lang="en-US">
                <a:solidFill>
                  <a:prstClr val="black">
                    <a:tint val="95000"/>
                  </a:prstClr>
                </a:solidFill>
              </a:rPr>
              <a:pPr>
                <a:defRPr/>
              </a:pPr>
              <a:t>‹#›</a:t>
            </a:fld>
            <a:endParaRPr lang="en-US">
              <a:solidFill>
                <a:prstClr val="black">
                  <a:tint val="95000"/>
                </a:prstClr>
              </a:solidFill>
            </a:endParaRPr>
          </a:p>
        </p:txBody>
      </p:sp>
    </p:spTree>
    <p:extLst>
      <p:ext uri="{BB962C8B-B14F-4D97-AF65-F5344CB8AC3E}">
        <p14:creationId xmlns:p14="http://schemas.microsoft.com/office/powerpoint/2010/main" val="2979853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12192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7" name="Rectangle 6"/>
          <p:cNvSpPr/>
          <p:nvPr/>
        </p:nvSpPr>
        <p:spPr bwMode="ltGray">
          <a:xfrm>
            <a:off x="0" y="3"/>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sp>
        <p:nvSpPr>
          <p:cNvPr id="2" name="Title Placeholder 1"/>
          <p:cNvSpPr>
            <a:spLocks noGrp="1"/>
          </p:cNvSpPr>
          <p:nvPr>
            <p:ph type="title"/>
          </p:nvPr>
        </p:nvSpPr>
        <p:spPr>
          <a:xfrm>
            <a:off x="609600" y="152400"/>
            <a:ext cx="109728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2053" name="Text Placeholder 2"/>
          <p:cNvSpPr>
            <a:spLocks noGrp="1"/>
          </p:cNvSpPr>
          <p:nvPr>
            <p:ph type="body" idx="1"/>
          </p:nvPr>
        </p:nvSpPr>
        <p:spPr bwMode="auto">
          <a:xfrm>
            <a:off x="609600" y="1774825"/>
            <a:ext cx="109728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609600" y="6477000"/>
            <a:ext cx="28448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9B0354C-FBBE-4CB0-AEA1-744E37F72206}" type="datetimeFigureOut">
              <a:rPr lang="en-US" smtClean="0"/>
              <a:t>3/16/2015</a:t>
            </a:fld>
            <a:endParaRPr lang="en-US"/>
          </a:p>
        </p:txBody>
      </p:sp>
      <p:sp>
        <p:nvSpPr>
          <p:cNvPr id="5" name="Footer Placeholder 4"/>
          <p:cNvSpPr>
            <a:spLocks noGrp="1"/>
          </p:cNvSpPr>
          <p:nvPr>
            <p:ph type="ftr" sz="quarter" idx="3"/>
          </p:nvPr>
        </p:nvSpPr>
        <p:spPr>
          <a:xfrm>
            <a:off x="3520020" y="6477000"/>
            <a:ext cx="7344833"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8935" y="6477000"/>
            <a:ext cx="977900" cy="274638"/>
          </a:xfrm>
          <a:prstGeom prst="rect">
            <a:avLst/>
          </a:prstGeom>
        </p:spPr>
        <p:txBody>
          <a:bodyPr vert="horz" bIns="0" rtlCol="0" anchor="b"/>
          <a:lstStyle>
            <a:lvl1pPr algn="r" eaLnBrk="1" latinLnBrk="0" hangingPunct="1">
              <a:defRPr kumimoji="0" sz="1200" smtClean="0">
                <a:solidFill>
                  <a:schemeClr val="tx1">
                    <a:tint val="95000"/>
                  </a:schemeClr>
                </a:solidFill>
              </a:defRPr>
            </a:lvl1pPr>
            <a:extLst/>
          </a:lstStyle>
          <a:p>
            <a:fld id="{077A57E6-149F-467F-AEAE-3C91EE890502}" type="slidenum">
              <a:rPr lang="en-US" smtClean="0"/>
              <a:t>‹#›</a:t>
            </a:fld>
            <a:endParaRPr lang="en-US"/>
          </a:p>
        </p:txBody>
      </p:sp>
    </p:spTree>
    <p:extLst>
      <p:ext uri="{BB962C8B-B14F-4D97-AF65-F5344CB8AC3E}">
        <p14:creationId xmlns:p14="http://schemas.microsoft.com/office/powerpoint/2010/main" val="204263959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4500" b="1" kern="1200">
          <a:solidFill>
            <a:srgbClr val="FFC800"/>
          </a:solidFill>
          <a:latin typeface="+mj-lt"/>
          <a:ea typeface="+mj-ea"/>
          <a:cs typeface="+mj-cs"/>
        </a:defRPr>
      </a:lvl1pPr>
      <a:lvl2pPr algn="l" rtl="0" eaLnBrk="1" fontAlgn="base" hangingPunct="1">
        <a:spcBef>
          <a:spcPct val="0"/>
        </a:spcBef>
        <a:spcAft>
          <a:spcPct val="0"/>
        </a:spcAft>
        <a:defRPr sz="4500" b="1">
          <a:solidFill>
            <a:srgbClr val="FFC800"/>
          </a:solidFill>
          <a:latin typeface="Corbel" pitchFamily="34" charset="0"/>
        </a:defRPr>
      </a:lvl2pPr>
      <a:lvl3pPr algn="l" rtl="0" eaLnBrk="1" fontAlgn="base" hangingPunct="1">
        <a:spcBef>
          <a:spcPct val="0"/>
        </a:spcBef>
        <a:spcAft>
          <a:spcPct val="0"/>
        </a:spcAft>
        <a:defRPr sz="4500" b="1">
          <a:solidFill>
            <a:srgbClr val="FFC800"/>
          </a:solidFill>
          <a:latin typeface="Corbel" pitchFamily="34" charset="0"/>
        </a:defRPr>
      </a:lvl3pPr>
      <a:lvl4pPr algn="l" rtl="0" eaLnBrk="1" fontAlgn="base" hangingPunct="1">
        <a:spcBef>
          <a:spcPct val="0"/>
        </a:spcBef>
        <a:spcAft>
          <a:spcPct val="0"/>
        </a:spcAft>
        <a:defRPr sz="4500" b="1">
          <a:solidFill>
            <a:srgbClr val="FFC800"/>
          </a:solidFill>
          <a:latin typeface="Corbel" pitchFamily="34" charset="0"/>
        </a:defRPr>
      </a:lvl4pPr>
      <a:lvl5pPr algn="l" rtl="0" eaLnBrk="1" fontAlgn="base" hangingPunct="1">
        <a:spcBef>
          <a:spcPct val="0"/>
        </a:spcBef>
        <a:spcAft>
          <a:spcPct val="0"/>
        </a:spcAft>
        <a:defRPr sz="4500" b="1">
          <a:solidFill>
            <a:srgbClr val="FFC800"/>
          </a:solidFill>
          <a:latin typeface="Corbel" pitchFamily="34" charset="0"/>
        </a:defRPr>
      </a:lvl5pPr>
      <a:lvl6pPr marL="457200" algn="l" rtl="0" eaLnBrk="1" fontAlgn="base" hangingPunct="1">
        <a:spcBef>
          <a:spcPct val="0"/>
        </a:spcBef>
        <a:spcAft>
          <a:spcPct val="0"/>
        </a:spcAft>
        <a:defRPr sz="4500" b="1">
          <a:solidFill>
            <a:srgbClr val="FFC800"/>
          </a:solidFill>
          <a:latin typeface="Corbel" pitchFamily="34" charset="0"/>
        </a:defRPr>
      </a:lvl6pPr>
      <a:lvl7pPr marL="914400" algn="l" rtl="0" eaLnBrk="1" fontAlgn="base" hangingPunct="1">
        <a:spcBef>
          <a:spcPct val="0"/>
        </a:spcBef>
        <a:spcAft>
          <a:spcPct val="0"/>
        </a:spcAft>
        <a:defRPr sz="4500" b="1">
          <a:solidFill>
            <a:srgbClr val="FFC800"/>
          </a:solidFill>
          <a:latin typeface="Corbel" pitchFamily="34" charset="0"/>
        </a:defRPr>
      </a:lvl7pPr>
      <a:lvl8pPr marL="1371600" algn="l" rtl="0" eaLnBrk="1" fontAlgn="base" hangingPunct="1">
        <a:spcBef>
          <a:spcPct val="0"/>
        </a:spcBef>
        <a:spcAft>
          <a:spcPct val="0"/>
        </a:spcAft>
        <a:defRPr sz="4500" b="1">
          <a:solidFill>
            <a:srgbClr val="FFC800"/>
          </a:solidFill>
          <a:latin typeface="Corbel" pitchFamily="34" charset="0"/>
        </a:defRPr>
      </a:lvl8pPr>
      <a:lvl9pPr marL="1828800" algn="l" rtl="0" eaLnBrk="1" fontAlgn="base" hangingPunct="1">
        <a:spcBef>
          <a:spcPct val="0"/>
        </a:spcBef>
        <a:spcAft>
          <a:spcPct val="0"/>
        </a:spcAft>
        <a:defRPr sz="4500" b="1">
          <a:solidFill>
            <a:srgbClr val="FFC800"/>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Voting</a:t>
            </a:r>
            <a:endParaRPr lang="en-US" dirty="0"/>
          </a:p>
        </p:txBody>
      </p:sp>
      <p:sp>
        <p:nvSpPr>
          <p:cNvPr id="3" name="Subtitle 2"/>
          <p:cNvSpPr>
            <a:spLocks noGrp="1"/>
          </p:cNvSpPr>
          <p:nvPr>
            <p:ph type="subTitle" idx="1"/>
          </p:nvPr>
        </p:nvSpPr>
        <p:spPr/>
        <p:txBody>
          <a:bodyPr/>
          <a:lstStyle/>
          <a:p>
            <a:r>
              <a:rPr lang="en-US" dirty="0" smtClean="0"/>
              <a:t>Alex Tabarrok</a:t>
            </a:r>
            <a:endParaRPr lang="en-US" dirty="0"/>
          </a:p>
        </p:txBody>
      </p:sp>
    </p:spTree>
    <p:extLst>
      <p:ext uri="{BB962C8B-B14F-4D97-AF65-F5344CB8AC3E}">
        <p14:creationId xmlns:p14="http://schemas.microsoft.com/office/powerpoint/2010/main" val="64434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Voting</a:t>
            </a:r>
            <a:endParaRPr lang="en-US" dirty="0"/>
          </a:p>
        </p:txBody>
      </p:sp>
      <p:sp>
        <p:nvSpPr>
          <p:cNvPr id="3" name="Content Placeholder 2"/>
          <p:cNvSpPr>
            <a:spLocks noGrp="1"/>
          </p:cNvSpPr>
          <p:nvPr>
            <p:ph idx="1"/>
          </p:nvPr>
        </p:nvSpPr>
        <p:spPr>
          <a:xfrm>
            <a:off x="609600" y="1774825"/>
            <a:ext cx="10972800" cy="4834522"/>
          </a:xfrm>
        </p:spPr>
        <p:txBody>
          <a:bodyPr>
            <a:normAutofit fontScale="92500" lnSpcReduction="10000"/>
          </a:bodyPr>
          <a:lstStyle/>
          <a:p>
            <a:r>
              <a:rPr lang="en-US" dirty="0" smtClean="0"/>
              <a:t>Up to now we have assumed that voters will vote for the candidate that they most prefer. Also called sincere voting.</a:t>
            </a:r>
          </a:p>
          <a:p>
            <a:r>
              <a:rPr lang="en-US" dirty="0" smtClean="0"/>
              <a:t>In some situations, however, a voter can do better by voting insincerely also called sophisticated or strategic voting.</a:t>
            </a:r>
          </a:p>
          <a:p>
            <a:r>
              <a:rPr lang="en-US" dirty="0" smtClean="0"/>
              <a:t>E.g. Bush, Gore, Nader. Voters who rank Nader the highest may instead vote for their second choice, Gore, because if they vote for Nader they fear they will get Bush. </a:t>
            </a:r>
          </a:p>
          <a:p>
            <a:pPr lvl="1"/>
            <a:r>
              <a:rPr lang="en-US" dirty="0" smtClean="0"/>
              <a:t>A voter who ranks Nader highest but who votes for 2</a:t>
            </a:r>
            <a:r>
              <a:rPr lang="en-US" baseline="30000" dirty="0" smtClean="0"/>
              <a:t>nd</a:t>
            </a:r>
            <a:r>
              <a:rPr lang="en-US" dirty="0" smtClean="0"/>
              <a:t> choice Gore is voting insincerely but strategically.</a:t>
            </a:r>
          </a:p>
          <a:p>
            <a:r>
              <a:rPr lang="en-US" dirty="0"/>
              <a:t>Strategic </a:t>
            </a:r>
            <a:r>
              <a:rPr lang="en-US" dirty="0" smtClean="0"/>
              <a:t>voting doesn’t </a:t>
            </a:r>
            <a:r>
              <a:rPr lang="en-US" dirty="0"/>
              <a:t>solve any of our previous problems but it does change outcomes in often interesting ways</a:t>
            </a:r>
            <a:r>
              <a:rPr lang="en-US" dirty="0" smtClean="0"/>
              <a:t>.</a:t>
            </a:r>
            <a:endParaRPr lang="en-US" dirty="0"/>
          </a:p>
        </p:txBody>
      </p:sp>
    </p:spTree>
    <p:extLst>
      <p:ext uri="{BB962C8B-B14F-4D97-AF65-F5344CB8AC3E}">
        <p14:creationId xmlns:p14="http://schemas.microsoft.com/office/powerpoint/2010/main" val="144829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Strategic Voting</a:t>
            </a:r>
            <a:br>
              <a:rPr lang="en-US" dirty="0" smtClean="0"/>
            </a:br>
            <a:r>
              <a:rPr lang="en-US" sz="2200" dirty="0" smtClean="0"/>
              <a:t>From Dixit and </a:t>
            </a:r>
            <a:r>
              <a:rPr lang="en-US" sz="2200" dirty="0" err="1" smtClean="0"/>
              <a:t>Nalebuff</a:t>
            </a:r>
            <a:r>
              <a:rPr lang="en-US" sz="2200" dirty="0" smtClean="0"/>
              <a:t>, Thinking Strategically, Ch. 10</a:t>
            </a:r>
            <a:endParaRPr lang="en-US" sz="2200" dirty="0"/>
          </a:p>
        </p:txBody>
      </p:sp>
      <p:sp>
        <p:nvSpPr>
          <p:cNvPr id="3" name="Content Placeholder 2"/>
          <p:cNvSpPr>
            <a:spLocks noGrp="1"/>
          </p:cNvSpPr>
          <p:nvPr>
            <p:ph idx="1"/>
          </p:nvPr>
        </p:nvSpPr>
        <p:spPr/>
        <p:txBody>
          <a:bodyPr/>
          <a:lstStyle/>
          <a:p>
            <a:r>
              <a:rPr lang="en-US" dirty="0" smtClean="0"/>
              <a:t>During Reagan’s term there was a battle to appoint a judge to the Supreme Court. Bork was the first nominee but it was widely expected that if Bork was rejected Ginsberg would be nominated and if not him then Kennedy and if not him then Vacant.</a:t>
            </a:r>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4116452" y="3837799"/>
            <a:ext cx="3959095" cy="2735149"/>
          </a:xfrm>
          <a:prstGeom prst="rect">
            <a:avLst/>
          </a:prstGeom>
        </p:spPr>
      </p:pic>
    </p:spTree>
    <p:extLst>
      <p:ext uri="{BB962C8B-B14F-4D97-AF65-F5344CB8AC3E}">
        <p14:creationId xmlns:p14="http://schemas.microsoft.com/office/powerpoint/2010/main" val="2738335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9" y="3305711"/>
            <a:ext cx="7407965" cy="3107634"/>
          </a:xfrm>
        </p:spPr>
        <p:txBody>
          <a:bodyPr/>
          <a:lstStyle/>
          <a:p>
            <a:r>
              <a:rPr lang="en-US" dirty="0" smtClean="0"/>
              <a:t>Bork?</a:t>
            </a:r>
          </a:p>
          <a:p>
            <a:r>
              <a:rPr lang="en-US" dirty="0" smtClean="0"/>
              <a:t>Everyone votes against Bork. Bork loses.</a:t>
            </a:r>
          </a:p>
          <a:p>
            <a:r>
              <a:rPr lang="en-US" dirty="0" smtClean="0"/>
              <a:t>Ginsberg?</a:t>
            </a:r>
          </a:p>
          <a:p>
            <a:r>
              <a:rPr lang="en-US" dirty="0" smtClean="0"/>
              <a:t>A, C vote no. Ginsberg loses.</a:t>
            </a:r>
          </a:p>
          <a:p>
            <a:r>
              <a:rPr lang="en-US" dirty="0" smtClean="0"/>
              <a:t>Kennedy?</a:t>
            </a:r>
          </a:p>
          <a:p>
            <a:r>
              <a:rPr lang="en-US" dirty="0" smtClean="0"/>
              <a:t>A, B vote yes. Kennedy wins.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871214192"/>
              </p:ext>
            </p:extLst>
          </p:nvPr>
        </p:nvGraphicFramePr>
        <p:xfrm>
          <a:off x="2565940" y="841830"/>
          <a:ext cx="6753727" cy="1467852"/>
        </p:xfrm>
        <a:graphic>
          <a:graphicData uri="http://schemas.openxmlformats.org/drawingml/2006/table">
            <a:tbl>
              <a:tblPr firstRow="1" firstCol="1">
                <a:tableStyleId>{00A15C55-8517-42AA-B614-E9B94910E393}</a:tableStyleId>
              </a:tblPr>
              <a:tblGrid>
                <a:gridCol w="1133177"/>
                <a:gridCol w="1949062"/>
                <a:gridCol w="1983056"/>
                <a:gridCol w="1688432"/>
              </a:tblGrid>
              <a:tr h="361816">
                <a:tc>
                  <a:txBody>
                    <a:bodyPr/>
                    <a:lstStyle/>
                    <a:p>
                      <a:pPr algn="l" fontAlgn="b"/>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A</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B</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C</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1st</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Kennedy</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Vacant</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2nd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3rd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 </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4th</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Ginsberg</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r>
            </a:tbl>
          </a:graphicData>
        </a:graphic>
      </p:graphicFrame>
      <p:pic>
        <p:nvPicPr>
          <p:cNvPr id="6" name="Picture 5"/>
          <p:cNvPicPr>
            <a:picLocks noChangeAspect="1"/>
          </p:cNvPicPr>
          <p:nvPr/>
        </p:nvPicPr>
        <p:blipFill>
          <a:blip r:embed="rId2"/>
          <a:stretch>
            <a:fillRect/>
          </a:stretch>
        </p:blipFill>
        <p:spPr>
          <a:xfrm>
            <a:off x="8073879" y="3727886"/>
            <a:ext cx="3959095" cy="2735149"/>
          </a:xfrm>
          <a:prstGeom prst="rect">
            <a:avLst/>
          </a:prstGeom>
        </p:spPr>
      </p:pic>
      <p:sp>
        <p:nvSpPr>
          <p:cNvPr id="7" name="Content Placeholder 2"/>
          <p:cNvSpPr txBox="1">
            <a:spLocks/>
          </p:cNvSpPr>
          <p:nvPr/>
        </p:nvSpPr>
        <p:spPr bwMode="auto">
          <a:xfrm>
            <a:off x="762000" y="2239618"/>
            <a:ext cx="10972800" cy="1302026"/>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smtClean="0"/>
              <a:t>What happens? Solve first with sincere voting where each voter says no if a more preferred candidate is yet to come.</a:t>
            </a:r>
            <a:endParaRPr lang="en-US" dirty="0"/>
          </a:p>
        </p:txBody>
      </p:sp>
      <p:sp>
        <p:nvSpPr>
          <p:cNvPr id="8" name="Content Placeholder 2"/>
          <p:cNvSpPr txBox="1">
            <a:spLocks/>
          </p:cNvSpPr>
          <p:nvPr/>
        </p:nvSpPr>
        <p:spPr bwMode="auto">
          <a:xfrm>
            <a:off x="761999" y="286579"/>
            <a:ext cx="10972800" cy="613307"/>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smtClean="0"/>
              <a:t>Suppose preferences are as follows:</a:t>
            </a:r>
            <a:endParaRPr lang="en-US" dirty="0"/>
          </a:p>
        </p:txBody>
      </p:sp>
    </p:spTree>
    <p:extLst>
      <p:ext uri="{BB962C8B-B14F-4D97-AF65-F5344CB8AC3E}">
        <p14:creationId xmlns:p14="http://schemas.microsoft.com/office/powerpoint/2010/main" val="421320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left)">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left)">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left)">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left)">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wipe(left)">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wipe(left)">
                                      <p:cBhvr>
                                        <p:cTn id="4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19315"/>
            <a:ext cx="7649029" cy="6400800"/>
          </a:xfrm>
        </p:spPr>
        <p:txBody>
          <a:bodyPr>
            <a:normAutofit fontScale="85000" lnSpcReduction="10000"/>
          </a:bodyPr>
          <a:lstStyle/>
          <a:p>
            <a:r>
              <a:rPr lang="en-US" dirty="0" smtClean="0"/>
              <a:t>Now we solve using strategic voting. </a:t>
            </a:r>
            <a:r>
              <a:rPr lang="en-US" i="1" dirty="0" smtClean="0"/>
              <a:t>Look forward, reason backward.</a:t>
            </a:r>
          </a:p>
          <a:p>
            <a:r>
              <a:rPr lang="en-US" i="1" dirty="0" smtClean="0"/>
              <a:t>If</a:t>
            </a:r>
            <a:r>
              <a:rPr lang="en-US" dirty="0" smtClean="0"/>
              <a:t> we get to Kennedy v. Vacant then it’s the end of the road and there is no longer any reason to vote strategically so we know that Kennedy will win.</a:t>
            </a:r>
          </a:p>
          <a:p>
            <a:r>
              <a:rPr lang="en-US" i="1" dirty="0" smtClean="0"/>
              <a:t>But that means</a:t>
            </a:r>
            <a:r>
              <a:rPr lang="en-US" dirty="0" smtClean="0"/>
              <a:t> that if we get to Ginsberg it’s really Ginsberg v. Kennedy. So what will happen?</a:t>
            </a:r>
          </a:p>
          <a:p>
            <a:r>
              <a:rPr lang="en-US" dirty="0" smtClean="0"/>
              <a:t>B and C prefer Ginsberg to Kennedy so </a:t>
            </a:r>
            <a:r>
              <a:rPr lang="en-US" i="1" dirty="0" smtClean="0"/>
              <a:t>if </a:t>
            </a:r>
            <a:r>
              <a:rPr lang="en-US" dirty="0" smtClean="0"/>
              <a:t>we get to Ginsberg, Ginsberg will win.</a:t>
            </a:r>
          </a:p>
          <a:p>
            <a:r>
              <a:rPr lang="en-US" dirty="0" smtClean="0"/>
              <a:t>But that means that if we get to Bork its really Bork v. Ginsberg.</a:t>
            </a:r>
          </a:p>
          <a:p>
            <a:r>
              <a:rPr lang="en-US" dirty="0" smtClean="0"/>
              <a:t>A and C prefer Bork to Ginsberg so Bork wins!</a:t>
            </a:r>
          </a:p>
          <a:p>
            <a:r>
              <a:rPr lang="en-US" dirty="0" smtClean="0"/>
              <a:t>Under sincere voting everyone votes against Bork. Under strategic voting Bork wins.</a:t>
            </a:r>
          </a:p>
          <a:p>
            <a:r>
              <a:rPr lang="en-US" dirty="0" smtClean="0"/>
              <a:t>Bork wins even though everyone prefers Vacant to Bork! </a:t>
            </a:r>
          </a:p>
        </p:txBody>
      </p:sp>
      <p:graphicFrame>
        <p:nvGraphicFramePr>
          <p:cNvPr id="4" name="Content Placeholder 3"/>
          <p:cNvGraphicFramePr>
            <a:graphicFrameLocks/>
          </p:cNvGraphicFramePr>
          <p:nvPr>
            <p:extLst>
              <p:ext uri="{D42A27DB-BD31-4B8C-83A1-F6EECF244321}">
                <p14:modId xmlns:p14="http://schemas.microsoft.com/office/powerpoint/2010/main" val="319512514"/>
              </p:ext>
            </p:extLst>
          </p:nvPr>
        </p:nvGraphicFramePr>
        <p:xfrm>
          <a:off x="8232905" y="721582"/>
          <a:ext cx="3773715" cy="1467852"/>
        </p:xfrm>
        <a:graphic>
          <a:graphicData uri="http://schemas.openxmlformats.org/drawingml/2006/table">
            <a:tbl>
              <a:tblPr firstRow="1" firstCol="1">
                <a:tableStyleId>{00A15C55-8517-42AA-B614-E9B94910E393}</a:tableStyleId>
              </a:tblPr>
              <a:tblGrid>
                <a:gridCol w="633174"/>
                <a:gridCol w="1089059"/>
                <a:gridCol w="1108053"/>
                <a:gridCol w="943429"/>
              </a:tblGrid>
              <a:tr h="361816">
                <a:tc>
                  <a:txBody>
                    <a:bodyPr/>
                    <a:lstStyle/>
                    <a:p>
                      <a:pPr algn="l" fontAlgn="b"/>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A</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B</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C</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1st</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Vacant</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2nd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3rd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 </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4th</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Ginsberg</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r>
            </a:tbl>
          </a:graphicData>
        </a:graphic>
      </p:graphicFrame>
      <p:pic>
        <p:nvPicPr>
          <p:cNvPr id="5" name="Picture 4"/>
          <p:cNvPicPr>
            <a:picLocks noChangeAspect="1"/>
          </p:cNvPicPr>
          <p:nvPr/>
        </p:nvPicPr>
        <p:blipFill>
          <a:blip r:embed="rId2"/>
          <a:stretch>
            <a:fillRect/>
          </a:stretch>
        </p:blipFill>
        <p:spPr>
          <a:xfrm>
            <a:off x="8232905" y="2720237"/>
            <a:ext cx="3959095" cy="2735149"/>
          </a:xfrm>
          <a:prstGeom prst="rect">
            <a:avLst/>
          </a:prstGeom>
        </p:spPr>
      </p:pic>
    </p:spTree>
    <p:extLst>
      <p:ext uri="{BB962C8B-B14F-4D97-AF65-F5344CB8AC3E}">
        <p14:creationId xmlns:p14="http://schemas.microsoft.com/office/powerpoint/2010/main" val="419582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left)">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left)">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1"/>
            <a:ext cx="7010400" cy="6096000"/>
          </a:xfrm>
        </p:spPr>
        <p:txBody>
          <a:bodyPr>
            <a:normAutofit fontScale="92500" lnSpcReduction="10000"/>
          </a:bodyPr>
          <a:lstStyle/>
          <a:p>
            <a:r>
              <a:rPr lang="en-US" dirty="0" smtClean="0"/>
              <a:t>Given that everyone prefers Vacant to Bork will the strategic equilibrium we discussed happen? Hard to say.</a:t>
            </a:r>
          </a:p>
          <a:p>
            <a:r>
              <a:rPr lang="en-US" dirty="0" smtClean="0"/>
              <a:t>If some of the Senators trust one another, vote trading (also called logrolling) is another possibility.</a:t>
            </a:r>
          </a:p>
          <a:p>
            <a:r>
              <a:rPr lang="en-US" dirty="0" smtClean="0"/>
              <a:t>Suppose A agrees to vote against Bork if B will vote against Ginsberg (her top choice) then Kennedy could win making A and B better off.</a:t>
            </a:r>
          </a:p>
          <a:p>
            <a:r>
              <a:rPr lang="en-US" dirty="0" smtClean="0"/>
              <a:t>Or C may promise to vote against Bork if A promises to vote against Kennedy (and Ginsberg) so Vacant wins.</a:t>
            </a:r>
          </a:p>
          <a:p>
            <a:r>
              <a:rPr lang="en-US" dirty="0" smtClean="0"/>
              <a:t>We can’t say which of these might occur.</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023356499"/>
              </p:ext>
            </p:extLst>
          </p:nvPr>
        </p:nvGraphicFramePr>
        <p:xfrm>
          <a:off x="8232905" y="721582"/>
          <a:ext cx="3773715" cy="1467852"/>
        </p:xfrm>
        <a:graphic>
          <a:graphicData uri="http://schemas.openxmlformats.org/drawingml/2006/table">
            <a:tbl>
              <a:tblPr firstRow="1" firstCol="1">
                <a:tableStyleId>{00A15C55-8517-42AA-B614-E9B94910E393}</a:tableStyleId>
              </a:tblPr>
              <a:tblGrid>
                <a:gridCol w="633174"/>
                <a:gridCol w="1089059"/>
                <a:gridCol w="1108053"/>
                <a:gridCol w="943429"/>
              </a:tblGrid>
              <a:tr h="361816">
                <a:tc>
                  <a:txBody>
                    <a:bodyPr/>
                    <a:lstStyle/>
                    <a:p>
                      <a:pPr algn="l" fontAlgn="b"/>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A</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B</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Senator C</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1st</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Vacant</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2nd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3rd</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 </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Vacant</a:t>
                      </a:r>
                      <a:endParaRPr lang="en-US" sz="1600" b="0" i="0" u="none" strike="noStrike" dirty="0">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Ginsberg</a:t>
                      </a:r>
                      <a:endParaRPr lang="en-US" sz="1600" b="0" i="0" u="none" strike="noStrike" dirty="0">
                        <a:solidFill>
                          <a:srgbClr val="000000"/>
                        </a:solidFill>
                        <a:effectLst/>
                        <a:latin typeface="Calibri" panose="020F0502020204030204" pitchFamily="34" charset="0"/>
                      </a:endParaRPr>
                    </a:p>
                  </a:txBody>
                  <a:tcPr marL="23318" marR="23318" marT="7620" marB="0" anchor="b"/>
                </a:tc>
              </a:tr>
              <a:tr h="276509">
                <a:tc>
                  <a:txBody>
                    <a:bodyPr/>
                    <a:lstStyle/>
                    <a:p>
                      <a:pPr algn="l" fontAlgn="b"/>
                      <a:r>
                        <a:rPr lang="en-US" sz="1600" u="none" strike="noStrike">
                          <a:effectLst/>
                        </a:rPr>
                        <a:t>4th</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Ginsberg</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a:effectLst/>
                        </a:rPr>
                        <a:t>Bork</a:t>
                      </a:r>
                      <a:endParaRPr lang="en-US" sz="1600" b="0" i="0" u="none" strike="noStrike">
                        <a:solidFill>
                          <a:srgbClr val="000000"/>
                        </a:solidFill>
                        <a:effectLst/>
                        <a:latin typeface="Calibri" panose="020F0502020204030204" pitchFamily="34" charset="0"/>
                      </a:endParaRPr>
                    </a:p>
                  </a:txBody>
                  <a:tcPr marL="23318" marR="23318" marT="7620" marB="0" anchor="b"/>
                </a:tc>
                <a:tc>
                  <a:txBody>
                    <a:bodyPr/>
                    <a:lstStyle/>
                    <a:p>
                      <a:pPr algn="l" fontAlgn="b"/>
                      <a:r>
                        <a:rPr lang="en-US" sz="1600" u="none" strike="noStrike" dirty="0">
                          <a:effectLst/>
                        </a:rPr>
                        <a:t>Kennedy</a:t>
                      </a:r>
                      <a:endParaRPr lang="en-US" sz="1600" b="0" i="0" u="none" strike="noStrike" dirty="0">
                        <a:solidFill>
                          <a:srgbClr val="000000"/>
                        </a:solidFill>
                        <a:effectLst/>
                        <a:latin typeface="Calibri" panose="020F0502020204030204" pitchFamily="34" charset="0"/>
                      </a:endParaRPr>
                    </a:p>
                  </a:txBody>
                  <a:tcPr marL="23318" marR="23318" marT="7620" marB="0" anchor="b"/>
                </a:tc>
              </a:tr>
            </a:tbl>
          </a:graphicData>
        </a:graphic>
      </p:graphicFrame>
      <p:pic>
        <p:nvPicPr>
          <p:cNvPr id="5" name="Picture 4"/>
          <p:cNvPicPr>
            <a:picLocks noChangeAspect="1"/>
          </p:cNvPicPr>
          <p:nvPr/>
        </p:nvPicPr>
        <p:blipFill>
          <a:blip r:embed="rId2"/>
          <a:stretch>
            <a:fillRect/>
          </a:stretch>
        </p:blipFill>
        <p:spPr>
          <a:xfrm>
            <a:off x="8232905" y="2720237"/>
            <a:ext cx="3959095" cy="2735149"/>
          </a:xfrm>
          <a:prstGeom prst="rect">
            <a:avLst/>
          </a:prstGeom>
        </p:spPr>
      </p:pic>
    </p:spTree>
    <p:extLst>
      <p:ext uri="{BB962C8B-B14F-4D97-AF65-F5344CB8AC3E}">
        <p14:creationId xmlns:p14="http://schemas.microsoft.com/office/powerpoint/2010/main" val="208653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Voting and Beliefs</a:t>
            </a:r>
            <a:endParaRPr lang="en-US" dirty="0"/>
          </a:p>
        </p:txBody>
      </p:sp>
      <p:sp>
        <p:nvSpPr>
          <p:cNvPr id="3" name="Content Placeholder 2"/>
          <p:cNvSpPr>
            <a:spLocks noGrp="1"/>
          </p:cNvSpPr>
          <p:nvPr>
            <p:ph idx="1"/>
          </p:nvPr>
        </p:nvSpPr>
        <p:spPr/>
        <p:txBody>
          <a:bodyPr/>
          <a:lstStyle/>
          <a:p>
            <a:r>
              <a:rPr lang="en-US" dirty="0" smtClean="0"/>
              <a:t>Suppose that in Bush, Clinton, Perot </a:t>
            </a:r>
            <a:r>
              <a:rPr lang="en-US" i="1" dirty="0" smtClean="0"/>
              <a:t>everyone</a:t>
            </a:r>
            <a:r>
              <a:rPr lang="en-US" dirty="0" smtClean="0"/>
              <a:t> ranks Perot first but everyone believes that only a minority rank Perot first.</a:t>
            </a:r>
          </a:p>
          <a:p>
            <a:r>
              <a:rPr lang="en-US" dirty="0" smtClean="0"/>
              <a:t>The result is that no one votes for Perot. Voters with Bush second vote for Bush to avoid Clinton and voters with Clinton second vote for Clinton to avoid Bush. </a:t>
            </a:r>
          </a:p>
          <a:p>
            <a:r>
              <a:rPr lang="en-US" dirty="0" smtClean="0"/>
              <a:t>After the vote everyone’s beliefs seem to be validated. Hardly anyone voted for Perot! Self-fulfilling prophecy!</a:t>
            </a:r>
          </a:p>
          <a:p>
            <a:r>
              <a:rPr lang="en-US" dirty="0" smtClean="0"/>
              <a:t>Exit polls show that this kind of thing is surprisingly common when 3 or more parties are typical as in Canada or Great Britain. </a:t>
            </a:r>
            <a:endParaRPr lang="en-US" dirty="0"/>
          </a:p>
        </p:txBody>
      </p:sp>
    </p:spTree>
    <p:extLst>
      <p:ext uri="{BB962C8B-B14F-4D97-AF65-F5344CB8AC3E}">
        <p14:creationId xmlns:p14="http://schemas.microsoft.com/office/powerpoint/2010/main" val="1748391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Gibbard-Satterthwaite</a:t>
            </a:r>
            <a:r>
              <a:rPr lang="en-US" dirty="0" smtClean="0"/>
              <a:t> Theorem</a:t>
            </a:r>
            <a:endParaRPr lang="en-US" dirty="0"/>
          </a:p>
        </p:txBody>
      </p:sp>
      <p:sp>
        <p:nvSpPr>
          <p:cNvPr id="3" name="Content Placeholder 2"/>
          <p:cNvSpPr>
            <a:spLocks noGrp="1"/>
          </p:cNvSpPr>
          <p:nvPr>
            <p:ph sz="quarter" idx="1"/>
          </p:nvPr>
        </p:nvSpPr>
        <p:spPr>
          <a:xfrm>
            <a:off x="609600" y="1774825"/>
            <a:ext cx="10972800" cy="4945289"/>
          </a:xfrm>
        </p:spPr>
        <p:txBody>
          <a:bodyPr>
            <a:normAutofit fontScale="92500"/>
          </a:bodyPr>
          <a:lstStyle/>
          <a:p>
            <a:r>
              <a:rPr lang="en-US" dirty="0" smtClean="0"/>
              <a:t>All democratic voting systems can be strategically manipulated in some situations (when there are more than two alternatives).</a:t>
            </a:r>
          </a:p>
          <a:p>
            <a:r>
              <a:rPr lang="en-US" dirty="0" smtClean="0"/>
              <a:t>Closely related to Arrow’s Theorem.</a:t>
            </a:r>
          </a:p>
          <a:p>
            <a:pPr lvl="1"/>
            <a:r>
              <a:rPr lang="en-US" dirty="0" smtClean="0"/>
              <a:t>E.g. Imagine that outcomes are non-transitive then the agenda matters. </a:t>
            </a:r>
          </a:p>
          <a:p>
            <a:pPr lvl="1"/>
            <a:r>
              <a:rPr lang="en-US" dirty="0" smtClean="0"/>
              <a:t>If positive association fails then we saw that it can be against your interest to vote for your favorite candidate.</a:t>
            </a:r>
          </a:p>
          <a:p>
            <a:pPr lvl="1"/>
            <a:r>
              <a:rPr lang="en-US" dirty="0" smtClean="0"/>
              <a:t>If IIA fails then lying about C can influence ranking of A and B.</a:t>
            </a:r>
          </a:p>
          <a:p>
            <a:pPr lvl="1"/>
            <a:r>
              <a:rPr lang="en-US" dirty="0" smtClean="0"/>
              <a:t>Etc</a:t>
            </a:r>
            <a:r>
              <a:rPr lang="en-US" dirty="0" smtClean="0"/>
              <a:t>.</a:t>
            </a:r>
          </a:p>
          <a:p>
            <a:r>
              <a:rPr lang="en-US" dirty="0" smtClean="0"/>
              <a:t>In what sense is an outcome “right” or “legitimate” when people vote non-sincerely?</a:t>
            </a:r>
          </a:p>
          <a:p>
            <a:pPr lvl="1"/>
            <a:endParaRPr lang="en-US" dirty="0" smtClean="0"/>
          </a:p>
        </p:txBody>
      </p:sp>
    </p:spTree>
    <p:extLst>
      <p:ext uri="{BB962C8B-B14F-4D97-AF65-F5344CB8AC3E}">
        <p14:creationId xmlns:p14="http://schemas.microsoft.com/office/powerpoint/2010/main" val="4024510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Yel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BlackYellow" id="{89FD6BC1-3F48-43C5-9EDD-488C3313683B}" vid="{FA963B8F-B304-4473-95EF-C1D3D3B458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BlackYellow</Template>
  <TotalTime>267</TotalTime>
  <Words>738</Words>
  <Application>Microsoft Office PowerPoint</Application>
  <PresentationFormat>Widescreen</PresentationFormat>
  <Paragraphs>104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Corbel</vt:lpstr>
      <vt:lpstr>Wingdings</vt:lpstr>
      <vt:lpstr>Wingdings 2</vt:lpstr>
      <vt:lpstr>Wingdings 3</vt:lpstr>
      <vt:lpstr>BlackYellow</vt:lpstr>
      <vt:lpstr>Strategic Voting</vt:lpstr>
      <vt:lpstr>Strategic Voting</vt:lpstr>
      <vt:lpstr>Strategic Voting From Dixit and Nalebuff, Thinking Strategically, Ch. 10</vt:lpstr>
      <vt:lpstr>PowerPoint Presentation</vt:lpstr>
      <vt:lpstr>PowerPoint Presentation</vt:lpstr>
      <vt:lpstr>PowerPoint Presentation</vt:lpstr>
      <vt:lpstr>Strategic Voting and Beliefs</vt:lpstr>
      <vt:lpstr>Gibbard-Satterthwaite Theorem</vt:lpstr>
    </vt:vector>
  </TitlesOfParts>
  <Company>George Mason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Voting</dc:title>
  <dc:creator>Alex T Tabarrok</dc:creator>
  <cp:lastModifiedBy>Alex T Tabarrok</cp:lastModifiedBy>
  <cp:revision>10</cp:revision>
  <dcterms:created xsi:type="dcterms:W3CDTF">2015-03-16T15:27:09Z</dcterms:created>
  <dcterms:modified xsi:type="dcterms:W3CDTF">2015-03-16T19:54:33Z</dcterms:modified>
</cp:coreProperties>
</file>