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57" r:id="rId13"/>
    <p:sldId id="258"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95" d="100"/>
          <a:sy n="95" d="100"/>
        </p:scale>
        <p:origin x="72"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3"/>
            <a:ext cx="12192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5" name="Rectangle 4"/>
          <p:cNvSpPr/>
          <p:nvPr/>
        </p:nvSpPr>
        <p:spPr bwMode="invGray">
          <a:xfrm>
            <a:off x="0" y="5127625"/>
            <a:ext cx="12192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ctrTitle"/>
          </p:nvPr>
        </p:nvSpPr>
        <p:spPr>
          <a:xfrm>
            <a:off x="914400" y="3355848"/>
            <a:ext cx="107696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fld id="{49B0354C-FBBE-4CB0-AEA1-744E37F72206}" type="datetimeFigureOut">
              <a:rPr lang="en-US" smtClean="0"/>
              <a:t>2/9/2015</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077A57E6-149F-467F-AEAE-3C91EE890502}" type="slidenum">
              <a:rPr lang="en-US" smtClean="0"/>
              <a:t>‹#›</a:t>
            </a:fld>
            <a:endParaRPr lang="en-US"/>
          </a:p>
        </p:txBody>
      </p:sp>
    </p:spTree>
    <p:extLst>
      <p:ext uri="{BB962C8B-B14F-4D97-AF65-F5344CB8AC3E}">
        <p14:creationId xmlns:p14="http://schemas.microsoft.com/office/powerpoint/2010/main" val="227350993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lvl1pPr>
              <a:defRPr sz="4000"/>
            </a:lvl1pPr>
            <a:extLst/>
          </a:lstStyle>
          <a:p>
            <a:r>
              <a:rPr lang="en-US"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9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4577256-3B8F-425A-B239-A2C90C6A4AD3}" type="slidenum">
              <a:rPr lang="en-US">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2979853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12192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7" name="Rectangle 6"/>
          <p:cNvSpPr/>
          <p:nvPr/>
        </p:nvSpPr>
        <p:spPr bwMode="ltGray">
          <a:xfrm>
            <a:off x="0" y="3"/>
            <a:ext cx="12192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Placeholder 1"/>
          <p:cNvSpPr>
            <a:spLocks noGrp="1"/>
          </p:cNvSpPr>
          <p:nvPr>
            <p:ph type="title"/>
          </p:nvPr>
        </p:nvSpPr>
        <p:spPr>
          <a:xfrm>
            <a:off x="609600" y="152400"/>
            <a:ext cx="109728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2053" name="Text Placeholder 2"/>
          <p:cNvSpPr>
            <a:spLocks noGrp="1"/>
          </p:cNvSpPr>
          <p:nvPr>
            <p:ph type="body" idx="1"/>
          </p:nvPr>
        </p:nvSpPr>
        <p:spPr bwMode="auto">
          <a:xfrm>
            <a:off x="609600" y="1774825"/>
            <a:ext cx="109728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477000"/>
            <a:ext cx="28448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9B0354C-FBBE-4CB0-AEA1-744E37F72206}" type="datetimeFigureOut">
              <a:rPr lang="en-US" smtClean="0"/>
              <a:t>2/9/2015</a:t>
            </a:fld>
            <a:endParaRPr lang="en-US"/>
          </a:p>
        </p:txBody>
      </p:sp>
      <p:sp>
        <p:nvSpPr>
          <p:cNvPr id="5" name="Footer Placeholder 4"/>
          <p:cNvSpPr>
            <a:spLocks noGrp="1"/>
          </p:cNvSpPr>
          <p:nvPr>
            <p:ph type="ftr" sz="quarter" idx="3"/>
          </p:nvPr>
        </p:nvSpPr>
        <p:spPr>
          <a:xfrm>
            <a:off x="3520020" y="6477000"/>
            <a:ext cx="7344833"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8935" y="6477000"/>
            <a:ext cx="977900" cy="274638"/>
          </a:xfrm>
          <a:prstGeom prst="rect">
            <a:avLst/>
          </a:prstGeom>
        </p:spPr>
        <p:txBody>
          <a:bodyPr vert="horz" bIns="0" rtlCol="0" anchor="b"/>
          <a:lstStyle>
            <a:lvl1pPr algn="r" eaLnBrk="1" latinLnBrk="0" hangingPunct="1">
              <a:defRPr kumimoji="0" sz="1200" smtClean="0">
                <a:solidFill>
                  <a:schemeClr val="tx1">
                    <a:tint val="95000"/>
                  </a:schemeClr>
                </a:solidFill>
              </a:defRPr>
            </a:lvl1pPr>
            <a:extLst/>
          </a:lstStyle>
          <a:p>
            <a:fld id="{077A57E6-149F-467F-AEAE-3C91EE890502}" type="slidenum">
              <a:rPr lang="en-US" smtClean="0"/>
              <a:t>‹#›</a:t>
            </a:fld>
            <a:endParaRPr lang="en-US"/>
          </a:p>
        </p:txBody>
      </p:sp>
    </p:spTree>
    <p:extLst>
      <p:ext uri="{BB962C8B-B14F-4D97-AF65-F5344CB8AC3E}">
        <p14:creationId xmlns:p14="http://schemas.microsoft.com/office/powerpoint/2010/main" val="204263959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4500" b="1" kern="1200">
          <a:solidFill>
            <a:srgbClr val="FFC800"/>
          </a:solidFill>
          <a:latin typeface="+mj-lt"/>
          <a:ea typeface="+mj-ea"/>
          <a:cs typeface="+mj-cs"/>
        </a:defRPr>
      </a:lvl1pPr>
      <a:lvl2pPr algn="l" rtl="0" eaLnBrk="1" fontAlgn="base" hangingPunct="1">
        <a:spcBef>
          <a:spcPct val="0"/>
        </a:spcBef>
        <a:spcAft>
          <a:spcPct val="0"/>
        </a:spcAft>
        <a:defRPr sz="4500" b="1">
          <a:solidFill>
            <a:srgbClr val="FFC800"/>
          </a:solidFill>
          <a:latin typeface="Corbel" pitchFamily="34" charset="0"/>
        </a:defRPr>
      </a:lvl2pPr>
      <a:lvl3pPr algn="l" rtl="0" eaLnBrk="1" fontAlgn="base" hangingPunct="1">
        <a:spcBef>
          <a:spcPct val="0"/>
        </a:spcBef>
        <a:spcAft>
          <a:spcPct val="0"/>
        </a:spcAft>
        <a:defRPr sz="4500" b="1">
          <a:solidFill>
            <a:srgbClr val="FFC800"/>
          </a:solidFill>
          <a:latin typeface="Corbel" pitchFamily="34" charset="0"/>
        </a:defRPr>
      </a:lvl3pPr>
      <a:lvl4pPr algn="l" rtl="0" eaLnBrk="1" fontAlgn="base" hangingPunct="1">
        <a:spcBef>
          <a:spcPct val="0"/>
        </a:spcBef>
        <a:spcAft>
          <a:spcPct val="0"/>
        </a:spcAft>
        <a:defRPr sz="4500" b="1">
          <a:solidFill>
            <a:srgbClr val="FFC800"/>
          </a:solidFill>
          <a:latin typeface="Corbel" pitchFamily="34" charset="0"/>
        </a:defRPr>
      </a:lvl4pPr>
      <a:lvl5pPr algn="l" rtl="0" eaLnBrk="1" fontAlgn="base" hangingPunct="1">
        <a:spcBef>
          <a:spcPct val="0"/>
        </a:spcBef>
        <a:spcAft>
          <a:spcPct val="0"/>
        </a:spcAft>
        <a:defRPr sz="4500" b="1">
          <a:solidFill>
            <a:srgbClr val="FFC800"/>
          </a:solidFill>
          <a:latin typeface="Corbel" pitchFamily="34" charset="0"/>
        </a:defRPr>
      </a:lvl5pPr>
      <a:lvl6pPr marL="457200" algn="l" rtl="0" eaLnBrk="1" fontAlgn="base" hangingPunct="1">
        <a:spcBef>
          <a:spcPct val="0"/>
        </a:spcBef>
        <a:spcAft>
          <a:spcPct val="0"/>
        </a:spcAft>
        <a:defRPr sz="4500" b="1">
          <a:solidFill>
            <a:srgbClr val="FFC800"/>
          </a:solidFill>
          <a:latin typeface="Corbel" pitchFamily="34" charset="0"/>
        </a:defRPr>
      </a:lvl6pPr>
      <a:lvl7pPr marL="914400" algn="l" rtl="0" eaLnBrk="1" fontAlgn="base" hangingPunct="1">
        <a:spcBef>
          <a:spcPct val="0"/>
        </a:spcBef>
        <a:spcAft>
          <a:spcPct val="0"/>
        </a:spcAft>
        <a:defRPr sz="4500" b="1">
          <a:solidFill>
            <a:srgbClr val="FFC800"/>
          </a:solidFill>
          <a:latin typeface="Corbel" pitchFamily="34" charset="0"/>
        </a:defRPr>
      </a:lvl7pPr>
      <a:lvl8pPr marL="1371600" algn="l" rtl="0" eaLnBrk="1" fontAlgn="base" hangingPunct="1">
        <a:spcBef>
          <a:spcPct val="0"/>
        </a:spcBef>
        <a:spcAft>
          <a:spcPct val="0"/>
        </a:spcAft>
        <a:defRPr sz="4500" b="1">
          <a:solidFill>
            <a:srgbClr val="FFC800"/>
          </a:solidFill>
          <a:latin typeface="Corbel" pitchFamily="34" charset="0"/>
        </a:defRPr>
      </a:lvl8pPr>
      <a:lvl9pPr marL="1828800" algn="l" rtl="0" eaLnBrk="1" fontAlgn="base" hangingPunct="1">
        <a:spcBef>
          <a:spcPct val="0"/>
        </a:spcBef>
        <a:spcAft>
          <a:spcPct val="0"/>
        </a:spcAft>
        <a:defRPr sz="4500" b="1">
          <a:solidFill>
            <a:srgbClr val="FFC800"/>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Political War Cycles</a:t>
            </a:r>
            <a:endParaRPr lang="en-US" dirty="0"/>
          </a:p>
        </p:txBody>
      </p:sp>
      <p:sp>
        <p:nvSpPr>
          <p:cNvPr id="3" name="Subtitle 2"/>
          <p:cNvSpPr>
            <a:spLocks noGrp="1"/>
          </p:cNvSpPr>
          <p:nvPr>
            <p:ph type="subTitle" idx="1"/>
          </p:nvPr>
        </p:nvSpPr>
        <p:spPr/>
        <p:txBody>
          <a:bodyPr/>
          <a:lstStyle/>
          <a:p>
            <a:r>
              <a:rPr lang="en-US" dirty="0" smtClean="0"/>
              <a:t>Alex Tabarrok</a:t>
            </a:r>
            <a:endParaRPr lang="en-US" dirty="0"/>
          </a:p>
        </p:txBody>
      </p:sp>
    </p:spTree>
    <p:extLst>
      <p:ext uri="{BB962C8B-B14F-4D97-AF65-F5344CB8AC3E}">
        <p14:creationId xmlns:p14="http://schemas.microsoft.com/office/powerpoint/2010/main" val="3314991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Variables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Hess </a:t>
            </a:r>
            <a:r>
              <a:rPr lang="en-US" dirty="0"/>
              <a:t>and </a:t>
            </a:r>
            <a:r>
              <a:rPr lang="en-US" dirty="0" err="1"/>
              <a:t>Orphanides</a:t>
            </a:r>
            <a:r>
              <a:rPr lang="en-US" dirty="0"/>
              <a:t> define a war as an international crisis in which the United States is involved in direct military activity that results in violence. </a:t>
            </a:r>
            <a:endParaRPr lang="en-US" dirty="0" smtClean="0"/>
          </a:p>
          <a:p>
            <a:r>
              <a:rPr lang="en-US" dirty="0" smtClean="0"/>
              <a:t>Reagan's </a:t>
            </a:r>
            <a:r>
              <a:rPr lang="en-US" dirty="0"/>
              <a:t>bombing of Libya, the invasion of Grenada and Panama, all count as wars under this definition. So does the Tet offensive under Johnson because although the Vietnam war was well underway this was a chosen increase in the scale of the war and thus an opportunity to indicate war handling </a:t>
            </a:r>
            <a:r>
              <a:rPr lang="en-US" dirty="0" smtClean="0"/>
              <a:t>ability.</a:t>
            </a:r>
          </a:p>
          <a:p>
            <a:r>
              <a:rPr lang="en-US" dirty="0" smtClean="0"/>
              <a:t>Second</a:t>
            </a:r>
            <a:r>
              <a:rPr lang="en-US" dirty="0"/>
              <a:t>, we need some measure of when </a:t>
            </a:r>
            <a:r>
              <a:rPr lang="en-US" dirty="0" smtClean="0"/>
              <a:t>E</a:t>
            </a:r>
            <a:r>
              <a:rPr lang="en-US" dirty="0"/>
              <a:t>p</a:t>
            </a:r>
            <a:r>
              <a:rPr lang="en-US" dirty="0" smtClean="0"/>
              <a:t> </a:t>
            </a:r>
            <a:r>
              <a:rPr lang="en-US" dirty="0"/>
              <a:t>is low. </a:t>
            </a:r>
            <a:r>
              <a:rPr lang="en-US" dirty="0" smtClean="0"/>
              <a:t>We assume </a:t>
            </a:r>
            <a:r>
              <a:rPr lang="en-US" dirty="0"/>
              <a:t>that </a:t>
            </a:r>
            <a:r>
              <a:rPr lang="en-US" dirty="0" smtClean="0"/>
              <a:t>E</a:t>
            </a:r>
            <a:r>
              <a:rPr lang="en-US" dirty="0"/>
              <a:t>p</a:t>
            </a:r>
            <a:r>
              <a:rPr lang="en-US" dirty="0" smtClean="0"/>
              <a:t> </a:t>
            </a:r>
            <a:r>
              <a:rPr lang="en-US" dirty="0"/>
              <a:t>is low whenever there is a </a:t>
            </a:r>
            <a:r>
              <a:rPr lang="en-US" dirty="0" smtClean="0"/>
              <a:t>recession.</a:t>
            </a:r>
          </a:p>
          <a:p>
            <a:r>
              <a:rPr lang="en-US" dirty="0" smtClean="0"/>
              <a:t>Recessions are measured using </a:t>
            </a:r>
            <a:r>
              <a:rPr lang="en-US" dirty="0"/>
              <a:t>a variety of different ways for example using the standard National Bureau of Economic </a:t>
            </a:r>
            <a:r>
              <a:rPr lang="en-US" dirty="0" err="1"/>
              <a:t>Resarch</a:t>
            </a:r>
            <a:r>
              <a:rPr lang="en-US" dirty="0"/>
              <a:t> definition (NBER), times when the growth of GNP is below average (RGNP), times when unemployment is above average UN etc.    </a:t>
            </a:r>
          </a:p>
        </p:txBody>
      </p:sp>
    </p:spTree>
    <p:extLst>
      <p:ext uri="{BB962C8B-B14F-4D97-AF65-F5344CB8AC3E}">
        <p14:creationId xmlns:p14="http://schemas.microsoft.com/office/powerpoint/2010/main" val="2644166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Predictions of the Model and Test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Wars will </a:t>
            </a:r>
            <a:r>
              <a:rPr lang="en-US" dirty="0"/>
              <a:t>be more likely in a first term when there is a recession than in a second term or in a first term when there is no </a:t>
            </a:r>
            <a:r>
              <a:rPr lang="en-US" dirty="0" smtClean="0"/>
              <a:t>recession.</a:t>
            </a:r>
          </a:p>
          <a:p>
            <a:pPr lvl="1"/>
            <a:r>
              <a:rPr lang="en-US" dirty="0" smtClean="0"/>
              <a:t>In </a:t>
            </a:r>
            <a:r>
              <a:rPr lang="en-US" dirty="0"/>
              <a:t>a second term or a first term with no </a:t>
            </a:r>
            <a:r>
              <a:rPr lang="en-US" dirty="0" smtClean="0"/>
              <a:t>recession </a:t>
            </a:r>
            <a:r>
              <a:rPr lang="en-US" dirty="0"/>
              <a:t>we know that a President has no incentive to start an avoidable war, thus, if a war does occur it's unavoidable. </a:t>
            </a:r>
            <a:endParaRPr lang="en-US" dirty="0" smtClean="0"/>
          </a:p>
          <a:p>
            <a:r>
              <a:rPr lang="en-US" dirty="0" smtClean="0"/>
              <a:t>Hess </a:t>
            </a:r>
            <a:r>
              <a:rPr lang="en-US" dirty="0"/>
              <a:t>and </a:t>
            </a:r>
            <a:r>
              <a:rPr lang="en-US" dirty="0" err="1"/>
              <a:t>Orphanides</a:t>
            </a:r>
            <a:r>
              <a:rPr lang="en-US" dirty="0"/>
              <a:t> </a:t>
            </a:r>
            <a:r>
              <a:rPr lang="en-US" dirty="0" smtClean="0"/>
              <a:t>count </a:t>
            </a:r>
            <a:r>
              <a:rPr lang="en-US" dirty="0"/>
              <a:t>up all the wars which occurred in a President's second term or in the first term when there is no recession - this lets them calculate the yearly probability of an unavoidable war. They then count up the number of wars in a President's first term when there is a recession and </a:t>
            </a:r>
            <a:r>
              <a:rPr lang="en-US" dirty="0" smtClean="0"/>
              <a:t>compare.</a:t>
            </a:r>
          </a:p>
          <a:p>
            <a:r>
              <a:rPr lang="en-US" dirty="0" smtClean="0"/>
              <a:t>Are </a:t>
            </a:r>
            <a:r>
              <a:rPr lang="en-US" dirty="0"/>
              <a:t>there more wars on average in a President's first term when there is a recession compared to other terms? Is the difference statistically significant?</a:t>
            </a:r>
          </a:p>
          <a:p>
            <a:endParaRPr lang="en-US" dirty="0"/>
          </a:p>
        </p:txBody>
      </p:sp>
    </p:spTree>
    <p:extLst>
      <p:ext uri="{BB962C8B-B14F-4D97-AF65-F5344CB8AC3E}">
        <p14:creationId xmlns:p14="http://schemas.microsoft.com/office/powerpoint/2010/main" val="3756885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2110394" y="1939496"/>
            <a:ext cx="7971211" cy="4519052"/>
          </a:xfrm>
          <a:prstGeom prst="rect">
            <a:avLst/>
          </a:prstGeom>
        </p:spPr>
      </p:pic>
    </p:spTree>
    <p:extLst>
      <p:ext uri="{BB962C8B-B14F-4D97-AF65-F5344CB8AC3E}">
        <p14:creationId xmlns:p14="http://schemas.microsoft.com/office/powerpoint/2010/main" val="3385661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2190411" y="1962758"/>
            <a:ext cx="7811177" cy="4488569"/>
          </a:xfrm>
          <a:prstGeom prst="rect">
            <a:avLst/>
          </a:prstGeom>
        </p:spPr>
      </p:pic>
    </p:spTree>
    <p:extLst>
      <p:ext uri="{BB962C8B-B14F-4D97-AF65-F5344CB8AC3E}">
        <p14:creationId xmlns:p14="http://schemas.microsoft.com/office/powerpoint/2010/main" val="187565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3056753" y="1689214"/>
            <a:ext cx="6078493" cy="5168786"/>
          </a:xfrm>
          <a:prstGeom prst="rect">
            <a:avLst/>
          </a:prstGeom>
        </p:spPr>
      </p:pic>
    </p:spTree>
    <p:extLst>
      <p:ext uri="{BB962C8B-B14F-4D97-AF65-F5344CB8AC3E}">
        <p14:creationId xmlns:p14="http://schemas.microsoft.com/office/powerpoint/2010/main" val="28871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PBC to PWC</a:t>
            </a:r>
            <a:endParaRPr lang="en-US" dirty="0"/>
          </a:p>
        </p:txBody>
      </p:sp>
      <p:sp>
        <p:nvSpPr>
          <p:cNvPr id="3" name="Content Placeholder 2"/>
          <p:cNvSpPr>
            <a:spLocks noGrp="1"/>
          </p:cNvSpPr>
          <p:nvPr>
            <p:ph idx="1"/>
          </p:nvPr>
        </p:nvSpPr>
        <p:spPr/>
        <p:txBody>
          <a:bodyPr/>
          <a:lstStyle/>
          <a:p>
            <a:r>
              <a:rPr lang="en-US" dirty="0" smtClean="0"/>
              <a:t>If politician’s have an incentive to manipulate the economy to win reelection might they also not manipulate other policies to win reelection?</a:t>
            </a:r>
          </a:p>
          <a:p>
            <a:r>
              <a:rPr lang="en-US" dirty="0" smtClean="0"/>
              <a:t>Might politicians even start a war?</a:t>
            </a:r>
          </a:p>
        </p:txBody>
      </p:sp>
    </p:spTree>
    <p:extLst>
      <p:ext uri="{BB962C8B-B14F-4D97-AF65-F5344CB8AC3E}">
        <p14:creationId xmlns:p14="http://schemas.microsoft.com/office/powerpoint/2010/main" val="419566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Rally Round the Flag</a:t>
            </a:r>
            <a:endParaRPr lang="en-US" dirty="0"/>
          </a:p>
        </p:txBody>
      </p:sp>
      <p:pic>
        <p:nvPicPr>
          <p:cNvPr id="1026" name="Picture 2" descr="https://patchesofpride.files.wordpress.com/2014/10/rallyposter.jpg?w=5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994986"/>
            <a:ext cx="5486400" cy="40100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gamewholesale.com/ebay/wavintage-1316986874-1086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4140" y="1994986"/>
            <a:ext cx="5934838" cy="4010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5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Rally Round the Flag and Approval Ratings</a:t>
            </a:r>
            <a:endParaRPr lang="en-US" dirty="0"/>
          </a:p>
        </p:txBody>
      </p:sp>
      <p:pic>
        <p:nvPicPr>
          <p:cNvPr id="4" name="Picture 3"/>
          <p:cNvPicPr>
            <a:picLocks noChangeAspect="1"/>
          </p:cNvPicPr>
          <p:nvPr/>
        </p:nvPicPr>
        <p:blipFill>
          <a:blip r:embed="rId2"/>
          <a:stretch>
            <a:fillRect/>
          </a:stretch>
        </p:blipFill>
        <p:spPr>
          <a:xfrm>
            <a:off x="1973179" y="1832898"/>
            <a:ext cx="7788442" cy="4692329"/>
          </a:xfrm>
          <a:prstGeom prst="rect">
            <a:avLst/>
          </a:prstGeom>
        </p:spPr>
      </p:pic>
      <p:cxnSp>
        <p:nvCxnSpPr>
          <p:cNvPr id="6" name="Straight Arrow Connector 5"/>
          <p:cNvCxnSpPr/>
          <p:nvPr/>
        </p:nvCxnSpPr>
        <p:spPr>
          <a:xfrm flipH="1">
            <a:off x="3005628" y="2474843"/>
            <a:ext cx="1158868" cy="369332"/>
          </a:xfrm>
          <a:prstGeom prst="straightConnector1">
            <a:avLst/>
          </a:prstGeom>
          <a:ln w="889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54558" y="2260359"/>
            <a:ext cx="1500808" cy="369332"/>
          </a:xfrm>
          <a:prstGeom prst="rect">
            <a:avLst/>
          </a:prstGeom>
          <a:noFill/>
        </p:spPr>
        <p:txBody>
          <a:bodyPr wrap="square" rtlCol="0">
            <a:spAutoFit/>
          </a:bodyPr>
          <a:lstStyle/>
          <a:p>
            <a:r>
              <a:rPr lang="en-US" dirty="0" smtClean="0"/>
              <a:t>9/11 Attacks</a:t>
            </a:r>
            <a:endParaRPr lang="en-US" dirty="0"/>
          </a:p>
        </p:txBody>
      </p:sp>
      <p:cxnSp>
        <p:nvCxnSpPr>
          <p:cNvPr id="11" name="Straight Arrow Connector 10"/>
          <p:cNvCxnSpPr/>
          <p:nvPr/>
        </p:nvCxnSpPr>
        <p:spPr>
          <a:xfrm flipH="1">
            <a:off x="4283765" y="2751842"/>
            <a:ext cx="2007705" cy="657280"/>
          </a:xfrm>
          <a:prstGeom prst="straightConnector1">
            <a:avLst/>
          </a:prstGeom>
          <a:ln w="889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91470" y="2510420"/>
            <a:ext cx="2256182" cy="369332"/>
          </a:xfrm>
          <a:prstGeom prst="rect">
            <a:avLst/>
          </a:prstGeom>
          <a:noFill/>
        </p:spPr>
        <p:txBody>
          <a:bodyPr wrap="square" rtlCol="0">
            <a:spAutoFit/>
          </a:bodyPr>
          <a:lstStyle/>
          <a:p>
            <a:r>
              <a:rPr lang="en-US" dirty="0" smtClean="0"/>
              <a:t>Start of the Gulf War</a:t>
            </a:r>
            <a:endParaRPr lang="en-US" dirty="0"/>
          </a:p>
        </p:txBody>
      </p:sp>
      <p:cxnSp>
        <p:nvCxnSpPr>
          <p:cNvPr id="17" name="Straight Arrow Connector 16"/>
          <p:cNvCxnSpPr/>
          <p:nvPr/>
        </p:nvCxnSpPr>
        <p:spPr>
          <a:xfrm flipH="1">
            <a:off x="4982817" y="2993264"/>
            <a:ext cx="2007705" cy="657280"/>
          </a:xfrm>
          <a:prstGeom prst="straightConnector1">
            <a:avLst/>
          </a:prstGeom>
          <a:ln w="889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990522" y="2751842"/>
            <a:ext cx="3276600" cy="369332"/>
          </a:xfrm>
          <a:prstGeom prst="rect">
            <a:avLst/>
          </a:prstGeom>
          <a:noFill/>
        </p:spPr>
        <p:txBody>
          <a:bodyPr wrap="square" rtlCol="0">
            <a:spAutoFit/>
          </a:bodyPr>
          <a:lstStyle/>
          <a:p>
            <a:r>
              <a:rPr lang="en-US" dirty="0" smtClean="0"/>
              <a:t>Capture of Saddam </a:t>
            </a:r>
            <a:r>
              <a:rPr lang="en-US" dirty="0" err="1" smtClean="0"/>
              <a:t>Hussen</a:t>
            </a:r>
            <a:endParaRPr lang="en-US" dirty="0"/>
          </a:p>
        </p:txBody>
      </p:sp>
    </p:spTree>
    <p:extLst>
      <p:ext uri="{BB962C8B-B14F-4D97-AF65-F5344CB8AC3E}">
        <p14:creationId xmlns:p14="http://schemas.microsoft.com/office/powerpoint/2010/main" val="184640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right)">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500"/>
                                        <p:tgtEl>
                                          <p:spTgt spid="17"/>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right)">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simple </a:t>
            </a:r>
            <a:r>
              <a:rPr lang="en-US" dirty="0"/>
              <a:t>model of politics is that voters are easily fooled into rallying round the flag or supporting the President whenever there is an international crisis. A President in trouble in the polls then starts a war in order to take advantage of the foolish voters. </a:t>
            </a:r>
            <a:endParaRPr lang="en-US" dirty="0" smtClean="0"/>
          </a:p>
          <a:p>
            <a:r>
              <a:rPr lang="en-US" dirty="0"/>
              <a:t>Economists are unhappy with models of this sort</a:t>
            </a:r>
            <a:r>
              <a:rPr lang="en-US" dirty="0" smtClean="0"/>
              <a:t>. In </a:t>
            </a:r>
            <a:r>
              <a:rPr lang="en-US" dirty="0"/>
              <a:t>economics we tend to assume that voters are rational and reasonably well informed. </a:t>
            </a:r>
            <a:endParaRPr lang="en-US" dirty="0" smtClean="0"/>
          </a:p>
          <a:p>
            <a:r>
              <a:rPr lang="en-US" dirty="0" smtClean="0"/>
              <a:t>Hess </a:t>
            </a:r>
            <a:r>
              <a:rPr lang="en-US" dirty="0"/>
              <a:t>and </a:t>
            </a:r>
            <a:r>
              <a:rPr lang="en-US" dirty="0" err="1" smtClean="0"/>
              <a:t>Orphanides</a:t>
            </a:r>
            <a:r>
              <a:rPr lang="en-US" dirty="0" smtClean="0"/>
              <a:t> create </a:t>
            </a:r>
            <a:r>
              <a:rPr lang="en-US" dirty="0"/>
              <a:t>a model of politics in which Presidents and voters are both rational and well informed and even so it is still sometimes in the interests of a President to start a war. </a:t>
            </a:r>
            <a:endParaRPr lang="en-US" dirty="0" smtClean="0"/>
          </a:p>
          <a:p>
            <a:r>
              <a:rPr lang="en-US" dirty="0"/>
              <a:t>T</a:t>
            </a:r>
            <a:r>
              <a:rPr lang="en-US" dirty="0" smtClean="0"/>
              <a:t>o </a:t>
            </a:r>
            <a:r>
              <a:rPr lang="en-US" dirty="0"/>
              <a:t>make things even more difficult </a:t>
            </a:r>
            <a:r>
              <a:rPr lang="en-US" dirty="0" smtClean="0"/>
              <a:t>H&amp;O </a:t>
            </a:r>
            <a:r>
              <a:rPr lang="en-US" dirty="0"/>
              <a:t>assume that voters never want to go to war.</a:t>
            </a:r>
          </a:p>
        </p:txBody>
      </p:sp>
    </p:spTree>
    <p:extLst>
      <p:ext uri="{BB962C8B-B14F-4D97-AF65-F5344CB8AC3E}">
        <p14:creationId xmlns:p14="http://schemas.microsoft.com/office/powerpoint/2010/main" val="3080422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War Cycles</a:t>
            </a:r>
            <a:endParaRPr lang="en-US" dirty="0"/>
          </a:p>
        </p:txBody>
      </p:sp>
      <p:sp>
        <p:nvSpPr>
          <p:cNvPr id="3" name="Content Placeholder 2"/>
          <p:cNvSpPr>
            <a:spLocks noGrp="1"/>
          </p:cNvSpPr>
          <p:nvPr>
            <p:ph idx="1"/>
          </p:nvPr>
        </p:nvSpPr>
        <p:spPr/>
        <p:txBody>
          <a:bodyPr>
            <a:normAutofit lnSpcReduction="10000"/>
          </a:bodyPr>
          <a:lstStyle/>
          <a:p>
            <a:r>
              <a:rPr lang="en-US" dirty="0"/>
              <a:t> We assume that President's have two primary tasks, looking after the economy and managing foreign affairs. These tasks requires different types of </a:t>
            </a:r>
            <a:r>
              <a:rPr lang="en-US" dirty="0" smtClean="0"/>
              <a:t>skills.</a:t>
            </a:r>
          </a:p>
          <a:p>
            <a:pPr lvl="1"/>
            <a:r>
              <a:rPr lang="en-US" dirty="0" smtClean="0"/>
              <a:t>President's </a:t>
            </a:r>
            <a:r>
              <a:rPr lang="en-US" dirty="0"/>
              <a:t>skill at handling the </a:t>
            </a:r>
            <a:r>
              <a:rPr lang="en-US" dirty="0" smtClean="0"/>
              <a:t>economy=Ep, e.g. Ep[0,10].</a:t>
            </a:r>
          </a:p>
          <a:p>
            <a:pPr lvl="1"/>
            <a:r>
              <a:rPr lang="en-US" dirty="0" smtClean="0"/>
              <a:t>President's </a:t>
            </a:r>
            <a:r>
              <a:rPr lang="en-US" dirty="0"/>
              <a:t>skill at handling wars is indicated by </a:t>
            </a:r>
            <a:r>
              <a:rPr lang="en-US" dirty="0" err="1" smtClean="0"/>
              <a:t>Wp</a:t>
            </a:r>
            <a:r>
              <a:rPr lang="en-US" dirty="0" smtClean="0"/>
              <a:t>.</a:t>
            </a:r>
          </a:p>
          <a:p>
            <a:r>
              <a:rPr lang="en-US" dirty="0" smtClean="0"/>
              <a:t>Neither </a:t>
            </a:r>
            <a:r>
              <a:rPr lang="en-US" dirty="0"/>
              <a:t>President's nor voters know a President's skill levels until after his first term. If the economy does well then voters assume the President has a high </a:t>
            </a:r>
            <a:r>
              <a:rPr lang="en-US" dirty="0" smtClean="0"/>
              <a:t>E</a:t>
            </a:r>
            <a:r>
              <a:rPr lang="en-US" dirty="0"/>
              <a:t>p</a:t>
            </a:r>
            <a:r>
              <a:rPr lang="en-US" dirty="0" smtClean="0"/>
              <a:t>, </a:t>
            </a:r>
            <a:r>
              <a:rPr lang="en-US" dirty="0"/>
              <a:t>if wars are handled well they assume he has a high </a:t>
            </a:r>
            <a:r>
              <a:rPr lang="en-US" dirty="0" err="1" smtClean="0"/>
              <a:t>W</a:t>
            </a:r>
            <a:r>
              <a:rPr lang="en-US" dirty="0" err="1"/>
              <a:t>p</a:t>
            </a:r>
            <a:r>
              <a:rPr lang="en-US" dirty="0" smtClean="0"/>
              <a:t> </a:t>
            </a:r>
            <a:r>
              <a:rPr lang="en-US" dirty="0"/>
              <a:t>and the reverse if things go badly. </a:t>
            </a:r>
          </a:p>
        </p:txBody>
      </p:sp>
    </p:spTree>
    <p:extLst>
      <p:ext uri="{BB962C8B-B14F-4D97-AF65-F5344CB8AC3E}">
        <p14:creationId xmlns:p14="http://schemas.microsoft.com/office/powerpoint/2010/main" val="2212996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Since voters don't know the skill levels of a challenger to the President they assume that the challenger has average skills in both domestic and foreign affairs. </a:t>
            </a:r>
            <a:r>
              <a:rPr lang="en-US" dirty="0" err="1"/>
              <a:t>ie</a:t>
            </a:r>
            <a:r>
              <a:rPr lang="en-US" dirty="0"/>
              <a:t>. that </a:t>
            </a:r>
            <a:r>
              <a:rPr lang="en-US" dirty="0" err="1" smtClean="0"/>
              <a:t>E</a:t>
            </a:r>
            <a:r>
              <a:rPr lang="en-US" dirty="0" err="1"/>
              <a:t>c</a:t>
            </a:r>
            <a:r>
              <a:rPr lang="en-US" dirty="0" smtClean="0"/>
              <a:t>=5 </a:t>
            </a:r>
            <a:r>
              <a:rPr lang="en-US" dirty="0"/>
              <a:t>and </a:t>
            </a:r>
            <a:r>
              <a:rPr lang="en-US" dirty="0" err="1" smtClean="0"/>
              <a:t>W</a:t>
            </a:r>
            <a:r>
              <a:rPr lang="en-US" dirty="0" err="1"/>
              <a:t>c</a:t>
            </a:r>
            <a:r>
              <a:rPr lang="en-US" dirty="0" smtClean="0"/>
              <a:t>=5 </a:t>
            </a:r>
            <a:r>
              <a:rPr lang="en-US" dirty="0"/>
              <a:t>and therefore </a:t>
            </a:r>
            <a:r>
              <a:rPr lang="en-US" dirty="0" err="1" smtClean="0"/>
              <a:t>Ec+W</a:t>
            </a:r>
            <a:r>
              <a:rPr lang="en-US" dirty="0" err="1"/>
              <a:t>c</a:t>
            </a:r>
            <a:r>
              <a:rPr lang="en-US" dirty="0" smtClean="0"/>
              <a:t>=10</a:t>
            </a:r>
            <a:r>
              <a:rPr lang="en-US" dirty="0"/>
              <a:t>.  </a:t>
            </a:r>
            <a:endParaRPr lang="en-US" dirty="0" smtClean="0"/>
          </a:p>
          <a:p>
            <a:r>
              <a:rPr lang="en-US" dirty="0" smtClean="0"/>
              <a:t>To </a:t>
            </a:r>
            <a:r>
              <a:rPr lang="en-US" dirty="0"/>
              <a:t>get reelected President's need to show they are better than challengers </a:t>
            </a:r>
            <a:r>
              <a:rPr lang="en-US" dirty="0" err="1"/>
              <a:t>ie</a:t>
            </a:r>
            <a:r>
              <a:rPr lang="en-US" dirty="0"/>
              <a:t>. that </a:t>
            </a:r>
            <a:r>
              <a:rPr lang="en-US" dirty="0" err="1"/>
              <a:t>Ep+Wp</a:t>
            </a:r>
            <a:r>
              <a:rPr lang="en-US" dirty="0"/>
              <a:t>&gt;</a:t>
            </a:r>
            <a:r>
              <a:rPr lang="en-US" dirty="0" err="1"/>
              <a:t>Ec+Wc</a:t>
            </a:r>
            <a:r>
              <a:rPr lang="en-US" dirty="0"/>
              <a:t> or </a:t>
            </a:r>
            <a:r>
              <a:rPr lang="en-US" dirty="0" err="1"/>
              <a:t>Ep+Wp</a:t>
            </a:r>
            <a:r>
              <a:rPr lang="en-US" dirty="0"/>
              <a:t>&gt;10.</a:t>
            </a:r>
          </a:p>
          <a:p>
            <a:r>
              <a:rPr lang="en-US" dirty="0" smtClean="0"/>
              <a:t>  </a:t>
            </a:r>
            <a:endParaRPr lang="en-US" dirty="0"/>
          </a:p>
        </p:txBody>
      </p:sp>
    </p:spTree>
    <p:extLst>
      <p:ext uri="{BB962C8B-B14F-4D97-AF65-F5344CB8AC3E}">
        <p14:creationId xmlns:p14="http://schemas.microsoft.com/office/powerpoint/2010/main" val="3412097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If </a:t>
            </a:r>
            <a:r>
              <a:rPr lang="en-US" dirty="0"/>
              <a:t>the economy is doing badly, Presidents know that voters will assume that their domestic skills are low </a:t>
            </a:r>
            <a:r>
              <a:rPr lang="en-US" dirty="0" smtClean="0"/>
              <a:t>E</a:t>
            </a:r>
            <a:r>
              <a:rPr lang="en-US" dirty="0"/>
              <a:t>p</a:t>
            </a:r>
            <a:r>
              <a:rPr lang="en-US" dirty="0" smtClean="0"/>
              <a:t>=3 </a:t>
            </a:r>
            <a:r>
              <a:rPr lang="en-US" dirty="0"/>
              <a:t>for </a:t>
            </a:r>
            <a:r>
              <a:rPr lang="en-US" dirty="0" smtClean="0"/>
              <a:t>example.</a:t>
            </a:r>
          </a:p>
          <a:p>
            <a:r>
              <a:rPr lang="en-US" dirty="0" smtClean="0"/>
              <a:t>Thus if the economy is doing badly then to </a:t>
            </a:r>
            <a:r>
              <a:rPr lang="en-US" dirty="0"/>
              <a:t>win reelection the current President must prove that his foreign skills are high (the President needs at least </a:t>
            </a:r>
            <a:r>
              <a:rPr lang="en-US" dirty="0" err="1" smtClean="0"/>
              <a:t>W</a:t>
            </a:r>
            <a:r>
              <a:rPr lang="en-US" dirty="0" err="1"/>
              <a:t>p</a:t>
            </a:r>
            <a:r>
              <a:rPr lang="en-US" dirty="0" smtClean="0"/>
              <a:t>=7</a:t>
            </a:r>
            <a:r>
              <a:rPr lang="en-US" dirty="0"/>
              <a:t>). But President's can't prove their war handling abilities are high unless </a:t>
            </a:r>
            <a:r>
              <a:rPr lang="en-US" dirty="0" smtClean="0"/>
              <a:t>there </a:t>
            </a:r>
            <a:r>
              <a:rPr lang="en-US" dirty="0"/>
              <a:t>is a </a:t>
            </a:r>
            <a:r>
              <a:rPr lang="en-US" dirty="0" smtClean="0"/>
              <a:t>war.</a:t>
            </a:r>
          </a:p>
          <a:p>
            <a:r>
              <a:rPr lang="en-US" dirty="0" smtClean="0"/>
              <a:t>Thus </a:t>
            </a:r>
            <a:r>
              <a:rPr lang="en-US" dirty="0"/>
              <a:t>if an unavoidable war has not occurred President's may wish to start an avoidable war to prove that their skills are </a:t>
            </a:r>
            <a:r>
              <a:rPr lang="en-US" dirty="0" smtClean="0"/>
              <a:t>high</a:t>
            </a:r>
            <a:r>
              <a:rPr lang="en-US" dirty="0"/>
              <a:t>.    </a:t>
            </a:r>
          </a:p>
          <a:p>
            <a:endParaRPr lang="en-US" dirty="0"/>
          </a:p>
        </p:txBody>
      </p:sp>
    </p:spTree>
    <p:extLst>
      <p:ext uri="{BB962C8B-B14F-4D97-AF65-F5344CB8AC3E}">
        <p14:creationId xmlns:p14="http://schemas.microsoft.com/office/powerpoint/2010/main" val="1047776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a:t>
            </a:r>
            <a:r>
              <a:rPr lang="en-US" dirty="0" smtClean="0"/>
              <a:t>ne </a:t>
            </a:r>
            <a:r>
              <a:rPr lang="en-US" dirty="0"/>
              <a:t>additional </a:t>
            </a:r>
            <a:r>
              <a:rPr lang="en-US" dirty="0" smtClean="0"/>
              <a:t>twist. </a:t>
            </a:r>
            <a:r>
              <a:rPr lang="en-US" dirty="0"/>
              <a:t>Suppose that the President is in his last term of office. By law he cannot run for President again.  He has, therefore, no incentive to start an avoidable </a:t>
            </a:r>
            <a:r>
              <a:rPr lang="en-US" dirty="0" smtClean="0"/>
              <a:t>war.</a:t>
            </a:r>
          </a:p>
          <a:p>
            <a:r>
              <a:rPr lang="en-US" dirty="0" smtClean="0"/>
              <a:t>In the </a:t>
            </a:r>
            <a:r>
              <a:rPr lang="en-US" dirty="0"/>
              <a:t>last term, therefore, </a:t>
            </a:r>
            <a:r>
              <a:rPr lang="en-US" dirty="0" smtClean="0"/>
              <a:t>a President </a:t>
            </a:r>
            <a:r>
              <a:rPr lang="en-US" dirty="0"/>
              <a:t>will always seek to avoid as many wars as possible. Voters know this. All else equal, therefore, an incumbent President has an advantage over a challenger. </a:t>
            </a:r>
          </a:p>
          <a:p>
            <a:endParaRPr lang="en-US" dirty="0"/>
          </a:p>
        </p:txBody>
      </p:sp>
    </p:spTree>
    <p:extLst>
      <p:ext uri="{BB962C8B-B14F-4D97-AF65-F5344CB8AC3E}">
        <p14:creationId xmlns:p14="http://schemas.microsoft.com/office/powerpoint/2010/main" val="34504123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Yel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BlackYellow" id="{89FD6BC1-3F48-43C5-9EDD-488C3313683B}" vid="{FA963B8F-B304-4473-95EF-C1D3D3B458A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BlackYellow</Template>
  <TotalTime>232</TotalTime>
  <Words>827</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Corbel</vt:lpstr>
      <vt:lpstr>Wingdings</vt:lpstr>
      <vt:lpstr>Wingdings 2</vt:lpstr>
      <vt:lpstr>Wingdings 3</vt:lpstr>
      <vt:lpstr>BlackYellow</vt:lpstr>
      <vt:lpstr>Political War Cycles</vt:lpstr>
      <vt:lpstr>From PBC to PWC</vt:lpstr>
      <vt:lpstr>Rally Round the Flag</vt:lpstr>
      <vt:lpstr>Rally Round the Flag and Approval Ratings</vt:lpstr>
      <vt:lpstr>Model</vt:lpstr>
      <vt:lpstr>Political War Cycles</vt:lpstr>
      <vt:lpstr>PowerPoint Presentation</vt:lpstr>
      <vt:lpstr>PowerPoint Presentation</vt:lpstr>
      <vt:lpstr>PowerPoint Presentation</vt:lpstr>
      <vt:lpstr>Empirical Variables</vt:lpstr>
      <vt:lpstr>Predictions of the Model and Test</vt:lpstr>
      <vt:lpstr>PowerPoint Presentation</vt:lpstr>
      <vt:lpstr>PowerPoint Presentation</vt:lpstr>
      <vt:lpstr>PowerPoint Presentation</vt:lpstr>
    </vt:vector>
  </TitlesOfParts>
  <Company>George Mason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War Cycles</dc:title>
  <dc:creator>Alex T Tabarrok</dc:creator>
  <cp:lastModifiedBy>Alex T Tabarrok</cp:lastModifiedBy>
  <cp:revision>7</cp:revision>
  <dcterms:created xsi:type="dcterms:W3CDTF">2015-02-09T15:08:56Z</dcterms:created>
  <dcterms:modified xsi:type="dcterms:W3CDTF">2015-02-09T20:18:04Z</dcterms:modified>
</cp:coreProperties>
</file>