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5" r:id="rId3"/>
    <p:sldId id="257" r:id="rId4"/>
    <p:sldId id="258" r:id="rId5"/>
    <p:sldId id="260" r:id="rId6"/>
    <p:sldId id="259" r:id="rId7"/>
    <p:sldId id="261" r:id="rId8"/>
    <p:sldId id="262" r:id="rId9"/>
    <p:sldId id="263" r:id="rId10"/>
    <p:sldId id="264" r:id="rId11"/>
    <p:sldId id="266" r:id="rId12"/>
    <p:sldId id="267" r:id="rId13"/>
    <p:sldId id="278" r:id="rId14"/>
    <p:sldId id="277" r:id="rId15"/>
    <p:sldId id="269" r:id="rId16"/>
    <p:sldId id="270" r:id="rId17"/>
    <p:sldId id="276" r:id="rId18"/>
    <p:sldId id="279" r:id="rId19"/>
    <p:sldId id="271" r:id="rId20"/>
    <p:sldId id="274" r:id="rId21"/>
    <p:sldId id="280" r:id="rId22"/>
    <p:sldId id="273" r:id="rId23"/>
    <p:sldId id="272"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67534" autoAdjust="0"/>
  </p:normalViewPr>
  <p:slideViewPr>
    <p:cSldViewPr snapToGrid="0">
      <p:cViewPr varScale="1">
        <p:scale>
          <a:sx n="55" d="100"/>
          <a:sy n="55" d="100"/>
        </p:scale>
        <p:origin x="62" y="3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A3C0C-84EE-4463-9B57-E4EB2D0DDB81}" type="datetimeFigureOut">
              <a:rPr lang="en-US" smtClean="0"/>
              <a:t>10/30/2015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2CC06-5A45-4DB5-94E8-848E7D026A60}" type="slidenum">
              <a:rPr lang="en-US" smtClean="0"/>
              <a:t>‹#›</a:t>
            </a:fld>
            <a:endParaRPr lang="en-US"/>
          </a:p>
        </p:txBody>
      </p:sp>
    </p:spTree>
    <p:extLst>
      <p:ext uri="{BB962C8B-B14F-4D97-AF65-F5344CB8AC3E}">
        <p14:creationId xmlns:p14="http://schemas.microsoft.com/office/powerpoint/2010/main" val="127436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MR model is</a:t>
            </a:r>
            <a:endParaRPr lang="en-US" dirty="0"/>
          </a:p>
        </p:txBody>
      </p:sp>
      <p:sp>
        <p:nvSpPr>
          <p:cNvPr id="4" name="Slide Number Placeholder 3"/>
          <p:cNvSpPr>
            <a:spLocks noGrp="1"/>
          </p:cNvSpPr>
          <p:nvPr>
            <p:ph type="sldNum" sz="quarter" idx="10"/>
          </p:nvPr>
        </p:nvSpPr>
        <p:spPr/>
        <p:txBody>
          <a:bodyPr/>
          <a:lstStyle/>
          <a:p>
            <a:fld id="{38D2CC06-5A45-4DB5-94E8-848E7D026A60}" type="slidenum">
              <a:rPr lang="en-US" smtClean="0"/>
              <a:t>1</a:t>
            </a:fld>
            <a:endParaRPr lang="en-US"/>
          </a:p>
        </p:txBody>
      </p:sp>
    </p:spTree>
    <p:extLst>
      <p:ext uri="{BB962C8B-B14F-4D97-AF65-F5344CB8AC3E}">
        <p14:creationId xmlns:p14="http://schemas.microsoft.com/office/powerpoint/2010/main" val="103476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a:t>
            </a:r>
            <a:r>
              <a:rPr lang="en-US" baseline="0" dirty="0" smtClean="0"/>
              <a:t> three theories are all related, not mutually exclusive.</a:t>
            </a:r>
            <a:endParaRPr lang="en-US" dirty="0"/>
          </a:p>
        </p:txBody>
      </p:sp>
      <p:sp>
        <p:nvSpPr>
          <p:cNvPr id="4" name="Slide Number Placeholder 3"/>
          <p:cNvSpPr>
            <a:spLocks noGrp="1"/>
          </p:cNvSpPr>
          <p:nvPr>
            <p:ph type="sldNum" sz="quarter" idx="10"/>
          </p:nvPr>
        </p:nvSpPr>
        <p:spPr/>
        <p:txBody>
          <a:bodyPr/>
          <a:lstStyle/>
          <a:p>
            <a:fld id="{38D2CC06-5A45-4DB5-94E8-848E7D026A60}" type="slidenum">
              <a:rPr lang="en-US" smtClean="0"/>
              <a:t>16</a:t>
            </a:fld>
            <a:endParaRPr lang="en-US"/>
          </a:p>
        </p:txBody>
      </p:sp>
    </p:spTree>
    <p:extLst>
      <p:ext uri="{BB962C8B-B14F-4D97-AF65-F5344CB8AC3E}">
        <p14:creationId xmlns:p14="http://schemas.microsoft.com/office/powerpoint/2010/main" val="127548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divisions, e.g.</a:t>
            </a:r>
            <a:r>
              <a:rPr lang="en-US" baseline="0" dirty="0" smtClean="0"/>
              <a:t> religion distrust of Catholics in earlier eras may have impeded formation of workers’ party.  Within the United States, with more blacks spend less on welfare (</a:t>
            </a:r>
            <a:r>
              <a:rPr lang="en-US" baseline="0" dirty="0" err="1" smtClean="0"/>
              <a:t>Alesina</a:t>
            </a:r>
            <a:r>
              <a:rPr lang="en-US" baseline="0" dirty="0" smtClean="0"/>
              <a:t>, </a:t>
            </a:r>
            <a:r>
              <a:rPr lang="en-US" baseline="0" dirty="0" err="1" smtClean="0"/>
              <a:t>Glaeser</a:t>
            </a:r>
            <a:r>
              <a:rPr lang="en-US" baseline="0" dirty="0" smtClean="0"/>
              <a:t>, </a:t>
            </a:r>
            <a:r>
              <a:rPr lang="en-US" baseline="0" dirty="0" err="1" smtClean="0"/>
              <a:t>Sacerdote</a:t>
            </a:r>
            <a:r>
              <a:rPr lang="en-US" baseline="0" dirty="0" smtClean="0"/>
              <a:t> 1999). See also </a:t>
            </a:r>
            <a:r>
              <a:rPr lang="en-US" baseline="0" dirty="0" err="1" smtClean="0"/>
              <a:t>Alesina</a:t>
            </a:r>
            <a:r>
              <a:rPr lang="en-US" baseline="0" dirty="0" smtClean="0"/>
              <a:t>, </a:t>
            </a:r>
            <a:r>
              <a:rPr lang="en-US" baseline="0" dirty="0" err="1" smtClean="0"/>
              <a:t>Baqir</a:t>
            </a:r>
            <a:r>
              <a:rPr lang="en-US" baseline="0" dirty="0" smtClean="0"/>
              <a:t> and Easterly.</a:t>
            </a:r>
            <a:endParaRPr lang="en-US" dirty="0"/>
          </a:p>
        </p:txBody>
      </p:sp>
      <p:sp>
        <p:nvSpPr>
          <p:cNvPr id="4" name="Slide Number Placeholder 3"/>
          <p:cNvSpPr>
            <a:spLocks noGrp="1"/>
          </p:cNvSpPr>
          <p:nvPr>
            <p:ph type="sldNum" sz="quarter" idx="10"/>
          </p:nvPr>
        </p:nvSpPr>
        <p:spPr/>
        <p:txBody>
          <a:bodyPr/>
          <a:lstStyle/>
          <a:p>
            <a:fld id="{38D2CC06-5A45-4DB5-94E8-848E7D026A60}" type="slidenum">
              <a:rPr lang="en-US" smtClean="0"/>
              <a:t>17</a:t>
            </a:fld>
            <a:endParaRPr lang="en-US"/>
          </a:p>
        </p:txBody>
      </p:sp>
    </p:spTree>
    <p:extLst>
      <p:ext uri="{BB962C8B-B14F-4D97-AF65-F5344CB8AC3E}">
        <p14:creationId xmlns:p14="http://schemas.microsoft.com/office/powerpoint/2010/main" val="287518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Similarly</a:t>
            </a:r>
            <a:r>
              <a:rPr lang="en-US" dirty="0" smtClean="0"/>
              <a:t>, draft-age males support the draft as strongly as other people</a:t>
            </a:r>
            <a:r>
              <a:rPr lang="en-US" dirty="0" smtClean="0"/>
              <a:t>. Educated more likely to support welfare, less likely to use it.</a:t>
            </a:r>
            <a:endParaRPr lang="en-US" dirty="0" smtClean="0"/>
          </a:p>
          <a:p>
            <a:endParaRPr lang="en-US" dirty="0"/>
          </a:p>
        </p:txBody>
      </p:sp>
      <p:sp>
        <p:nvSpPr>
          <p:cNvPr id="4" name="Slide Number Placeholder 3"/>
          <p:cNvSpPr>
            <a:spLocks noGrp="1"/>
          </p:cNvSpPr>
          <p:nvPr>
            <p:ph type="sldNum" sz="quarter" idx="10"/>
          </p:nvPr>
        </p:nvSpPr>
        <p:spPr/>
        <p:txBody>
          <a:bodyPr/>
          <a:lstStyle/>
          <a:p>
            <a:fld id="{38D2CC06-5A45-4DB5-94E8-848E7D026A60}" type="slidenum">
              <a:rPr lang="en-US" smtClean="0"/>
              <a:t>20</a:t>
            </a:fld>
            <a:endParaRPr lang="en-US"/>
          </a:p>
        </p:txBody>
      </p:sp>
    </p:spTree>
    <p:extLst>
      <p:ext uri="{BB962C8B-B14F-4D97-AF65-F5344CB8AC3E}">
        <p14:creationId xmlns:p14="http://schemas.microsoft.com/office/powerpoint/2010/main" val="406137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models predicts if Median</a:t>
            </a:r>
            <a:r>
              <a:rPr lang="en-US" baseline="0" dirty="0" smtClean="0"/>
              <a:t> voter expects to rise then less interested in redistribution. Not much evidence that this probability is markedly higher in US but perhaps dream of these is higher.</a:t>
            </a:r>
          </a:p>
          <a:p>
            <a:endParaRPr lang="en-US" baseline="0" dirty="0" smtClean="0"/>
          </a:p>
          <a:p>
            <a:r>
              <a:rPr lang="en-US" baseline="0" dirty="0" smtClean="0"/>
              <a:t>American dream/mobility can also reduce support for welfare by making mobile believe that if they can do it anyone can.</a:t>
            </a:r>
          </a:p>
          <a:p>
            <a:endParaRPr lang="en-US" baseline="0" dirty="0" smtClean="0"/>
          </a:p>
          <a:p>
            <a:r>
              <a:rPr lang="en-US" baseline="0" dirty="0" smtClean="0"/>
              <a:t>In US people believe that the poor are lazy more than in Europe where people believe the poor are unlucky. Note correlation of income and hours worked is strongly positive in the US less so elsewhere.</a:t>
            </a:r>
          </a:p>
          <a:p>
            <a:endParaRPr lang="en-US" baseline="0" dirty="0" smtClean="0"/>
          </a:p>
          <a:p>
            <a:r>
              <a:rPr lang="en-US" baseline="0" dirty="0" smtClean="0"/>
              <a:t>In one survey when asked are the poor lazy, 26% of EU residents said yes, 60% of US residents.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Greater support for punishment in US</a:t>
            </a:r>
          </a:p>
          <a:p>
            <a:endParaRPr lang="en-US" dirty="0"/>
          </a:p>
        </p:txBody>
      </p:sp>
      <p:sp>
        <p:nvSpPr>
          <p:cNvPr id="4" name="Slide Number Placeholder 3"/>
          <p:cNvSpPr>
            <a:spLocks noGrp="1"/>
          </p:cNvSpPr>
          <p:nvPr>
            <p:ph type="sldNum" sz="quarter" idx="10"/>
          </p:nvPr>
        </p:nvSpPr>
        <p:spPr/>
        <p:txBody>
          <a:bodyPr/>
          <a:lstStyle/>
          <a:p>
            <a:fld id="{38D2CC06-5A45-4DB5-94E8-848E7D026A60}" type="slidenum">
              <a:rPr lang="en-US" smtClean="0"/>
              <a:t>21</a:t>
            </a:fld>
            <a:endParaRPr lang="en-US"/>
          </a:p>
        </p:txBody>
      </p:sp>
    </p:spTree>
    <p:extLst>
      <p:ext uri="{BB962C8B-B14F-4D97-AF65-F5344CB8AC3E}">
        <p14:creationId xmlns:p14="http://schemas.microsoft.com/office/powerpoint/2010/main" val="235285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Proportional</a:t>
            </a:r>
            <a:r>
              <a:rPr lang="en-US" baseline="0" dirty="0" smtClean="0"/>
              <a:t> representation, frontier, population density and riots.</a:t>
            </a:r>
            <a:endParaRPr lang="en-US" dirty="0"/>
          </a:p>
        </p:txBody>
      </p:sp>
      <p:sp>
        <p:nvSpPr>
          <p:cNvPr id="4" name="Slide Number Placeholder 3"/>
          <p:cNvSpPr>
            <a:spLocks noGrp="1"/>
          </p:cNvSpPr>
          <p:nvPr>
            <p:ph type="sldNum" sz="quarter" idx="10"/>
          </p:nvPr>
        </p:nvSpPr>
        <p:spPr/>
        <p:txBody>
          <a:bodyPr/>
          <a:lstStyle/>
          <a:p>
            <a:fld id="{38D2CC06-5A45-4DB5-94E8-848E7D026A60}" type="slidenum">
              <a:rPr lang="en-US" smtClean="0"/>
              <a:t>24</a:t>
            </a:fld>
            <a:endParaRPr lang="en-US"/>
          </a:p>
        </p:txBody>
      </p:sp>
    </p:spTree>
    <p:extLst>
      <p:ext uri="{BB962C8B-B14F-4D97-AF65-F5344CB8AC3E}">
        <p14:creationId xmlns:p14="http://schemas.microsoft.com/office/powerpoint/2010/main" val="3146866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3"/>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49B0354C-FBBE-4CB0-AEA1-744E37F72206}" type="datetimeFigureOut">
              <a:rPr lang="en-US" smtClean="0"/>
              <a:t>10/30/2015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077A57E6-149F-467F-AEAE-3C91EE890502}" type="slidenum">
              <a:rPr lang="en-US" smtClean="0"/>
              <a:t>‹#›</a:t>
            </a:fld>
            <a:endParaRPr lang="en-US"/>
          </a:p>
        </p:txBody>
      </p:sp>
    </p:spTree>
    <p:extLst>
      <p:ext uri="{BB962C8B-B14F-4D97-AF65-F5344CB8AC3E}">
        <p14:creationId xmlns:p14="http://schemas.microsoft.com/office/powerpoint/2010/main" val="227350993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lvl1pPr>
              <a:defRPr sz="4000"/>
            </a:lvl1pPr>
            <a:extLst/>
          </a:lstStyle>
          <a:p>
            <a:r>
              <a:rPr lang="en-US" smtClean="0"/>
              <a:t>Click to edit Master title style</a:t>
            </a:r>
            <a:endParaRPr lang="en-US" dirty="0"/>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77256-3B8F-425A-B239-A2C90C6A4AD3}"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79853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7" name="Rectangle 6"/>
          <p:cNvSpPr/>
          <p:nvPr/>
        </p:nvSpPr>
        <p:spPr bwMode="ltGray">
          <a:xfrm>
            <a:off x="0" y="3"/>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2053" name="Text Placeholder 2"/>
          <p:cNvSpPr>
            <a:spLocks noGrp="1"/>
          </p:cNvSpPr>
          <p:nvPr>
            <p:ph type="body" idx="1"/>
          </p:nvPr>
        </p:nvSpPr>
        <p:spPr bwMode="auto">
          <a:xfrm>
            <a:off x="609600" y="1774825"/>
            <a:ext cx="109728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B0354C-FBBE-4CB0-AEA1-744E37F72206}" type="datetimeFigureOut">
              <a:rPr lang="en-US" smtClean="0"/>
              <a:t>10/30/2015</a:t>
            </a:fld>
            <a:endParaRPr lang="en-US"/>
          </a:p>
        </p:txBody>
      </p:sp>
      <p:sp>
        <p:nvSpPr>
          <p:cNvPr id="5" name="Footer Placeholder 4"/>
          <p:cNvSpPr>
            <a:spLocks noGrp="1"/>
          </p:cNvSpPr>
          <p:nvPr>
            <p:ph type="ftr" sz="quarter" idx="3"/>
          </p:nvPr>
        </p:nvSpPr>
        <p:spPr>
          <a:xfrm>
            <a:off x="3520020" y="6477000"/>
            <a:ext cx="7344833"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8935" y="6477000"/>
            <a:ext cx="977900" cy="274638"/>
          </a:xfrm>
          <a:prstGeom prst="rect">
            <a:avLst/>
          </a:prstGeom>
        </p:spPr>
        <p:txBody>
          <a:bodyPr vert="horz" bIns="0" rtlCol="0" anchor="b"/>
          <a:lstStyle>
            <a:lvl1pPr algn="r" eaLnBrk="1" latinLnBrk="0" hangingPunct="1">
              <a:defRPr kumimoji="0" sz="1200" smtClean="0">
                <a:solidFill>
                  <a:schemeClr val="tx1">
                    <a:tint val="95000"/>
                  </a:schemeClr>
                </a:solidFill>
              </a:defRPr>
            </a:lvl1pPr>
            <a:extLst/>
          </a:lstStyle>
          <a:p>
            <a:fld id="{077A57E6-149F-467F-AEAE-3C91EE890502}" type="slidenum">
              <a:rPr lang="en-US" smtClean="0"/>
              <a:t>‹#›</a:t>
            </a:fld>
            <a:endParaRPr lang="en-US"/>
          </a:p>
        </p:txBody>
      </p:sp>
    </p:spTree>
    <p:extLst>
      <p:ext uri="{BB962C8B-B14F-4D97-AF65-F5344CB8AC3E}">
        <p14:creationId xmlns:p14="http://schemas.microsoft.com/office/powerpoint/2010/main" val="204263959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b="0" dirty="0"/>
              <a:t>A Rational Theory of the Size of Government</a:t>
            </a:r>
            <a:r>
              <a:rPr lang="en-US" dirty="0" smtClean="0"/>
              <a:t/>
            </a:r>
            <a:br>
              <a:rPr lang="en-US" dirty="0" smtClean="0"/>
            </a:br>
            <a:r>
              <a:rPr lang="en-US" sz="2700" dirty="0" smtClean="0"/>
              <a:t>(Application of the median voter theorem.)</a:t>
            </a:r>
            <a:br>
              <a:rPr lang="en-US" sz="2700" dirty="0" smtClean="0"/>
            </a:br>
            <a:r>
              <a:rPr lang="en-US" sz="2700" b="0" dirty="0"/>
              <a:t>Allan H. Meltzer and Scott F. </a:t>
            </a:r>
            <a:r>
              <a:rPr lang="en-US" sz="2700" b="0" dirty="0" smtClean="0"/>
              <a:t>Richard. 1981. A </a:t>
            </a:r>
            <a:r>
              <a:rPr lang="en-US" sz="2700" b="0" dirty="0"/>
              <a:t>Rational Theory of the Size of </a:t>
            </a:r>
            <a:r>
              <a:rPr lang="en-US" sz="2700" b="0" dirty="0" smtClean="0"/>
              <a:t>Government. </a:t>
            </a:r>
            <a:r>
              <a:rPr lang="en-US" sz="2700" b="0" i="1" dirty="0" smtClean="0"/>
              <a:t>Journal </a:t>
            </a:r>
            <a:r>
              <a:rPr lang="en-US" sz="2700" b="0" i="1" dirty="0"/>
              <a:t>of Political </a:t>
            </a:r>
            <a:r>
              <a:rPr lang="en-US" sz="2700" b="0" i="1" dirty="0" smtClean="0"/>
              <a:t>Economy</a:t>
            </a:r>
            <a:r>
              <a:rPr lang="en-US" sz="2700" b="0" dirty="0"/>
              <a:t> </a:t>
            </a:r>
            <a:r>
              <a:rPr lang="en-US" sz="2700" b="0" dirty="0" smtClean="0"/>
              <a:t>89 (5 ): 914-927</a:t>
            </a:r>
            <a:r>
              <a:rPr lang="en-US" sz="2700" b="0" dirty="0"/>
              <a:t/>
            </a:r>
            <a:br>
              <a:rPr lang="en-US" sz="2700" b="0" dirty="0"/>
            </a:br>
            <a:endParaRPr lang="en-US" sz="2700" dirty="0"/>
          </a:p>
        </p:txBody>
      </p:sp>
      <p:sp>
        <p:nvSpPr>
          <p:cNvPr id="3" name="Subtitle 2"/>
          <p:cNvSpPr>
            <a:spLocks noGrp="1"/>
          </p:cNvSpPr>
          <p:nvPr>
            <p:ph type="subTitle" idx="1"/>
          </p:nvPr>
        </p:nvSpPr>
        <p:spPr/>
        <p:txBody>
          <a:bodyPr/>
          <a:lstStyle/>
          <a:p>
            <a:r>
              <a:rPr lang="en-US" dirty="0" smtClean="0"/>
              <a:t>Alex Tabarrok</a:t>
            </a:r>
            <a:endParaRPr lang="en-US" dirty="0"/>
          </a:p>
        </p:txBody>
      </p:sp>
    </p:spTree>
    <p:extLst>
      <p:ext uri="{BB962C8B-B14F-4D97-AF65-F5344CB8AC3E}">
        <p14:creationId xmlns:p14="http://schemas.microsoft.com/office/powerpoint/2010/main" val="303980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8223263" y="1055301"/>
                <a:ext cx="3422668" cy="1015663"/>
              </a:xfrm>
              <a:prstGeom prst="rect">
                <a:avLst/>
              </a:prstGeom>
            </p:spPr>
            <p:txBody>
              <a:bodyPr wrap="none">
                <a:spAutoFit/>
              </a:bodyPr>
              <a:lstStyle/>
              <a:p>
                <a:r>
                  <a:rPr lang="en-US" i="1" dirty="0" smtClean="0">
                    <a:latin typeface="Cambria Math" panose="02040503050406030204" pitchFamily="18" charset="0"/>
                  </a:rPr>
                  <a:t>Recall take home income</a:t>
                </a:r>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𝑐</m:t>
                      </m:r>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)=(1−</m:t>
                      </m:r>
                      <m:r>
                        <a:rPr lang="en-US" sz="2400" i="1" dirty="0">
                          <a:latin typeface="Cambria Math" panose="02040503050406030204" pitchFamily="18" charset="0"/>
                        </a:rPr>
                        <m:t>𝑡</m:t>
                      </m:r>
                      <m:r>
                        <a:rPr lang="en-US" sz="2400" i="1" dirty="0">
                          <a:latin typeface="Cambria Math" panose="02040503050406030204" pitchFamily="18" charset="0"/>
                        </a:rPr>
                        <m:t>) </m:t>
                      </m:r>
                      <m:r>
                        <a:rPr lang="en-US" sz="2400" i="1" dirty="0">
                          <a:latin typeface="Cambria Math" panose="02040503050406030204" pitchFamily="18" charset="0"/>
                        </a:rPr>
                        <m:t>𝑛</m:t>
                      </m:r>
                      <m:r>
                        <a:rPr lang="en-US" sz="2400" i="1" dirty="0">
                          <a:latin typeface="Cambria Math" panose="02040503050406030204" pitchFamily="18" charset="0"/>
                        </a:rPr>
                        <m:t> </m:t>
                      </m:r>
                      <m:r>
                        <a:rPr lang="en-US" sz="2400" i="1" dirty="0" err="1">
                          <a:latin typeface="Cambria Math" panose="02040503050406030204" pitchFamily="18" charset="0"/>
                        </a:rPr>
                        <m:t>𝑥</m:t>
                      </m:r>
                      <m:r>
                        <a:rPr lang="en-US" sz="2400" i="1" dirty="0" err="1">
                          <a:latin typeface="Cambria Math" panose="02040503050406030204" pitchFamily="18" charset="0"/>
                        </a:rPr>
                        <m:t>+</m:t>
                      </m:r>
                      <m:r>
                        <a:rPr lang="en-US" sz="2400" i="1" dirty="0">
                          <a:latin typeface="Cambria Math" panose="02040503050406030204" pitchFamily="18" charset="0"/>
                        </a:rPr>
                        <m:t>𝑡</m:t>
                      </m:r>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𝑦</m:t>
                          </m:r>
                          <m:r>
                            <a:rPr lang="en-US" sz="2400" i="1" dirty="0">
                              <a:latin typeface="Cambria Math" panose="02040503050406030204" pitchFamily="18" charset="0"/>
                            </a:rPr>
                            <m:t> </m:t>
                          </m:r>
                        </m:e>
                      </m:acc>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8223263" y="1055301"/>
                <a:ext cx="3422668" cy="1015663"/>
              </a:xfrm>
              <a:prstGeom prst="rect">
                <a:avLst/>
              </a:prstGeom>
              <a:blipFill rotWithShape="0">
                <a:blip r:embed="rId2"/>
                <a:stretch>
                  <a:fillRect l="-1604" t="-3593" r="-11052" b="-7186"/>
                </a:stretch>
              </a:blipFill>
            </p:spPr>
            <p:txBody>
              <a:bodyPr/>
              <a:lstStyle/>
              <a:p>
                <a:r>
                  <a:rPr lang="en-US">
                    <a:noFill/>
                  </a:rPr>
                  <a:t> </a:t>
                </a:r>
              </a:p>
            </p:txBody>
          </p:sp>
        </mc:Fallback>
      </mc:AlternateContent>
      <p:sp>
        <p:nvSpPr>
          <p:cNvPr id="6" name="TextBox 5"/>
          <p:cNvSpPr txBox="1"/>
          <p:nvPr/>
        </p:nvSpPr>
        <p:spPr>
          <a:xfrm>
            <a:off x="872837" y="4973782"/>
            <a:ext cx="10626436" cy="1477328"/>
          </a:xfrm>
          <a:prstGeom prst="rect">
            <a:avLst/>
          </a:prstGeom>
          <a:noFill/>
        </p:spPr>
        <p:txBody>
          <a:bodyPr wrap="square" rtlCol="0">
            <a:spAutoFit/>
          </a:bodyPr>
          <a:lstStyle/>
          <a:p>
            <a:r>
              <a:rPr lang="en-US" dirty="0" smtClean="0"/>
              <a:t>If x is distributed symmetrically then mean income (mean x) is equal to median income (median x). In this case the median voter (person with median income) wants what tax rate? </a:t>
            </a:r>
          </a:p>
          <a:p>
            <a:endParaRPr lang="en-US" dirty="0"/>
          </a:p>
          <a:p>
            <a:pPr lvl="1"/>
            <a:r>
              <a:rPr lang="en-US" dirty="0" smtClean="0"/>
              <a:t>If x is distributed symmetrically then the median voter loses just as much income from a tax as they gain from the redistribution payment so the median voter will be happy with a </a:t>
            </a:r>
            <a:r>
              <a:rPr lang="en-US" i="1" dirty="0" smtClean="0"/>
              <a:t>zero</a:t>
            </a:r>
            <a:r>
              <a:rPr lang="en-US" dirty="0" smtClean="0"/>
              <a:t> tax rate.</a:t>
            </a:r>
            <a:endParaRPr lang="en-US" dirty="0"/>
          </a:p>
        </p:txBody>
      </p:sp>
      <p:pic>
        <p:nvPicPr>
          <p:cNvPr id="7" name="Picture 6"/>
          <p:cNvPicPr>
            <a:picLocks noChangeAspect="1"/>
          </p:cNvPicPr>
          <p:nvPr/>
        </p:nvPicPr>
        <p:blipFill>
          <a:blip r:embed="rId3"/>
          <a:stretch>
            <a:fillRect/>
          </a:stretch>
        </p:blipFill>
        <p:spPr>
          <a:xfrm>
            <a:off x="2329091" y="817148"/>
            <a:ext cx="7713928" cy="4156634"/>
          </a:xfrm>
          <a:prstGeom prst="rect">
            <a:avLst/>
          </a:prstGeom>
        </p:spPr>
      </p:pic>
    </p:spTree>
    <p:extLst>
      <p:ext uri="{BB962C8B-B14F-4D97-AF65-F5344CB8AC3E}">
        <p14:creationId xmlns:p14="http://schemas.microsoft.com/office/powerpoint/2010/main" val="60201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8223263" y="1055301"/>
                <a:ext cx="3422668" cy="1015663"/>
              </a:xfrm>
              <a:prstGeom prst="rect">
                <a:avLst/>
              </a:prstGeom>
            </p:spPr>
            <p:txBody>
              <a:bodyPr wrap="none">
                <a:spAutoFit/>
              </a:bodyPr>
              <a:lstStyle/>
              <a:p>
                <a:r>
                  <a:rPr lang="en-US" i="1" dirty="0" smtClean="0">
                    <a:solidFill>
                      <a:prstClr val="black"/>
                    </a:solidFill>
                    <a:latin typeface="Cambria Math" panose="02040503050406030204" pitchFamily="18" charset="0"/>
                  </a:rPr>
                  <a:t>Recall take home income</a:t>
                </a:r>
              </a:p>
              <a:p>
                <a:endParaRPr lang="en-US" i="1" dirty="0">
                  <a:solidFill>
                    <a:prstClr val="black"/>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dirty="0">
                          <a:solidFill>
                            <a:prstClr val="black"/>
                          </a:solidFill>
                          <a:latin typeface="Cambria Math" panose="02040503050406030204" pitchFamily="18" charset="0"/>
                        </a:rPr>
                        <m:t>𝑐</m:t>
                      </m:r>
                      <m:r>
                        <a:rPr lang="en-US" sz="2400" i="1" dirty="0">
                          <a:solidFill>
                            <a:prstClr val="black"/>
                          </a:solidFill>
                          <a:latin typeface="Cambria Math" panose="02040503050406030204" pitchFamily="18" charset="0"/>
                        </a:rPr>
                        <m:t>(</m:t>
                      </m:r>
                      <m:r>
                        <a:rPr lang="en-US" sz="2400" i="1" dirty="0">
                          <a:solidFill>
                            <a:prstClr val="black"/>
                          </a:solidFill>
                          <a:latin typeface="Cambria Math" panose="02040503050406030204" pitchFamily="18" charset="0"/>
                        </a:rPr>
                        <m:t>𝑥</m:t>
                      </m:r>
                      <m:r>
                        <a:rPr lang="en-US" sz="2400" i="1" dirty="0">
                          <a:solidFill>
                            <a:prstClr val="black"/>
                          </a:solidFill>
                          <a:latin typeface="Cambria Math" panose="02040503050406030204" pitchFamily="18" charset="0"/>
                        </a:rPr>
                        <m:t>)=(1−</m:t>
                      </m:r>
                      <m:r>
                        <a:rPr lang="en-US" sz="2400" i="1" dirty="0">
                          <a:solidFill>
                            <a:prstClr val="black"/>
                          </a:solidFill>
                          <a:latin typeface="Cambria Math" panose="02040503050406030204" pitchFamily="18" charset="0"/>
                        </a:rPr>
                        <m:t>𝑡</m:t>
                      </m:r>
                      <m:r>
                        <a:rPr lang="en-US" sz="2400" i="1" dirty="0">
                          <a:solidFill>
                            <a:prstClr val="black"/>
                          </a:solidFill>
                          <a:latin typeface="Cambria Math" panose="02040503050406030204" pitchFamily="18" charset="0"/>
                        </a:rPr>
                        <m:t>) </m:t>
                      </m:r>
                      <m:r>
                        <a:rPr lang="en-US" sz="2400" i="1" dirty="0">
                          <a:solidFill>
                            <a:prstClr val="black"/>
                          </a:solidFill>
                          <a:latin typeface="Cambria Math" panose="02040503050406030204" pitchFamily="18" charset="0"/>
                        </a:rPr>
                        <m:t>𝑛</m:t>
                      </m:r>
                      <m:r>
                        <a:rPr lang="en-US" sz="2400" i="1" dirty="0">
                          <a:solidFill>
                            <a:prstClr val="black"/>
                          </a:solidFill>
                          <a:latin typeface="Cambria Math" panose="02040503050406030204" pitchFamily="18" charset="0"/>
                        </a:rPr>
                        <m:t> </m:t>
                      </m:r>
                      <m:r>
                        <a:rPr lang="en-US" sz="2400" i="1" dirty="0" err="1">
                          <a:solidFill>
                            <a:prstClr val="black"/>
                          </a:solidFill>
                          <a:latin typeface="Cambria Math" panose="02040503050406030204" pitchFamily="18" charset="0"/>
                        </a:rPr>
                        <m:t>𝑥</m:t>
                      </m:r>
                      <m:r>
                        <a:rPr lang="en-US" sz="2400" i="1" dirty="0" err="1">
                          <a:solidFill>
                            <a:prstClr val="black"/>
                          </a:solidFill>
                          <a:latin typeface="Cambria Math" panose="02040503050406030204" pitchFamily="18" charset="0"/>
                        </a:rPr>
                        <m:t>+</m:t>
                      </m:r>
                      <m:r>
                        <a:rPr lang="en-US" sz="2400" i="1" dirty="0">
                          <a:solidFill>
                            <a:prstClr val="black"/>
                          </a:solidFill>
                          <a:latin typeface="Cambria Math" panose="02040503050406030204" pitchFamily="18" charset="0"/>
                        </a:rPr>
                        <m:t>𝑡</m:t>
                      </m:r>
                      <m:acc>
                        <m:accPr>
                          <m:chr m:val="̅"/>
                          <m:ctrlPr>
                            <a:rPr lang="en-US" sz="2400" i="1" dirty="0">
                              <a:solidFill>
                                <a:prstClr val="black"/>
                              </a:solidFill>
                              <a:latin typeface="Cambria Math" panose="02040503050406030204" pitchFamily="18" charset="0"/>
                            </a:rPr>
                          </m:ctrlPr>
                        </m:accPr>
                        <m:e>
                          <m:r>
                            <a:rPr lang="en-US" sz="2400" i="1" dirty="0">
                              <a:solidFill>
                                <a:prstClr val="black"/>
                              </a:solidFill>
                              <a:latin typeface="Cambria Math" panose="02040503050406030204" pitchFamily="18" charset="0"/>
                            </a:rPr>
                            <m:t>𝑦</m:t>
                          </m:r>
                          <m:r>
                            <a:rPr lang="en-US" sz="2400" i="1" dirty="0">
                              <a:solidFill>
                                <a:prstClr val="black"/>
                              </a:solidFill>
                              <a:latin typeface="Cambria Math" panose="02040503050406030204" pitchFamily="18" charset="0"/>
                            </a:rPr>
                            <m:t> </m:t>
                          </m:r>
                        </m:e>
                      </m:acc>
                    </m:oMath>
                  </m:oMathPara>
                </a14:m>
                <a:endParaRPr lang="en-US" sz="2400"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8223263" y="1055301"/>
                <a:ext cx="3422668" cy="1015663"/>
              </a:xfrm>
              <a:prstGeom prst="rect">
                <a:avLst/>
              </a:prstGeom>
              <a:blipFill rotWithShape="0">
                <a:blip r:embed="rId2"/>
                <a:stretch>
                  <a:fillRect l="-1604" t="-3593" r="-11052" b="-7186"/>
                </a:stretch>
              </a:blipFill>
            </p:spPr>
            <p:txBody>
              <a:bodyPr/>
              <a:lstStyle/>
              <a:p>
                <a:r>
                  <a:rPr lang="en-US">
                    <a:noFill/>
                  </a:rPr>
                  <a:t> </a:t>
                </a:r>
              </a:p>
            </p:txBody>
          </p:sp>
        </mc:Fallback>
      </mc:AlternateContent>
      <p:sp>
        <p:nvSpPr>
          <p:cNvPr id="6" name="TextBox 5"/>
          <p:cNvSpPr txBox="1"/>
          <p:nvPr/>
        </p:nvSpPr>
        <p:spPr>
          <a:xfrm>
            <a:off x="872837" y="4973782"/>
            <a:ext cx="10626436" cy="1200329"/>
          </a:xfrm>
          <a:prstGeom prst="rect">
            <a:avLst/>
          </a:prstGeom>
          <a:noFill/>
        </p:spPr>
        <p:txBody>
          <a:bodyPr wrap="square" rtlCol="0">
            <a:spAutoFit/>
          </a:bodyPr>
          <a:lstStyle/>
          <a:p>
            <a:r>
              <a:rPr lang="en-US" dirty="0" smtClean="0">
                <a:solidFill>
                  <a:prstClr val="black"/>
                </a:solidFill>
              </a:rPr>
              <a:t>If the x (income) distribution has a long right tail then Mean income will be greater than Median income. Now what tax rate does the median voter want? </a:t>
            </a:r>
          </a:p>
          <a:p>
            <a:endParaRPr lang="en-US" dirty="0">
              <a:solidFill>
                <a:prstClr val="black"/>
              </a:solidFill>
            </a:endParaRPr>
          </a:p>
          <a:p>
            <a:pPr lvl="1"/>
            <a:r>
              <a:rPr lang="en-US" dirty="0" smtClean="0">
                <a:solidFill>
                  <a:prstClr val="black"/>
                </a:solidFill>
              </a:rPr>
              <a:t>The median voter will want a higher tax rate the greater is mean income relative to median income.</a:t>
            </a:r>
            <a:endParaRPr lang="en-US" dirty="0">
              <a:solidFill>
                <a:prstClr val="black"/>
              </a:solidFill>
            </a:endParaRPr>
          </a:p>
        </p:txBody>
      </p:sp>
      <p:pic>
        <p:nvPicPr>
          <p:cNvPr id="1028" name="Picture 4" descr="http://www.bermuda-online.org/billga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1398" y="2540761"/>
            <a:ext cx="2047875" cy="1571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964997" y="2222129"/>
            <a:ext cx="8442115" cy="2600488"/>
          </a:xfrm>
          <a:prstGeom prst="rect">
            <a:avLst/>
          </a:prstGeom>
        </p:spPr>
      </p:pic>
      <p:sp>
        <p:nvSpPr>
          <p:cNvPr id="2" name="TextBox 1"/>
          <p:cNvSpPr txBox="1"/>
          <p:nvPr/>
        </p:nvSpPr>
        <p:spPr>
          <a:xfrm>
            <a:off x="1454728" y="550718"/>
            <a:ext cx="5496791" cy="1077218"/>
          </a:xfrm>
          <a:prstGeom prst="rect">
            <a:avLst/>
          </a:prstGeom>
          <a:noFill/>
        </p:spPr>
        <p:txBody>
          <a:bodyPr wrap="square" rtlCol="0">
            <a:spAutoFit/>
          </a:bodyPr>
          <a:lstStyle/>
          <a:p>
            <a:r>
              <a:rPr lang="en-US" sz="3200" dirty="0" smtClean="0"/>
              <a:t>What about if income is “right-skewed.”?</a:t>
            </a:r>
          </a:p>
        </p:txBody>
      </p:sp>
    </p:spTree>
    <p:extLst>
      <p:ext uri="{BB962C8B-B14F-4D97-AF65-F5344CB8AC3E}">
        <p14:creationId xmlns:p14="http://schemas.microsoft.com/office/powerpoint/2010/main" val="127740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left)">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 of the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Higher taxes and redistribution the greater is Mean/Median income.</a:t>
            </a:r>
          </a:p>
          <a:p>
            <a:r>
              <a:rPr lang="en-US" dirty="0" smtClean="0"/>
              <a:t>What happens with extension of the franchise?</a:t>
            </a:r>
          </a:p>
          <a:p>
            <a:pPr lvl="1"/>
            <a:r>
              <a:rPr lang="en-US" dirty="0" smtClean="0"/>
              <a:t>Prediction is that extending the franchise to lower income voters will increase Mean/Median(voter) income and increase taxes and redistribution.</a:t>
            </a:r>
          </a:p>
          <a:p>
            <a:r>
              <a:rPr lang="en-US" dirty="0" smtClean="0"/>
              <a:t>What happens as population ages and goes on social security?</a:t>
            </a:r>
          </a:p>
          <a:p>
            <a:pPr lvl="1"/>
            <a:r>
              <a:rPr lang="en-US" dirty="0" smtClean="0"/>
              <a:t>Old people don’t work! Therefore higher taxes are all benefit and no cost.</a:t>
            </a:r>
          </a:p>
          <a:p>
            <a:r>
              <a:rPr lang="en-US" dirty="0" smtClean="0"/>
              <a:t>What happens if inequality increases?</a:t>
            </a:r>
          </a:p>
          <a:p>
            <a:pPr lvl="1"/>
            <a:r>
              <a:rPr lang="en-US" dirty="0" smtClean="0"/>
              <a:t>The model predicts higher taxes and more redistribution. </a:t>
            </a:r>
            <a:endParaRPr lang="en-US" dirty="0"/>
          </a:p>
        </p:txBody>
      </p:sp>
    </p:spTree>
    <p:extLst>
      <p:ext uri="{BB962C8B-B14F-4D97-AF65-F5344CB8AC3E}">
        <p14:creationId xmlns:p14="http://schemas.microsoft.com/office/powerpoint/2010/main" val="17050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Predictions</a:t>
            </a:r>
            <a:endParaRPr lang="en-US" dirty="0"/>
          </a:p>
        </p:txBody>
      </p:sp>
      <p:sp>
        <p:nvSpPr>
          <p:cNvPr id="3" name="Content Placeholder 2"/>
          <p:cNvSpPr>
            <a:spLocks noGrp="1"/>
          </p:cNvSpPr>
          <p:nvPr>
            <p:ph idx="1"/>
          </p:nvPr>
        </p:nvSpPr>
        <p:spPr/>
        <p:txBody>
          <a:bodyPr/>
          <a:lstStyle/>
          <a:p>
            <a:r>
              <a:rPr lang="en-US" sz="4000" dirty="0"/>
              <a:t>The MR model is a simple, interesting and plausible model but </a:t>
            </a:r>
            <a:r>
              <a:rPr lang="en-US" sz="4000" dirty="0" smtClean="0"/>
              <a:t>do its </a:t>
            </a:r>
            <a:r>
              <a:rPr lang="en-US" sz="4000" dirty="0"/>
              <a:t>predictions </a:t>
            </a:r>
            <a:r>
              <a:rPr lang="en-US" sz="4000" dirty="0" smtClean="0"/>
              <a:t>hold true?</a:t>
            </a:r>
            <a:endParaRPr lang="en-US" sz="4000" dirty="0"/>
          </a:p>
          <a:p>
            <a:endParaRPr lang="en-US" dirty="0"/>
          </a:p>
        </p:txBody>
      </p:sp>
    </p:spTree>
    <p:extLst>
      <p:ext uri="{BB962C8B-B14F-4D97-AF65-F5344CB8AC3E}">
        <p14:creationId xmlns:p14="http://schemas.microsoft.com/office/powerpoint/2010/main" val="417692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Extending the Franchise Increase the Size of the Welfare State?</a:t>
            </a:r>
            <a:endParaRPr lang="en-US" dirty="0"/>
          </a:p>
        </p:txBody>
      </p:sp>
      <p:sp>
        <p:nvSpPr>
          <p:cNvPr id="5" name="Content Placeholder 4"/>
          <p:cNvSpPr>
            <a:spLocks noGrp="1"/>
          </p:cNvSpPr>
          <p:nvPr>
            <p:ph idx="1"/>
          </p:nvPr>
        </p:nvSpPr>
        <p:spPr/>
        <p:txBody>
          <a:bodyPr/>
          <a:lstStyle/>
          <a:p>
            <a:r>
              <a:rPr lang="en-US" sz="2800" dirty="0" smtClean="0"/>
              <a:t>Maybe: The welfare state has grown tremendously since the 19</a:t>
            </a:r>
            <a:r>
              <a:rPr lang="en-US" sz="2800" baseline="30000" dirty="0" smtClean="0"/>
              <a:t>th</a:t>
            </a:r>
            <a:r>
              <a:rPr lang="en-US" sz="2800" dirty="0" smtClean="0"/>
              <a:t> century but growth began considerably later than universal franchise.</a:t>
            </a:r>
            <a:endParaRPr lang="en-US" sz="2800" dirty="0"/>
          </a:p>
        </p:txBody>
      </p:sp>
      <p:pic>
        <p:nvPicPr>
          <p:cNvPr id="6" name="Picture 5"/>
          <p:cNvPicPr>
            <a:picLocks noChangeAspect="1"/>
          </p:cNvPicPr>
          <p:nvPr/>
        </p:nvPicPr>
        <p:blipFill>
          <a:blip r:embed="rId2"/>
          <a:stretch>
            <a:fillRect/>
          </a:stretch>
        </p:blipFill>
        <p:spPr>
          <a:xfrm>
            <a:off x="868531" y="2784764"/>
            <a:ext cx="10159687" cy="3982685"/>
          </a:xfrm>
          <a:prstGeom prst="rect">
            <a:avLst/>
          </a:prstGeom>
        </p:spPr>
      </p:pic>
    </p:spTree>
    <p:extLst>
      <p:ext uri="{BB962C8B-B14F-4D97-AF65-F5344CB8AC3E}">
        <p14:creationId xmlns:p14="http://schemas.microsoft.com/office/powerpoint/2010/main" val="19867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Robin Hood Paradox</a:t>
            </a:r>
            <a:endParaRPr lang="en-US" dirty="0"/>
          </a:p>
        </p:txBody>
      </p:sp>
      <p:sp>
        <p:nvSpPr>
          <p:cNvPr id="3" name="Content Placeholder 2"/>
          <p:cNvSpPr>
            <a:spLocks noGrp="1"/>
          </p:cNvSpPr>
          <p:nvPr>
            <p:ph idx="1"/>
          </p:nvPr>
        </p:nvSpPr>
        <p:spPr>
          <a:xfrm>
            <a:off x="609600" y="1676220"/>
            <a:ext cx="5694218" cy="4995307"/>
          </a:xfrm>
        </p:spPr>
        <p:txBody>
          <a:bodyPr>
            <a:normAutofit lnSpcReduction="10000"/>
          </a:bodyPr>
          <a:lstStyle/>
          <a:p>
            <a:r>
              <a:rPr lang="en-US" dirty="0" smtClean="0"/>
              <a:t>Comparing Europe and the United States, for example, we see a </a:t>
            </a:r>
            <a:r>
              <a:rPr lang="en-US" i="1" dirty="0" smtClean="0"/>
              <a:t>negative </a:t>
            </a:r>
            <a:r>
              <a:rPr lang="en-US" dirty="0" smtClean="0"/>
              <a:t>correlation between inequality and size of government.</a:t>
            </a:r>
          </a:p>
          <a:p>
            <a:r>
              <a:rPr lang="en-US" dirty="0" smtClean="0"/>
              <a:t>In other words, more equal societies redistribute more and less equal societies redistribute less – this is often called the Robin Hood Paradox.</a:t>
            </a:r>
          </a:p>
          <a:p>
            <a:endParaRPr lang="en-US" dirty="0"/>
          </a:p>
        </p:txBody>
      </p:sp>
      <p:pic>
        <p:nvPicPr>
          <p:cNvPr id="5" name="Picture 4"/>
          <p:cNvPicPr>
            <a:picLocks noChangeAspect="1"/>
          </p:cNvPicPr>
          <p:nvPr/>
        </p:nvPicPr>
        <p:blipFill>
          <a:blip r:embed="rId2"/>
          <a:stretch>
            <a:fillRect/>
          </a:stretch>
        </p:blipFill>
        <p:spPr>
          <a:xfrm>
            <a:off x="6930736" y="1774825"/>
            <a:ext cx="4280926" cy="4798098"/>
          </a:xfrm>
          <a:prstGeom prst="rect">
            <a:avLst/>
          </a:prstGeom>
        </p:spPr>
      </p:pic>
      <p:sp>
        <p:nvSpPr>
          <p:cNvPr id="4" name="TextBox 3"/>
          <p:cNvSpPr txBox="1"/>
          <p:nvPr/>
        </p:nvSpPr>
        <p:spPr>
          <a:xfrm>
            <a:off x="8995508" y="6400800"/>
            <a:ext cx="3978031" cy="369332"/>
          </a:xfrm>
          <a:prstGeom prst="rect">
            <a:avLst/>
          </a:prstGeom>
          <a:noFill/>
        </p:spPr>
        <p:txBody>
          <a:bodyPr wrap="square" rtlCol="0">
            <a:spAutoFit/>
          </a:bodyPr>
          <a:lstStyle/>
          <a:p>
            <a:r>
              <a:rPr lang="en-US" dirty="0" err="1"/>
              <a:t>Kenworthy</a:t>
            </a:r>
            <a:r>
              <a:rPr lang="en-US" dirty="0"/>
              <a:t> and </a:t>
            </a:r>
            <a:r>
              <a:rPr lang="en-US" dirty="0" err="1"/>
              <a:t>Pontusson</a:t>
            </a:r>
            <a:r>
              <a:rPr lang="en-US" dirty="0"/>
              <a:t> 2005</a:t>
            </a:r>
          </a:p>
        </p:txBody>
      </p:sp>
    </p:spTree>
    <p:extLst>
      <p:ext uri="{BB962C8B-B14F-4D97-AF65-F5344CB8AC3E}">
        <p14:creationId xmlns:p14="http://schemas.microsoft.com/office/powerpoint/2010/main" val="222710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Robin Hood Paradox</a:t>
            </a:r>
            <a:endParaRPr lang="en-US" dirty="0"/>
          </a:p>
        </p:txBody>
      </p:sp>
      <p:sp>
        <p:nvSpPr>
          <p:cNvPr id="3" name="Content Placeholder 2"/>
          <p:cNvSpPr>
            <a:spLocks noGrp="1"/>
          </p:cNvSpPr>
          <p:nvPr>
            <p:ph idx="1"/>
          </p:nvPr>
        </p:nvSpPr>
        <p:spPr>
          <a:xfrm>
            <a:off x="609600" y="1704487"/>
            <a:ext cx="10972800" cy="4625975"/>
          </a:xfrm>
        </p:spPr>
        <p:txBody>
          <a:bodyPr>
            <a:normAutofit fontScale="92500"/>
          </a:bodyPr>
          <a:lstStyle/>
          <a:p>
            <a:r>
              <a:rPr lang="en-US" sz="3600" dirty="0" smtClean="0"/>
              <a:t>Why might MR Theory fail to </a:t>
            </a:r>
            <a:r>
              <a:rPr lang="en-US" sz="3600" dirty="0" smtClean="0"/>
              <a:t>predict cross-country results?</a:t>
            </a:r>
            <a:endParaRPr lang="en-US" sz="3600" dirty="0" smtClean="0"/>
          </a:p>
          <a:p>
            <a:r>
              <a:rPr lang="en-US" sz="3600" dirty="0" smtClean="0"/>
              <a:t>Three Theories</a:t>
            </a:r>
          </a:p>
          <a:p>
            <a:pPr marL="971550" lvl="1" indent="-514350">
              <a:buFont typeface="+mj-lt"/>
              <a:buAutoNum type="arabicPeriod"/>
            </a:pPr>
            <a:r>
              <a:rPr lang="en-US" sz="3600" dirty="0" smtClean="0"/>
              <a:t>Median voter theorem holds with one-dimensional politics. What if there is a second dimension? E.g. Race, Culture, History, Gender.</a:t>
            </a:r>
          </a:p>
          <a:p>
            <a:pPr marL="971550" lvl="1" indent="-514350">
              <a:buFont typeface="+mj-lt"/>
              <a:buAutoNum type="arabicPeriod"/>
            </a:pPr>
            <a:r>
              <a:rPr lang="en-US" sz="3600" dirty="0"/>
              <a:t>Constraints on democracy.</a:t>
            </a:r>
          </a:p>
          <a:p>
            <a:pPr marL="971550" lvl="1" indent="-514350">
              <a:buFont typeface="+mj-lt"/>
              <a:buAutoNum type="arabicPeriod"/>
            </a:pPr>
            <a:r>
              <a:rPr lang="en-US" sz="3600" dirty="0" smtClean="0"/>
              <a:t>People </a:t>
            </a:r>
            <a:r>
              <a:rPr lang="en-US" sz="3600" dirty="0" smtClean="0"/>
              <a:t>don’t vote their self-interest but may vote “ideologically</a:t>
            </a:r>
            <a:r>
              <a:rPr lang="en-US" sz="3600" dirty="0" smtClean="0"/>
              <a:t>”.</a:t>
            </a:r>
            <a:endParaRPr lang="en-US" sz="3600" dirty="0" smtClean="0"/>
          </a:p>
        </p:txBody>
      </p:sp>
    </p:spTree>
    <p:extLst>
      <p:ext uri="{BB962C8B-B14F-4D97-AF65-F5344CB8AC3E}">
        <p14:creationId xmlns:p14="http://schemas.microsoft.com/office/powerpoint/2010/main" val="359031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4959334" cy="1252728"/>
          </a:xfrm>
        </p:spPr>
        <p:txBody>
          <a:bodyPr>
            <a:normAutofit fontScale="90000"/>
          </a:bodyPr>
          <a:lstStyle/>
          <a:p>
            <a:r>
              <a:rPr lang="en-US" dirty="0" smtClean="0"/>
              <a:t>The Robin Hood </a:t>
            </a:r>
            <a:r>
              <a:rPr lang="en-US" dirty="0" smtClean="0"/>
              <a:t>Paradox: Race</a:t>
            </a:r>
            <a:endParaRPr lang="en-US" dirty="0"/>
          </a:p>
        </p:txBody>
      </p:sp>
      <p:sp>
        <p:nvSpPr>
          <p:cNvPr id="5" name="Content Placeholder 4"/>
          <p:cNvSpPr>
            <a:spLocks noGrp="1"/>
          </p:cNvSpPr>
          <p:nvPr>
            <p:ph idx="1"/>
          </p:nvPr>
        </p:nvSpPr>
        <p:spPr>
          <a:xfrm>
            <a:off x="609600" y="1774825"/>
            <a:ext cx="4959334" cy="4625975"/>
          </a:xfrm>
        </p:spPr>
        <p:txBody>
          <a:bodyPr/>
          <a:lstStyle/>
          <a:p>
            <a:r>
              <a:rPr lang="en-US" dirty="0" smtClean="0"/>
              <a:t>The MR model assumes that only income matters for voting. </a:t>
            </a:r>
          </a:p>
          <a:p>
            <a:r>
              <a:rPr lang="en-US" dirty="0" smtClean="0"/>
              <a:t>Factors other than income may be more </a:t>
            </a:r>
            <a:r>
              <a:rPr lang="en-US" dirty="0" smtClean="0"/>
              <a:t>salient—religion or, especially in the United States, race.</a:t>
            </a:r>
            <a:endParaRPr lang="en-US" dirty="0"/>
          </a:p>
        </p:txBody>
      </p:sp>
      <p:pic>
        <p:nvPicPr>
          <p:cNvPr id="4" name="Picture 3"/>
          <p:cNvPicPr>
            <a:picLocks noChangeAspect="1"/>
          </p:cNvPicPr>
          <p:nvPr/>
        </p:nvPicPr>
        <p:blipFill>
          <a:blip r:embed="rId3"/>
          <a:stretch>
            <a:fillRect/>
          </a:stretch>
        </p:blipFill>
        <p:spPr>
          <a:xfrm>
            <a:off x="5568934" y="400489"/>
            <a:ext cx="6858594" cy="5890770"/>
          </a:xfrm>
          <a:prstGeom prst="rect">
            <a:avLst/>
          </a:prstGeom>
        </p:spPr>
      </p:pic>
      <p:sp>
        <p:nvSpPr>
          <p:cNvPr id="3" name="TextBox 2"/>
          <p:cNvSpPr txBox="1"/>
          <p:nvPr/>
        </p:nvSpPr>
        <p:spPr>
          <a:xfrm>
            <a:off x="5705475" y="6262684"/>
            <a:ext cx="6353175" cy="430887"/>
          </a:xfrm>
          <a:prstGeom prst="rect">
            <a:avLst/>
          </a:prstGeom>
          <a:noFill/>
        </p:spPr>
        <p:txBody>
          <a:bodyPr wrap="square" rtlCol="0">
            <a:spAutoFit/>
          </a:bodyPr>
          <a:lstStyle/>
          <a:p>
            <a:r>
              <a:rPr lang="en-US" sz="1100" dirty="0" smtClean="0"/>
              <a:t>Source: </a:t>
            </a:r>
            <a:r>
              <a:rPr lang="en-US" sz="1100" dirty="0" err="1"/>
              <a:t>Alesina</a:t>
            </a:r>
            <a:r>
              <a:rPr lang="en-US" sz="1100" dirty="0"/>
              <a:t>, A., </a:t>
            </a:r>
            <a:r>
              <a:rPr lang="en-US" sz="1100" dirty="0" err="1"/>
              <a:t>Glaeser</a:t>
            </a:r>
            <a:r>
              <a:rPr lang="en-US" sz="1100" dirty="0"/>
              <a:t>, E. L., &amp; </a:t>
            </a:r>
            <a:r>
              <a:rPr lang="en-US" sz="1100" dirty="0" err="1"/>
              <a:t>Sacerdote</a:t>
            </a:r>
            <a:r>
              <a:rPr lang="en-US" sz="1100" dirty="0"/>
              <a:t>, B. 2001. Why Doesn’t the United States Have a European-Style Welfare State? </a:t>
            </a:r>
            <a:r>
              <a:rPr lang="en-US" sz="1100" i="1" dirty="0"/>
              <a:t>Brookings Papers on Economic Activity</a:t>
            </a:r>
            <a:r>
              <a:rPr lang="en-US" sz="1100" dirty="0"/>
              <a:t>, 2001(2): 187–277.</a:t>
            </a:r>
            <a:endParaRPr lang="en-US" sz="1100" dirty="0">
              <a:effectLst/>
            </a:endParaRPr>
          </a:p>
        </p:txBody>
      </p:sp>
      <p:pic>
        <p:nvPicPr>
          <p:cNvPr id="7" name="Picture 6"/>
          <p:cNvPicPr>
            <a:picLocks noChangeAspect="1"/>
          </p:cNvPicPr>
          <p:nvPr/>
        </p:nvPicPr>
        <p:blipFill>
          <a:blip r:embed="rId4"/>
          <a:stretch>
            <a:fillRect/>
          </a:stretch>
        </p:blipFill>
        <p:spPr>
          <a:xfrm>
            <a:off x="5521351" y="519282"/>
            <a:ext cx="6721422" cy="5265876"/>
          </a:xfrm>
          <a:prstGeom prst="rect">
            <a:avLst/>
          </a:prstGeom>
        </p:spPr>
      </p:pic>
    </p:spTree>
    <p:extLst>
      <p:ext uri="{BB962C8B-B14F-4D97-AF65-F5344CB8AC3E}">
        <p14:creationId xmlns:p14="http://schemas.microsoft.com/office/powerpoint/2010/main" val="116226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a/ab/US_$5000_1934_Federal_Reserve_No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4800" y="4007210"/>
            <a:ext cx="5287234" cy="2184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The Robin Hood Paradox: Constraints on Democracy</a:t>
            </a:r>
            <a:endParaRPr lang="en-US" dirty="0"/>
          </a:p>
        </p:txBody>
      </p:sp>
      <p:sp>
        <p:nvSpPr>
          <p:cNvPr id="3" name="Content Placeholder 2"/>
          <p:cNvSpPr>
            <a:spLocks noGrp="1"/>
          </p:cNvSpPr>
          <p:nvPr>
            <p:ph idx="1"/>
          </p:nvPr>
        </p:nvSpPr>
        <p:spPr>
          <a:xfrm>
            <a:off x="609600" y="1774825"/>
            <a:ext cx="10972800" cy="2257425"/>
          </a:xfrm>
        </p:spPr>
        <p:txBody>
          <a:bodyPr/>
          <a:lstStyle/>
          <a:p>
            <a:r>
              <a:rPr lang="en-US" dirty="0" smtClean="0"/>
              <a:t>US system of Checks and Balances, House, Senate, Presidency, Supreme Court, Federalism, Bill of Rights give greater power to minorities, including the wealthy minority, to protect their rights and property.</a:t>
            </a:r>
          </a:p>
        </p:txBody>
      </p:sp>
      <p:sp>
        <p:nvSpPr>
          <p:cNvPr id="5" name="Content Placeholder 2"/>
          <p:cNvSpPr txBox="1">
            <a:spLocks/>
          </p:cNvSpPr>
          <p:nvPr/>
        </p:nvSpPr>
        <p:spPr bwMode="auto">
          <a:xfrm>
            <a:off x="609600" y="3908426"/>
            <a:ext cx="6029325" cy="2159000"/>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smtClean="0"/>
              <a:t>James Madison would have been proud. The system worked the way he designed it to work.</a:t>
            </a:r>
            <a:endParaRPr lang="en-US" dirty="0" smtClean="0"/>
          </a:p>
        </p:txBody>
      </p:sp>
    </p:spTree>
    <p:extLst>
      <p:ext uri="{BB962C8B-B14F-4D97-AF65-F5344CB8AC3E}">
        <p14:creationId xmlns:p14="http://schemas.microsoft.com/office/powerpoint/2010/main" val="120455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left)">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Robin Hood Paradox: The </a:t>
            </a:r>
            <a:r>
              <a:rPr lang="en-US" dirty="0" smtClean="0"/>
              <a:t>Failure of Self-Interested Theories of Voting</a:t>
            </a:r>
            <a:endParaRPr lang="en-US" dirty="0"/>
          </a:p>
        </p:txBody>
      </p:sp>
      <p:sp>
        <p:nvSpPr>
          <p:cNvPr id="3" name="Content Placeholder 2"/>
          <p:cNvSpPr>
            <a:spLocks noGrp="1"/>
          </p:cNvSpPr>
          <p:nvPr>
            <p:ph idx="1"/>
          </p:nvPr>
        </p:nvSpPr>
        <p:spPr>
          <a:xfrm>
            <a:off x="609600" y="1580861"/>
            <a:ext cx="5237017" cy="4819939"/>
          </a:xfrm>
        </p:spPr>
        <p:txBody>
          <a:bodyPr>
            <a:noAutofit/>
          </a:bodyPr>
          <a:lstStyle/>
          <a:p>
            <a:r>
              <a:rPr lang="en-US" sz="2200" dirty="0" smtClean="0"/>
              <a:t>Conventional </a:t>
            </a:r>
            <a:r>
              <a:rPr lang="en-US" sz="2200" dirty="0"/>
              <a:t>wisdom tells us that "the poor" are Democrats and "the rich" are Republicans</a:t>
            </a:r>
            <a:r>
              <a:rPr lang="en-US" sz="2200" dirty="0" smtClean="0"/>
              <a:t>. In </a:t>
            </a:r>
            <a:r>
              <a:rPr lang="en-US" sz="2200" dirty="0"/>
              <a:t>fact, the rich are only slightly more likely to be Republicans than </a:t>
            </a:r>
            <a:r>
              <a:rPr lang="en-US" sz="2200" dirty="0" smtClean="0"/>
              <a:t>Democrats.</a:t>
            </a:r>
          </a:p>
          <a:p>
            <a:pPr lvl="1"/>
            <a:r>
              <a:rPr lang="en-US" sz="2000" dirty="0" smtClean="0"/>
              <a:t>Race </a:t>
            </a:r>
            <a:r>
              <a:rPr lang="en-US" sz="2000" dirty="0"/>
              <a:t>matters far more than income: High-income blacks are much more likely to be Democrats than white minimum wage workers. </a:t>
            </a:r>
            <a:endParaRPr lang="en-US" sz="2000" dirty="0" smtClean="0"/>
          </a:p>
          <a:p>
            <a:pPr lvl="1"/>
            <a:r>
              <a:rPr lang="en-US" sz="2000" dirty="0" smtClean="0"/>
              <a:t>Gender </a:t>
            </a:r>
            <a:r>
              <a:rPr lang="en-US" sz="2000" dirty="0"/>
              <a:t>also dwarfs the effect of income: a man earning $25,000 per year is about as likely to be a Democrat as a women earning $100,000 per year</a:t>
            </a:r>
            <a:r>
              <a:rPr lang="en-US" sz="2000" dirty="0" smtClean="0"/>
              <a:t>.</a:t>
            </a:r>
            <a:endParaRPr lang="en-US" sz="2000" dirty="0"/>
          </a:p>
        </p:txBody>
      </p:sp>
      <p:pic>
        <p:nvPicPr>
          <p:cNvPr id="1026" name="Picture 2" descr="The image “http://econlog.econlib.org/archives/gelman.jpg”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010" y="2123929"/>
            <a:ext cx="5777931" cy="41106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29600" y="2616386"/>
            <a:ext cx="3144982" cy="923330"/>
          </a:xfrm>
          <a:prstGeom prst="rect">
            <a:avLst/>
          </a:prstGeom>
          <a:solidFill>
            <a:schemeClr val="bg1"/>
          </a:solidFill>
        </p:spPr>
        <p:txBody>
          <a:bodyPr wrap="square" rtlCol="0">
            <a:spAutoFit/>
          </a:bodyPr>
          <a:lstStyle/>
          <a:p>
            <a:r>
              <a:rPr lang="en-US" dirty="0" smtClean="0"/>
              <a:t>Big changes in income, hardly any change in voting Republican</a:t>
            </a:r>
          </a:p>
        </p:txBody>
      </p:sp>
      <p:sp>
        <p:nvSpPr>
          <p:cNvPr id="5" name="Oval 4"/>
          <p:cNvSpPr/>
          <p:nvPr/>
        </p:nvSpPr>
        <p:spPr>
          <a:xfrm>
            <a:off x="8104909" y="3435927"/>
            <a:ext cx="2493818" cy="845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06836" y="6234544"/>
            <a:ext cx="5264728" cy="646331"/>
          </a:xfrm>
          <a:prstGeom prst="rect">
            <a:avLst/>
          </a:prstGeom>
          <a:noFill/>
        </p:spPr>
        <p:txBody>
          <a:bodyPr wrap="square" rtlCol="0">
            <a:spAutoFit/>
          </a:bodyPr>
          <a:lstStyle/>
          <a:p>
            <a:r>
              <a:rPr lang="en-US" dirty="0" smtClean="0"/>
              <a:t>From Bryan Caplan based on </a:t>
            </a:r>
            <a:r>
              <a:rPr lang="en-US" dirty="0" err="1" smtClean="0"/>
              <a:t>Gelman</a:t>
            </a:r>
            <a:r>
              <a:rPr lang="en-US" dirty="0" smtClean="0"/>
              <a:t>, </a:t>
            </a:r>
            <a:r>
              <a:rPr lang="en-US" i="1" dirty="0"/>
              <a:t>Red State, Blue State, Rich State, Poor </a:t>
            </a:r>
            <a:r>
              <a:rPr lang="en-US" i="1" dirty="0" smtClean="0"/>
              <a:t>State</a:t>
            </a:r>
            <a:endParaRPr lang="en-US" dirty="0"/>
          </a:p>
        </p:txBody>
      </p:sp>
    </p:spTree>
    <p:extLst>
      <p:ext uri="{BB962C8B-B14F-4D97-AF65-F5344CB8AC3E}">
        <p14:creationId xmlns:p14="http://schemas.microsoft.com/office/powerpoint/2010/main" val="407044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Democracy Threaten Property?</a:t>
            </a:r>
            <a:endParaRPr lang="en-US" dirty="0"/>
          </a:p>
        </p:txBody>
      </p:sp>
      <p:sp>
        <p:nvSpPr>
          <p:cNvPr id="3" name="Content Placeholder 2"/>
          <p:cNvSpPr>
            <a:spLocks noGrp="1"/>
          </p:cNvSpPr>
          <p:nvPr>
            <p:ph idx="1"/>
          </p:nvPr>
        </p:nvSpPr>
        <p:spPr>
          <a:xfrm>
            <a:off x="3266831" y="1774825"/>
            <a:ext cx="6017568" cy="4625975"/>
          </a:xfrm>
        </p:spPr>
        <p:txBody>
          <a:bodyPr>
            <a:normAutofit fontScale="92500" lnSpcReduction="20000"/>
          </a:bodyPr>
          <a:lstStyle/>
          <a:p>
            <a:r>
              <a:rPr lang="en-US" dirty="0" smtClean="0"/>
              <a:t>As the franchise was extended  thinkers as diverse as James Madison and Karl Marx feared and hoped (respectively) that democracy would end property.</a:t>
            </a:r>
          </a:p>
          <a:p>
            <a:r>
              <a:rPr lang="en-US" dirty="0" smtClean="0"/>
              <a:t>The intuition: the rich are always a minority, thus the majority will exploit them.</a:t>
            </a:r>
          </a:p>
          <a:p>
            <a:r>
              <a:rPr lang="en-US" dirty="0" smtClean="0"/>
              <a:t>Meltzer-Richards create a formal model of taxation and income redistribution to test this intuition and its limits.</a:t>
            </a:r>
            <a:endParaRPr lang="en-US" dirty="0"/>
          </a:p>
        </p:txBody>
      </p:sp>
      <p:pic>
        <p:nvPicPr>
          <p:cNvPr id="1026" name="Picture 2" descr="http://a1.files.biography.com/image/upload/c_fit,cs_srgb,dpr_1.0,h_1200,q_80,w_1200/MTE4MDAzNDEwNjEwMzI1MD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00" y="1794049"/>
            <a:ext cx="2875329" cy="2875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a/a2/Marx_o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403" y="1877645"/>
            <a:ext cx="2297723" cy="30688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60501" y="5055252"/>
            <a:ext cx="2371625" cy="923330"/>
          </a:xfrm>
          <a:prstGeom prst="rect">
            <a:avLst/>
          </a:prstGeom>
          <a:noFill/>
        </p:spPr>
        <p:txBody>
          <a:bodyPr wrap="square" rtlCol="0">
            <a:spAutoFit/>
          </a:bodyPr>
          <a:lstStyle/>
          <a:p>
            <a:r>
              <a:rPr lang="en-US" dirty="0" smtClean="0"/>
              <a:t>Karl Marx thought that democracy was the road to socialism.</a:t>
            </a:r>
            <a:endParaRPr lang="en-US" dirty="0"/>
          </a:p>
        </p:txBody>
      </p:sp>
      <p:sp>
        <p:nvSpPr>
          <p:cNvPr id="5" name="TextBox 4"/>
          <p:cNvSpPr txBox="1"/>
          <p:nvPr/>
        </p:nvSpPr>
        <p:spPr>
          <a:xfrm>
            <a:off x="243009" y="4771165"/>
            <a:ext cx="3023822" cy="1754326"/>
          </a:xfrm>
          <a:prstGeom prst="rect">
            <a:avLst/>
          </a:prstGeom>
          <a:noFill/>
        </p:spPr>
        <p:txBody>
          <a:bodyPr wrap="square" rtlCol="0">
            <a:spAutoFit/>
          </a:bodyPr>
          <a:lstStyle/>
          <a:p>
            <a:r>
              <a:rPr lang="en-US" dirty="0" smtClean="0"/>
              <a:t>“[pure ] democracies…have </a:t>
            </a:r>
            <a:r>
              <a:rPr lang="en-US" dirty="0"/>
              <a:t>ever been found incompatible with personal security or the rights of </a:t>
            </a:r>
            <a:r>
              <a:rPr lang="en-US" dirty="0" smtClean="0"/>
              <a:t>property.” </a:t>
            </a:r>
          </a:p>
          <a:p>
            <a:endParaRPr lang="en-US" dirty="0"/>
          </a:p>
          <a:p>
            <a:r>
              <a:rPr lang="en-US" dirty="0" smtClean="0"/>
              <a:t>Madison, Federalist 10</a:t>
            </a:r>
            <a:endParaRPr lang="en-US" dirty="0"/>
          </a:p>
        </p:txBody>
      </p:sp>
    </p:spTree>
    <p:extLst>
      <p:ext uri="{BB962C8B-B14F-4D97-AF65-F5344CB8AC3E}">
        <p14:creationId xmlns:p14="http://schemas.microsoft.com/office/powerpoint/2010/main" val="417889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left)">
                                      <p:cBhvr>
                                        <p:cTn id="20" dur="500"/>
                                        <p:tgtEl>
                                          <p:spTgt spid="102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Self-Interested Voting Fails in Other Contexts</a:t>
            </a:r>
            <a:endParaRPr lang="en-US" dirty="0"/>
          </a:p>
        </p:txBody>
      </p:sp>
      <p:sp>
        <p:nvSpPr>
          <p:cNvPr id="3" name="Content Placeholder 2"/>
          <p:cNvSpPr>
            <a:spLocks noGrp="1"/>
          </p:cNvSpPr>
          <p:nvPr>
            <p:ph idx="1"/>
          </p:nvPr>
        </p:nvSpPr>
        <p:spPr>
          <a:xfrm>
            <a:off x="609600" y="1681040"/>
            <a:ext cx="10972800" cy="4625975"/>
          </a:xfrm>
        </p:spPr>
        <p:txBody>
          <a:bodyPr>
            <a:normAutofit fontScale="92500"/>
          </a:bodyPr>
          <a:lstStyle/>
          <a:p>
            <a:r>
              <a:rPr lang="en-US" sz="3600" dirty="0"/>
              <a:t>Unemployment policy - The unemployed </a:t>
            </a:r>
            <a:r>
              <a:rPr lang="en-US" sz="3600" dirty="0" smtClean="0"/>
              <a:t>are </a:t>
            </a:r>
            <a:r>
              <a:rPr lang="en-US" sz="3600" i="1" dirty="0" smtClean="0"/>
              <a:t>not</a:t>
            </a:r>
            <a:r>
              <a:rPr lang="en-US" sz="3600" dirty="0" smtClean="0"/>
              <a:t> </a:t>
            </a:r>
            <a:r>
              <a:rPr lang="en-US" sz="3600" dirty="0"/>
              <a:t>much more in favor of </a:t>
            </a:r>
            <a:r>
              <a:rPr lang="en-US" sz="3600" dirty="0" smtClean="0"/>
              <a:t>unemployment insurance.</a:t>
            </a:r>
            <a:endParaRPr lang="en-US" sz="3600" dirty="0"/>
          </a:p>
          <a:p>
            <a:r>
              <a:rPr lang="en-US" sz="3600" dirty="0"/>
              <a:t>Social Security and Medicare- The elderly are if anything slightly less in favor than the young.</a:t>
            </a:r>
          </a:p>
          <a:p>
            <a:r>
              <a:rPr lang="en-US" sz="3600" dirty="0"/>
              <a:t>Abortion - Men are slightly more pro-choice than women</a:t>
            </a:r>
            <a:r>
              <a:rPr lang="en-US" sz="3600" dirty="0" smtClean="0"/>
              <a:t>.</a:t>
            </a:r>
          </a:p>
          <a:p>
            <a:r>
              <a:rPr lang="en-US" sz="3600" dirty="0"/>
              <a:t>Self-interest fails </a:t>
            </a:r>
            <a:r>
              <a:rPr lang="en-US" sz="3600" dirty="0" smtClean="0"/>
              <a:t>even for </a:t>
            </a:r>
            <a:r>
              <a:rPr lang="en-US" sz="3600" dirty="0"/>
              <a:t>potential death in combat!  Relatives and friends of military personnel in Vietnam were more in favor of the war than the rest of the </a:t>
            </a:r>
            <a:r>
              <a:rPr lang="en-US" sz="3600" dirty="0" smtClean="0"/>
              <a:t>population</a:t>
            </a:r>
            <a:r>
              <a:rPr lang="en-US" sz="3600" dirty="0"/>
              <a:t>.</a:t>
            </a:r>
            <a:endParaRPr lang="en-US" sz="3600" dirty="0"/>
          </a:p>
          <a:p>
            <a:endParaRPr lang="en-US" dirty="0"/>
          </a:p>
        </p:txBody>
      </p:sp>
    </p:spTree>
    <p:extLst>
      <p:ext uri="{BB962C8B-B14F-4D97-AF65-F5344CB8AC3E}">
        <p14:creationId xmlns:p14="http://schemas.microsoft.com/office/powerpoint/2010/main" val="10757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Ideology</a:t>
            </a:r>
            <a:endParaRPr lang="en-US" dirty="0"/>
          </a:p>
        </p:txBody>
      </p:sp>
      <p:sp>
        <p:nvSpPr>
          <p:cNvPr id="3" name="Content Placeholder 2"/>
          <p:cNvSpPr>
            <a:spLocks noGrp="1"/>
          </p:cNvSpPr>
          <p:nvPr>
            <p:ph idx="1"/>
          </p:nvPr>
        </p:nvSpPr>
        <p:spPr>
          <a:xfrm>
            <a:off x="219423" y="1762414"/>
            <a:ext cx="6899564" cy="4625975"/>
          </a:xfrm>
        </p:spPr>
        <p:txBody>
          <a:bodyPr>
            <a:normAutofit fontScale="85000" lnSpcReduction="10000"/>
          </a:bodyPr>
          <a:lstStyle/>
          <a:p>
            <a:r>
              <a:rPr lang="en-US" dirty="0"/>
              <a:t>If self-interest doesn’t determine voting-&gt;lots of room for ideology.</a:t>
            </a:r>
          </a:p>
          <a:p>
            <a:r>
              <a:rPr lang="en-US" dirty="0"/>
              <a:t>Ideology could explain both growth in government and why government hasn’t grown as much in the United States as one might expect given Mean/Median income. </a:t>
            </a:r>
          </a:p>
          <a:p>
            <a:pPr lvl="1"/>
            <a:r>
              <a:rPr lang="en-US" sz="3200" dirty="0" smtClean="0"/>
              <a:t>American dream and mobility.</a:t>
            </a:r>
          </a:p>
          <a:p>
            <a:pPr lvl="1"/>
            <a:r>
              <a:rPr lang="en-US" sz="3200" dirty="0" smtClean="0"/>
              <a:t>What determines riches/poverty luck or hard work?</a:t>
            </a:r>
            <a:endParaRPr lang="en-US" sz="3200" dirty="0"/>
          </a:p>
          <a:p>
            <a:r>
              <a:rPr lang="en-US" sz="3600" dirty="0" smtClean="0"/>
              <a:t> Could </a:t>
            </a:r>
            <a:r>
              <a:rPr lang="en-US" sz="3600" dirty="0"/>
              <a:t>ideology be used to divert </a:t>
            </a:r>
            <a:r>
              <a:rPr lang="en-US" sz="3600" dirty="0" smtClean="0"/>
              <a:t>attention of the poor?</a:t>
            </a:r>
            <a:endParaRPr lang="en-US" sz="3600" dirty="0"/>
          </a:p>
          <a:p>
            <a:endParaRPr lang="en-US" dirty="0"/>
          </a:p>
        </p:txBody>
      </p:sp>
      <p:pic>
        <p:nvPicPr>
          <p:cNvPr id="4" name="Picture 3"/>
          <p:cNvPicPr>
            <a:picLocks noChangeAspect="1"/>
          </p:cNvPicPr>
          <p:nvPr/>
        </p:nvPicPr>
        <p:blipFill>
          <a:blip r:embed="rId3"/>
          <a:stretch>
            <a:fillRect/>
          </a:stretch>
        </p:blipFill>
        <p:spPr>
          <a:xfrm>
            <a:off x="6774873" y="1650130"/>
            <a:ext cx="5307267" cy="4137452"/>
          </a:xfrm>
          <a:prstGeom prst="rect">
            <a:avLst/>
          </a:prstGeom>
        </p:spPr>
      </p:pic>
      <p:sp>
        <p:nvSpPr>
          <p:cNvPr id="5" name="TextBox 4"/>
          <p:cNvSpPr txBox="1"/>
          <p:nvPr/>
        </p:nvSpPr>
        <p:spPr>
          <a:xfrm>
            <a:off x="6958674" y="5963612"/>
            <a:ext cx="4939663" cy="600164"/>
          </a:xfrm>
          <a:prstGeom prst="rect">
            <a:avLst/>
          </a:prstGeom>
          <a:noFill/>
        </p:spPr>
        <p:txBody>
          <a:bodyPr wrap="square" rtlCol="0">
            <a:spAutoFit/>
          </a:bodyPr>
          <a:lstStyle/>
          <a:p>
            <a:r>
              <a:rPr lang="en-US" sz="1100" dirty="0" smtClean="0"/>
              <a:t>Source: </a:t>
            </a:r>
            <a:r>
              <a:rPr lang="en-US" sz="1100" dirty="0" err="1"/>
              <a:t>Alesina</a:t>
            </a:r>
            <a:r>
              <a:rPr lang="en-US" sz="1100" dirty="0"/>
              <a:t>, A., </a:t>
            </a:r>
            <a:r>
              <a:rPr lang="en-US" sz="1100" dirty="0" err="1"/>
              <a:t>Glaeser</a:t>
            </a:r>
            <a:r>
              <a:rPr lang="en-US" sz="1100" dirty="0"/>
              <a:t>, E. L., &amp; </a:t>
            </a:r>
            <a:r>
              <a:rPr lang="en-US" sz="1100" dirty="0" err="1"/>
              <a:t>Sacerdote</a:t>
            </a:r>
            <a:r>
              <a:rPr lang="en-US" sz="1100" dirty="0"/>
              <a:t>, B. 2001. Why Doesn’t the United States Have a European-Style Welfare State? </a:t>
            </a:r>
            <a:r>
              <a:rPr lang="en-US" sz="1100" i="1" dirty="0"/>
              <a:t>Brookings Papers on Economic Activity</a:t>
            </a:r>
            <a:r>
              <a:rPr lang="en-US" sz="1100" dirty="0"/>
              <a:t>, 2001(2): 187–277.</a:t>
            </a:r>
            <a:endParaRPr lang="en-US" sz="1100" dirty="0">
              <a:effectLst/>
            </a:endParaRPr>
          </a:p>
        </p:txBody>
      </p:sp>
    </p:spTree>
    <p:extLst>
      <p:ext uri="{BB962C8B-B14F-4D97-AF65-F5344CB8AC3E}">
        <p14:creationId xmlns:p14="http://schemas.microsoft.com/office/powerpoint/2010/main" val="36585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Inequality is increasing in the United States</a:t>
            </a:r>
            <a:endParaRPr lang="en-US" dirty="0"/>
          </a:p>
        </p:txBody>
      </p:sp>
      <p:sp>
        <p:nvSpPr>
          <p:cNvPr id="3" name="Content Placeholder 2"/>
          <p:cNvSpPr>
            <a:spLocks noGrp="1"/>
          </p:cNvSpPr>
          <p:nvPr>
            <p:ph idx="1"/>
          </p:nvPr>
        </p:nvSpPr>
        <p:spPr>
          <a:xfrm>
            <a:off x="609600" y="1774825"/>
            <a:ext cx="7315200" cy="4916920"/>
          </a:xfrm>
        </p:spPr>
        <p:txBody>
          <a:bodyPr>
            <a:normAutofit fontScale="70000" lnSpcReduction="20000"/>
          </a:bodyPr>
          <a:lstStyle/>
          <a:p>
            <a:r>
              <a:rPr lang="en-US" sz="4000" dirty="0" smtClean="0"/>
              <a:t>MR model suggests inequality will be met by increasing redistribution.</a:t>
            </a:r>
          </a:p>
          <a:p>
            <a:r>
              <a:rPr lang="en-US" sz="4000" dirty="0" smtClean="0"/>
              <a:t>MR theory didn’t explain cross-country data but there </a:t>
            </a:r>
            <a:r>
              <a:rPr lang="en-US" sz="4000" dirty="0"/>
              <a:t>is </a:t>
            </a:r>
            <a:r>
              <a:rPr lang="en-US" sz="4000" dirty="0" smtClean="0"/>
              <a:t>some evidence that it does better looking at the same country over time, i.e. </a:t>
            </a:r>
            <a:r>
              <a:rPr lang="en-US" sz="4000" i="1" dirty="0"/>
              <a:t>increases</a:t>
            </a:r>
            <a:r>
              <a:rPr lang="en-US" sz="4000" dirty="0"/>
              <a:t> in inequality lead to </a:t>
            </a:r>
            <a:r>
              <a:rPr lang="en-US" sz="4000" i="1" dirty="0"/>
              <a:t>increases</a:t>
            </a:r>
            <a:r>
              <a:rPr lang="en-US" sz="4000" dirty="0"/>
              <a:t> in redistribution.</a:t>
            </a:r>
          </a:p>
          <a:p>
            <a:r>
              <a:rPr lang="en-US" sz="4000" dirty="0"/>
              <a:t>So MR theory does better as theory of changes on the </a:t>
            </a:r>
            <a:r>
              <a:rPr lang="en-US" sz="4000" i="1" dirty="0"/>
              <a:t>margin</a:t>
            </a:r>
            <a:endParaRPr lang="en-US" sz="4000" dirty="0" smtClean="0"/>
          </a:p>
          <a:p>
            <a:pPr lvl="1"/>
            <a:r>
              <a:rPr lang="en-US" sz="3600" dirty="0" smtClean="0"/>
              <a:t>Affordable Care Act?</a:t>
            </a:r>
          </a:p>
          <a:p>
            <a:r>
              <a:rPr lang="en-US" sz="4000" dirty="0" smtClean="0"/>
              <a:t>Robin Hood paradox suggests an alternative possibility: politics will become less democratic.</a:t>
            </a:r>
            <a:endParaRPr lang="en-US" sz="4000" dirty="0"/>
          </a:p>
        </p:txBody>
      </p:sp>
      <p:pic>
        <p:nvPicPr>
          <p:cNvPr id="4" name="Picture 3"/>
          <p:cNvPicPr>
            <a:picLocks noChangeAspect="1"/>
          </p:cNvPicPr>
          <p:nvPr/>
        </p:nvPicPr>
        <p:blipFill>
          <a:blip r:embed="rId2"/>
          <a:stretch>
            <a:fillRect/>
          </a:stretch>
        </p:blipFill>
        <p:spPr>
          <a:xfrm>
            <a:off x="7924801" y="1557339"/>
            <a:ext cx="4114800" cy="5300661"/>
          </a:xfrm>
          <a:prstGeom prst="rect">
            <a:avLst/>
          </a:prstGeom>
        </p:spPr>
      </p:pic>
    </p:spTree>
    <p:extLst>
      <p:ext uri="{BB962C8B-B14F-4D97-AF65-F5344CB8AC3E}">
        <p14:creationId xmlns:p14="http://schemas.microsoft.com/office/powerpoint/2010/main" val="18592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Robin Hood Paradox</a:t>
            </a:r>
            <a:endParaRPr lang="en-US" dirty="0"/>
          </a:p>
        </p:txBody>
      </p:sp>
      <p:sp>
        <p:nvSpPr>
          <p:cNvPr id="3" name="Content Placeholder 2"/>
          <p:cNvSpPr>
            <a:spLocks noGrp="1"/>
          </p:cNvSpPr>
          <p:nvPr>
            <p:ph idx="1"/>
          </p:nvPr>
        </p:nvSpPr>
        <p:spPr>
          <a:xfrm>
            <a:off x="609601" y="1774825"/>
            <a:ext cx="6968836" cy="4625975"/>
          </a:xfrm>
        </p:spPr>
        <p:txBody>
          <a:bodyPr/>
          <a:lstStyle/>
          <a:p>
            <a:r>
              <a:rPr lang="en-US" dirty="0"/>
              <a:t>With greater inequality can the rich protect themselves better?</a:t>
            </a:r>
          </a:p>
          <a:p>
            <a:pPr lvl="1"/>
            <a:r>
              <a:rPr lang="en-US" dirty="0"/>
              <a:t>Change ideology and get people to vote against their interests</a:t>
            </a:r>
            <a:r>
              <a:rPr lang="en-US" dirty="0" smtClean="0"/>
              <a:t>?</a:t>
            </a:r>
          </a:p>
          <a:p>
            <a:pPr lvl="2"/>
            <a:r>
              <a:rPr lang="en-US" dirty="0"/>
              <a:t>What’s the Matter with Kansas</a:t>
            </a:r>
            <a:r>
              <a:rPr lang="en-US" dirty="0" smtClean="0"/>
              <a:t>?</a:t>
            </a:r>
            <a:endParaRPr lang="en-US" dirty="0"/>
          </a:p>
          <a:p>
            <a:pPr lvl="1"/>
            <a:r>
              <a:rPr lang="en-US" dirty="0"/>
              <a:t>Crush the unions?</a:t>
            </a:r>
          </a:p>
          <a:p>
            <a:pPr lvl="1"/>
            <a:r>
              <a:rPr lang="en-US" dirty="0" smtClean="0"/>
              <a:t>Reduce </a:t>
            </a:r>
            <a:r>
              <a:rPr lang="en-US" dirty="0"/>
              <a:t>democracy? Rise of the plutocrats</a:t>
            </a:r>
            <a:r>
              <a:rPr lang="en-US" dirty="0" smtClean="0"/>
              <a:t>?</a:t>
            </a:r>
            <a:endParaRPr lang="en-US" dirty="0"/>
          </a:p>
        </p:txBody>
      </p:sp>
      <p:pic>
        <p:nvPicPr>
          <p:cNvPr id="2050" name="Picture 2" descr="http://ecx.images-amazon.com/images/I/71qVLdyult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8873" y="1598684"/>
            <a:ext cx="3318836" cy="49782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en/0/07/Capital_in_the_Twenty-First_Century_(front_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873" y="1598684"/>
            <a:ext cx="3318836" cy="50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64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09600" y="1774825"/>
            <a:ext cx="10972800" cy="4940300"/>
          </a:xfrm>
        </p:spPr>
        <p:txBody>
          <a:bodyPr>
            <a:normAutofit fontScale="92500"/>
          </a:bodyPr>
          <a:lstStyle/>
          <a:p>
            <a:r>
              <a:rPr lang="en-US" dirty="0" smtClean="0"/>
              <a:t>The MR model is a simple, clean model of the growth of the welfare state with interesting predictions based on Mean/Median income.</a:t>
            </a:r>
          </a:p>
          <a:p>
            <a:r>
              <a:rPr lang="en-US" dirty="0" smtClean="0"/>
              <a:t>The MR model is a good place to begin but the simple predictions are hard to verify in the data. It may be that the simple predictions aren’t false but a lot of other things are also going on.</a:t>
            </a:r>
          </a:p>
          <a:p>
            <a:r>
              <a:rPr lang="en-US" dirty="0" smtClean="0"/>
              <a:t>Thus to explain growth of government and different levels of government in different countries will require history, ideology and political variables going beyond the median voter theorem.</a:t>
            </a:r>
            <a:endParaRPr lang="en-US" dirty="0"/>
          </a:p>
        </p:txBody>
      </p:sp>
    </p:spTree>
    <p:extLst>
      <p:ext uri="{BB962C8B-B14F-4D97-AF65-F5344CB8AC3E}">
        <p14:creationId xmlns:p14="http://schemas.microsoft.com/office/powerpoint/2010/main" val="205690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Meltzer-Richard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774825"/>
                <a:ext cx="10972800" cy="4907329"/>
              </a:xfrm>
            </p:spPr>
            <p:txBody>
              <a:bodyPr>
                <a:normAutofit fontScale="77500" lnSpcReduction="20000"/>
              </a:bodyPr>
              <a:lstStyle/>
              <a:p>
                <a:r>
                  <a:rPr lang="en-US" dirty="0" smtClean="0"/>
                  <a:t>Individual’s differ in productivity, </a:t>
                </a:r>
                <a14:m>
                  <m:oMath xmlns:m="http://schemas.openxmlformats.org/officeDocument/2006/math">
                    <m:r>
                      <a:rPr lang="en-US" b="0" i="1" smtClean="0">
                        <a:latin typeface="Cambria Math" panose="02040503050406030204" pitchFamily="18" charset="0"/>
                      </a:rPr>
                      <m:t>𝑥</m:t>
                    </m:r>
                  </m:oMath>
                </a14:m>
                <a:r>
                  <a:rPr lang="en-US" dirty="0" smtClean="0"/>
                  <a:t>, which implies that their earned income will also differ.</a:t>
                </a:r>
              </a:p>
              <a:p>
                <a:pPr marL="119062"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𝐸𝑎𝑟𝑛𝑒𝑑</m:t>
                      </m:r>
                      <m:r>
                        <a:rPr lang="en-US" i="1" dirty="0" smtClean="0">
                          <a:latin typeface="Cambria Math" panose="02040503050406030204" pitchFamily="18" charset="0"/>
                        </a:rPr>
                        <m:t> </m:t>
                      </m:r>
                      <m:r>
                        <a:rPr lang="en-US" i="1" dirty="0" smtClean="0">
                          <a:latin typeface="Cambria Math" panose="02040503050406030204" pitchFamily="18" charset="0"/>
                        </a:rPr>
                        <m:t>𝑖𝑛𝑐𝑜𝑚𝑒</m:t>
                      </m:r>
                      <m:r>
                        <a:rPr lang="en-US" i="1" dirty="0" smtClean="0">
                          <a:latin typeface="Cambria Math" panose="02040503050406030204" pitchFamily="18" charset="0"/>
                        </a:rPr>
                        <m:t> = </m:t>
                      </m:r>
                      <m:r>
                        <a:rPr lang="en-US" i="1" dirty="0" smtClean="0">
                          <a:latin typeface="Cambria Math" panose="02040503050406030204" pitchFamily="18" charset="0"/>
                        </a:rPr>
                        <m:t>𝑥</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𝑛</m:t>
                      </m:r>
                    </m:oMath>
                  </m:oMathPara>
                </a14:m>
                <a:endParaRPr lang="en-US" b="0" dirty="0" smtClean="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m:t>
                      </m:r>
                      <m:r>
                        <a:rPr lang="en-US" sz="2400" i="1" dirty="0" smtClean="0">
                          <a:latin typeface="Cambria Math" panose="02040503050406030204" pitchFamily="18" charset="0"/>
                        </a:rPr>
                        <m:t>𝑡𝑖𝑚𝑒</m:t>
                      </m:r>
                      <m:r>
                        <a:rPr lang="en-US" sz="2400" i="1" dirty="0" smtClean="0">
                          <a:latin typeface="Cambria Math" panose="02040503050406030204" pitchFamily="18" charset="0"/>
                        </a:rPr>
                        <m:t> </m:t>
                      </m:r>
                      <m:r>
                        <a:rPr lang="en-US" sz="2400" i="1" dirty="0" smtClean="0">
                          <a:latin typeface="Cambria Math" panose="02040503050406030204" pitchFamily="18" charset="0"/>
                        </a:rPr>
                        <m:t>𝑑𝑒𝑣𝑜𝑡𝑒𝑑</m:t>
                      </m:r>
                      <m:r>
                        <a:rPr lang="en-US" sz="2400" i="1" dirty="0" smtClean="0">
                          <a:latin typeface="Cambria Math" panose="02040503050406030204" pitchFamily="18" charset="0"/>
                        </a:rPr>
                        <m:t> </m:t>
                      </m:r>
                      <m:r>
                        <a:rPr lang="en-US" sz="2400" i="1" dirty="0" smtClean="0">
                          <a:latin typeface="Cambria Math" panose="02040503050406030204" pitchFamily="18" charset="0"/>
                        </a:rPr>
                        <m:t>𝑡𝑜</m:t>
                      </m:r>
                      <m:r>
                        <a:rPr lang="en-US" sz="2400" i="1" dirty="0" smtClean="0">
                          <a:latin typeface="Cambria Math" panose="02040503050406030204" pitchFamily="18" charset="0"/>
                        </a:rPr>
                        <m:t> </m:t>
                      </m:r>
                      <m:r>
                        <a:rPr lang="en-US" sz="2400" i="1" dirty="0" smtClean="0">
                          <a:latin typeface="Cambria Math" panose="02040503050406030204" pitchFamily="18" charset="0"/>
                        </a:rPr>
                        <m:t>𝑤𝑜𝑟𝑘</m:t>
                      </m:r>
                    </m:oMath>
                  </m:oMathPara>
                </a14:m>
                <a:endParaRPr lang="en-US" sz="2400" dirty="0" smtClean="0"/>
              </a:p>
              <a:p>
                <a:pPr marL="119062" indent="0" algn="ctr">
                  <a:buNone/>
                </a:pPr>
                <a:r>
                  <a:rPr lang="en-US" sz="2200" dirty="0" smtClean="0"/>
                  <a:t>Let </a:t>
                </a:r>
                <a14:m>
                  <m:oMath xmlns:m="http://schemas.openxmlformats.org/officeDocument/2006/math">
                    <m:r>
                      <a:rPr lang="en-US" sz="2200" i="1" dirty="0">
                        <a:latin typeface="Cambria Math" panose="02040503050406030204" pitchFamily="18" charset="0"/>
                      </a:rPr>
                      <m:t>𝑛</m:t>
                    </m:r>
                    <m:r>
                      <a:rPr lang="en-US" sz="2200" i="1" dirty="0">
                        <a:latin typeface="Cambria Math" panose="02040503050406030204" pitchFamily="18" charset="0"/>
                      </a:rPr>
                      <m:t>=1 </m:t>
                    </m:r>
                  </m:oMath>
                </a14:m>
                <a:r>
                  <a:rPr lang="en-US" sz="2200" dirty="0" smtClean="0"/>
                  <a:t>then</a:t>
                </a:r>
              </a:p>
              <a:p>
                <a:pPr marL="457200" lvl="1" indent="0" algn="ctr">
                  <a:buNone/>
                </a:pPr>
                <a:r>
                  <a:rPr lang="en-US" sz="2200" dirty="0" smtClean="0"/>
                  <a:t>if </a:t>
                </a:r>
                <a14:m>
                  <m:oMath xmlns:m="http://schemas.openxmlformats.org/officeDocument/2006/math">
                    <m:r>
                      <a:rPr lang="en-US" sz="2200" i="1" dirty="0">
                        <a:latin typeface="Cambria Math" panose="02040503050406030204" pitchFamily="18" charset="0"/>
                      </a:rPr>
                      <m:t>𝑥</m:t>
                    </m:r>
                  </m:oMath>
                </a14:m>
                <a:r>
                  <a:rPr lang="en-US" sz="2200" dirty="0" smtClean="0"/>
                  <a:t>=1, EI=1</a:t>
                </a:r>
              </a:p>
              <a:p>
                <a:pPr marL="457200" lvl="1" indent="0" algn="ctr">
                  <a:buNone/>
                </a:pPr>
                <a:r>
                  <a:rPr lang="en-US" sz="2200" dirty="0"/>
                  <a:t>if </a:t>
                </a:r>
                <a14:m>
                  <m:oMath xmlns:m="http://schemas.openxmlformats.org/officeDocument/2006/math">
                    <m:r>
                      <a:rPr lang="en-US" sz="2200" i="1" dirty="0">
                        <a:latin typeface="Cambria Math" panose="02040503050406030204" pitchFamily="18" charset="0"/>
                      </a:rPr>
                      <m:t>𝑥</m:t>
                    </m:r>
                  </m:oMath>
                </a14:m>
                <a:r>
                  <a:rPr lang="en-US" sz="2200" dirty="0" smtClean="0"/>
                  <a:t>=2, EI=2</a:t>
                </a:r>
              </a:p>
              <a:p>
                <a:pPr marL="457200" lvl="1" indent="0" algn="ctr">
                  <a:buNone/>
                </a:pPr>
                <a:r>
                  <a:rPr lang="en-US" sz="2200" dirty="0"/>
                  <a:t>if </a:t>
                </a:r>
                <a14:m>
                  <m:oMath xmlns:m="http://schemas.openxmlformats.org/officeDocument/2006/math">
                    <m:r>
                      <a:rPr lang="en-US" sz="2200" i="1" dirty="0">
                        <a:latin typeface="Cambria Math" panose="02040503050406030204" pitchFamily="18" charset="0"/>
                      </a:rPr>
                      <m:t>𝑥</m:t>
                    </m:r>
                  </m:oMath>
                </a14:m>
                <a:r>
                  <a:rPr lang="en-US" sz="2200" dirty="0" smtClean="0"/>
                  <a:t>=3, EI=3</a:t>
                </a:r>
              </a:p>
              <a:p>
                <a:r>
                  <a:rPr lang="en-US" dirty="0" smtClean="0"/>
                  <a:t>Higher </a:t>
                </a:r>
                <a14:m>
                  <m:oMath xmlns:m="http://schemas.openxmlformats.org/officeDocument/2006/math">
                    <m:r>
                      <a:rPr lang="en-US" i="1" dirty="0">
                        <a:latin typeface="Cambria Math" panose="02040503050406030204" pitchFamily="18" charset="0"/>
                      </a:rPr>
                      <m:t>𝑥</m:t>
                    </m:r>
                  </m:oMath>
                </a14:m>
                <a:r>
                  <a:rPr lang="en-US" dirty="0" smtClean="0"/>
                  <a:t> means that the worker earns more for the same hours </a:t>
                </a:r>
                <a14:m>
                  <m:oMath xmlns:m="http://schemas.openxmlformats.org/officeDocument/2006/math">
                    <m:r>
                      <a:rPr lang="en-US" b="0" i="0"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m:t>
                    </m:r>
                    <m:r>
                      <a:rPr lang="en-US" b="0" i="0" dirty="0" smtClean="0">
                        <a:latin typeface="Cambria Math" panose="02040503050406030204" pitchFamily="18" charset="0"/>
                        <a:ea typeface="Cambria Math" panose="02040503050406030204" pitchFamily="18" charset="0"/>
                      </a:rPr>
                      <m:t> </m:t>
                    </m:r>
                  </m:oMath>
                </a14:m>
                <a:r>
                  <a:rPr lang="en-US" dirty="0" smtClean="0"/>
                  <a:t>worked.</a:t>
                </a:r>
              </a:p>
              <a:p>
                <a:r>
                  <a:rPr lang="en-US" dirty="0"/>
                  <a:t>Take home income differs from earned income because of taxes and a redistribution payment.</a:t>
                </a:r>
              </a:p>
              <a:p>
                <a:pPr marL="119062" indent="0">
                  <a:buNone/>
                </a:pPr>
                <a14:m>
                  <m:oMathPara xmlns:m="http://schemas.openxmlformats.org/officeDocument/2006/math">
                    <m:oMathParaPr>
                      <m:jc m:val="center"/>
                    </m:oMathParaPr>
                    <m:oMath xmlns:m="http://schemas.openxmlformats.org/officeDocument/2006/math">
                      <m:r>
                        <a:rPr lang="en-US" i="1" dirty="0">
                          <a:latin typeface="Cambria Math" panose="02040503050406030204" pitchFamily="18" charset="0"/>
                        </a:rPr>
                        <m:t>𝑐</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)=(1−</m:t>
                      </m:r>
                      <m:r>
                        <a:rPr lang="en-US" i="1" dirty="0">
                          <a:latin typeface="Cambria Math" panose="02040503050406030204" pitchFamily="18" charset="0"/>
                        </a:rPr>
                        <m:t>𝑡</m:t>
                      </m:r>
                      <m:r>
                        <a:rPr lang="en-US" i="1" dirty="0">
                          <a:latin typeface="Cambria Math" panose="02040503050406030204" pitchFamily="18" charset="0"/>
                        </a:rPr>
                        <m:t>) </m:t>
                      </m:r>
                      <m:r>
                        <a:rPr lang="en-US" i="1" dirty="0">
                          <a:latin typeface="Cambria Math" panose="02040503050406030204" pitchFamily="18" charset="0"/>
                        </a:rPr>
                        <m:t>𝑛</m:t>
                      </m:r>
                      <m:r>
                        <a:rPr lang="en-US" i="1" dirty="0">
                          <a:latin typeface="Cambria Math" panose="02040503050406030204" pitchFamily="18" charset="0"/>
                        </a:rPr>
                        <m:t> </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𝑟</m:t>
                      </m:r>
                    </m:oMath>
                  </m:oMathPara>
                </a14:m>
                <a:endParaRPr lang="en-US" dirty="0" smtClean="0"/>
              </a:p>
              <a:p>
                <a:r>
                  <a:rPr lang="en-US" dirty="0" smtClean="0"/>
                  <a:t>Notice that taxes are proportional to income and the redistribution payment, </a:t>
                </a:r>
                <a14:m>
                  <m:oMath xmlns:m="http://schemas.openxmlformats.org/officeDocument/2006/math">
                    <m:r>
                      <a:rPr lang="en-US" i="1" dirty="0">
                        <a:latin typeface="Cambria Math" panose="02040503050406030204" pitchFamily="18" charset="0"/>
                      </a:rPr>
                      <m:t>𝑟</m:t>
                    </m:r>
                  </m:oMath>
                </a14:m>
                <a:r>
                  <a:rPr lang="en-US" dirty="0" smtClean="0"/>
                  <a:t>, is a lump-sum payment that goes to everyone. In other words, </a:t>
                </a:r>
                <a14:m>
                  <m:oMath xmlns:m="http://schemas.openxmlformats.org/officeDocument/2006/math">
                    <m:r>
                      <a:rPr lang="en-US" i="1" dirty="0">
                        <a:latin typeface="Cambria Math" panose="02040503050406030204" pitchFamily="18" charset="0"/>
                      </a:rPr>
                      <m:t>𝑟</m:t>
                    </m:r>
                  </m:oMath>
                </a14:m>
                <a:r>
                  <a:rPr lang="en-US" dirty="0" smtClean="0"/>
                  <a:t> is a guaranteed minimum income.</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774825"/>
                <a:ext cx="10972800" cy="4907329"/>
              </a:xfrm>
              <a:blipFill rotWithShape="0">
                <a:blip r:embed="rId2"/>
                <a:stretch>
                  <a:fillRect t="-1366" r="-1333"/>
                </a:stretch>
              </a:blipFill>
            </p:spPr>
            <p:txBody>
              <a:bodyPr/>
              <a:lstStyle/>
              <a:p>
                <a:r>
                  <a:rPr lang="en-US">
                    <a:noFill/>
                  </a:rPr>
                  <a:t> </a:t>
                </a:r>
              </a:p>
            </p:txBody>
          </p:sp>
        </mc:Fallback>
      </mc:AlternateContent>
    </p:spTree>
    <p:extLst>
      <p:ext uri="{BB962C8B-B14F-4D97-AF65-F5344CB8AC3E}">
        <p14:creationId xmlns:p14="http://schemas.microsoft.com/office/powerpoint/2010/main" val="305138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Meltzer-Richard </a:t>
            </a:r>
            <a:r>
              <a:rPr lang="en-US" dirty="0"/>
              <a:t>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774825"/>
                <a:ext cx="10972800" cy="4968875"/>
              </a:xfrm>
            </p:spPr>
            <p:txBody>
              <a:bodyPr>
                <a:normAutofit fontScale="85000" lnSpcReduction="20000"/>
              </a:bodyPr>
              <a:lstStyle/>
              <a:p>
                <a:r>
                  <a:rPr lang="en-US" dirty="0" smtClean="0"/>
                  <a:t>Taxes are spent entirely on funding </a:t>
                </a:r>
                <a14:m>
                  <m:oMath xmlns:m="http://schemas.openxmlformats.org/officeDocument/2006/math">
                    <m:r>
                      <a:rPr lang="en-US" i="1" dirty="0">
                        <a:latin typeface="Cambria Math" panose="02040503050406030204" pitchFamily="18" charset="0"/>
                      </a:rPr>
                      <m:t>𝑟</m:t>
                    </m:r>
                  </m:oMath>
                </a14:m>
                <a:r>
                  <a:rPr lang="en-US" dirty="0" smtClean="0"/>
                  <a:t>, the guaranteed minimum income.</a:t>
                </a:r>
              </a:p>
              <a:p>
                <a:r>
                  <a:rPr lang="en-US" dirty="0" smtClean="0"/>
                  <a:t>Since everyone is taxed at the same rate we can write</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𝑟</m:t>
                    </m:r>
                    <m:r>
                      <a:rPr lang="en-US" b="0" i="1" dirty="0" smtClean="0">
                        <a:latin typeface="Cambria Math" panose="02040503050406030204" pitchFamily="18" charset="0"/>
                      </a:rPr>
                      <m:t>=</m:t>
                    </m:r>
                    <m:r>
                      <a:rPr lang="en-US" i="1" dirty="0" smtClean="0">
                        <a:latin typeface="Cambria Math" panose="02040503050406030204" pitchFamily="18" charset="0"/>
                      </a:rPr>
                      <m:t>𝑡</m:t>
                    </m:r>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𝑦</m:t>
                        </m:r>
                        <m:r>
                          <a:rPr lang="en-US" i="1" dirty="0">
                            <a:latin typeface="Cambria Math" panose="02040503050406030204" pitchFamily="18" charset="0"/>
                          </a:rPr>
                          <m:t> </m:t>
                        </m:r>
                      </m:e>
                    </m:acc>
                  </m:oMath>
                </a14:m>
                <a:r>
                  <a:rPr lang="en-US" dirty="0" smtClean="0"/>
                  <a:t> where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𝑦</m:t>
                        </m:r>
                      </m:e>
                    </m:acc>
                  </m:oMath>
                </a14:m>
                <a:r>
                  <a:rPr lang="en-US" dirty="0" smtClean="0"/>
                  <a:t>  is mean income. Higher </a:t>
                </a:r>
                <a14:m>
                  <m:oMath xmlns:m="http://schemas.openxmlformats.org/officeDocument/2006/math">
                    <m:r>
                      <a:rPr lang="en-US" i="1" dirty="0">
                        <a:latin typeface="Cambria Math" panose="02040503050406030204" pitchFamily="18" charset="0"/>
                      </a:rPr>
                      <m:t>𝑡</m:t>
                    </m:r>
                  </m:oMath>
                </a14:m>
                <a:r>
                  <a:rPr lang="en-US" dirty="0" smtClean="0"/>
                  <a:t>, higher </a:t>
                </a:r>
                <a14:m>
                  <m:oMath xmlns:m="http://schemas.openxmlformats.org/officeDocument/2006/math">
                    <m:r>
                      <a:rPr lang="en-US" i="1" dirty="0">
                        <a:latin typeface="Cambria Math" panose="02040503050406030204" pitchFamily="18" charset="0"/>
                      </a:rPr>
                      <m:t>𝑟</m:t>
                    </m:r>
                  </m:oMath>
                </a14:m>
                <a:r>
                  <a:rPr lang="en-US" dirty="0" smtClean="0"/>
                  <a:t>.</a:t>
                </a:r>
              </a:p>
              <a:p>
                <a:r>
                  <a:rPr lang="en-US" dirty="0" smtClean="0"/>
                  <a:t>As </a:t>
                </a:r>
                <a14:m>
                  <m:oMath xmlns:m="http://schemas.openxmlformats.org/officeDocument/2006/math">
                    <m:r>
                      <a:rPr lang="en-US" i="1" dirty="0">
                        <a:latin typeface="Cambria Math" panose="02040503050406030204" pitchFamily="18" charset="0"/>
                      </a:rPr>
                      <m:t>𝑡</m:t>
                    </m:r>
                  </m:oMath>
                </a14:m>
                <a:r>
                  <a:rPr lang="en-US" dirty="0" smtClean="0"/>
                  <a:t> increases, MR assume that </a:t>
                </a:r>
                <a14:m>
                  <m:oMath xmlns:m="http://schemas.openxmlformats.org/officeDocument/2006/math">
                    <m:r>
                      <a:rPr lang="en-US" i="1" dirty="0">
                        <a:latin typeface="Cambria Math" panose="02040503050406030204" pitchFamily="18" charset="0"/>
                        <a:ea typeface="Cambria Math" panose="02040503050406030204" pitchFamily="18" charset="0"/>
                      </a:rPr>
                      <m:t>𝑛</m:t>
                    </m:r>
                  </m:oMath>
                </a14:m>
                <a:r>
                  <a:rPr lang="en-US" dirty="0" smtClean="0"/>
                  <a:t> decreases. i.e. as taxes increases workers choose to work fewer hours.</a:t>
                </a:r>
              </a:p>
              <a:p>
                <a:pPr lvl="1"/>
                <a:r>
                  <a:rPr lang="en-US" dirty="0" smtClean="0"/>
                  <a:t>This is very important because it limits the amount of redistribution that people will want. “Don’t kill the goose that lays the eggs” principle. Not taken into account by earlier thinkers.</a:t>
                </a:r>
              </a:p>
              <a:p>
                <a:r>
                  <a:rPr lang="en-US" dirty="0" smtClean="0"/>
                  <a:t>Note the following:</a:t>
                </a:r>
              </a:p>
              <a:p>
                <a:pPr lvl="1"/>
                <a:r>
                  <a:rPr lang="en-US" dirty="0" smtClean="0"/>
                  <a:t>Since labor supply decreases with taxes the payment of </a:t>
                </a:r>
                <a14:m>
                  <m:oMath xmlns:m="http://schemas.openxmlformats.org/officeDocument/2006/math">
                    <m:r>
                      <a:rPr lang="en-US" i="1" dirty="0">
                        <a:latin typeface="Cambria Math" panose="02040503050406030204" pitchFamily="18" charset="0"/>
                      </a:rPr>
                      <m:t>𝑟</m:t>
                    </m:r>
                  </m:oMath>
                </a14:m>
                <a:r>
                  <a:rPr lang="en-US" dirty="0" smtClean="0"/>
                  <a:t> to everyone is inefficient. It would be better to reduce taxes on rich, getting them to work more, and not pay them, </a:t>
                </a:r>
                <a14:m>
                  <m:oMath xmlns:m="http://schemas.openxmlformats.org/officeDocument/2006/math">
                    <m:r>
                      <a:rPr lang="en-US" i="1" dirty="0">
                        <a:latin typeface="Cambria Math" panose="02040503050406030204" pitchFamily="18" charset="0"/>
                      </a:rPr>
                      <m:t>𝑟</m:t>
                    </m:r>
                  </m:oMath>
                </a14:m>
                <a:r>
                  <a:rPr lang="en-US" dirty="0" smtClean="0"/>
                  <a:t>. Instead of taxing everyone, rich included, and then giving </a:t>
                </a:r>
                <a14:m>
                  <m:oMath xmlns:m="http://schemas.openxmlformats.org/officeDocument/2006/math">
                    <m:r>
                      <a:rPr lang="en-US" i="1" dirty="0">
                        <a:latin typeface="Cambria Math" panose="02040503050406030204" pitchFamily="18" charset="0"/>
                      </a:rPr>
                      <m:t>𝑟</m:t>
                    </m:r>
                  </m:oMath>
                </a14:m>
                <a:r>
                  <a:rPr lang="en-US" dirty="0" smtClean="0"/>
                  <a:t> back.</a:t>
                </a:r>
              </a:p>
              <a:p>
                <a:pPr lvl="1"/>
                <a:r>
                  <a:rPr lang="en-US" dirty="0" smtClean="0"/>
                  <a:t>Thus Meltzer-Richard have implicitly limited the policies a democracy can undertake.</a:t>
                </a:r>
              </a:p>
              <a:p>
                <a:pPr marL="119062"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774825"/>
                <a:ext cx="10972800" cy="4968875"/>
              </a:xfrm>
              <a:blipFill rotWithShape="0">
                <a:blip r:embed="rId2"/>
                <a:stretch>
                  <a:fillRect t="-1595" b="-2945"/>
                </a:stretch>
              </a:blipFill>
            </p:spPr>
            <p:txBody>
              <a:bodyPr/>
              <a:lstStyle/>
              <a:p>
                <a:r>
                  <a:rPr lang="en-US">
                    <a:noFill/>
                  </a:rPr>
                  <a:t> </a:t>
                </a:r>
              </a:p>
            </p:txBody>
          </p:sp>
        </mc:Fallback>
      </mc:AlternateContent>
    </p:spTree>
    <p:extLst>
      <p:ext uri="{BB962C8B-B14F-4D97-AF65-F5344CB8AC3E}">
        <p14:creationId xmlns:p14="http://schemas.microsoft.com/office/powerpoint/2010/main" val="141401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5962" y="1481726"/>
            <a:ext cx="5936166" cy="4942494"/>
          </a:xfrm>
          <a:prstGeom prst="rect">
            <a:avLst/>
          </a:prstGeom>
        </p:spPr>
      </p:pic>
      <p:cxnSp>
        <p:nvCxnSpPr>
          <p:cNvPr id="6" name="Straight Arrow Connector 5"/>
          <p:cNvCxnSpPr/>
          <p:nvPr/>
        </p:nvCxnSpPr>
        <p:spPr>
          <a:xfrm>
            <a:off x="2115528" y="5010882"/>
            <a:ext cx="1247775" cy="8286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3467832"/>
            <a:ext cx="1953603" cy="1754326"/>
          </a:xfrm>
          <a:prstGeom prst="rect">
            <a:avLst/>
          </a:prstGeom>
          <a:noFill/>
        </p:spPr>
        <p:txBody>
          <a:bodyPr wrap="square" rtlCol="0">
            <a:spAutoFit/>
          </a:bodyPr>
          <a:lstStyle/>
          <a:p>
            <a:r>
              <a:rPr lang="en-US" dirty="0" smtClean="0"/>
              <a:t>At 0% tax no revenues are raised and r, the guaranteed minimum income, is zero.</a:t>
            </a:r>
            <a:endParaRPr lang="en-US" dirty="0"/>
          </a:p>
        </p:txBody>
      </p:sp>
      <p:cxnSp>
        <p:nvCxnSpPr>
          <p:cNvPr id="10" name="Straight Arrow Connector 9"/>
          <p:cNvCxnSpPr/>
          <p:nvPr/>
        </p:nvCxnSpPr>
        <p:spPr>
          <a:xfrm flipH="1">
            <a:off x="8819037" y="5353782"/>
            <a:ext cx="383091" cy="3905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276237" y="4266979"/>
            <a:ext cx="2382363" cy="1477328"/>
          </a:xfrm>
          <a:prstGeom prst="rect">
            <a:avLst/>
          </a:prstGeom>
          <a:noFill/>
        </p:spPr>
        <p:txBody>
          <a:bodyPr wrap="square" rtlCol="0">
            <a:spAutoFit/>
          </a:bodyPr>
          <a:lstStyle/>
          <a:p>
            <a:r>
              <a:rPr lang="en-US" dirty="0" smtClean="0"/>
              <a:t>At 100% tax no revenues are raised and r, the guaranteed minimum income, is zero.</a:t>
            </a:r>
            <a:endParaRPr lang="en-US" dirty="0"/>
          </a:p>
        </p:txBody>
      </p:sp>
      <p:cxnSp>
        <p:nvCxnSpPr>
          <p:cNvPr id="15" name="Straight Connector 14"/>
          <p:cNvCxnSpPr/>
          <p:nvPr/>
        </p:nvCxnSpPr>
        <p:spPr>
          <a:xfrm>
            <a:off x="6234045" y="2762982"/>
            <a:ext cx="0" cy="3076575"/>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896452" y="5947222"/>
            <a:ext cx="675185" cy="369332"/>
          </a:xfrm>
          <a:prstGeom prst="rect">
            <a:avLst/>
          </a:prstGeom>
          <a:noFill/>
        </p:spPr>
        <p:txBody>
          <a:bodyPr wrap="none" rtlCol="0">
            <a:spAutoFit/>
          </a:bodyPr>
          <a:lstStyle/>
          <a:p>
            <a:r>
              <a:rPr lang="en-US" dirty="0" err="1" smtClean="0"/>
              <a:t>tmax</a:t>
            </a:r>
            <a:endParaRPr lang="en-US" dirty="0"/>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609600" y="163263"/>
                <a:ext cx="10972800" cy="1252728"/>
              </a:xfrm>
            </p:spPr>
            <p:txBody>
              <a:bodyPr/>
              <a:lstStyle/>
              <a:p>
                <a:r>
                  <a:rPr lang="en-US" dirty="0" smtClean="0"/>
                  <a:t>The relationship between </a:t>
                </a:r>
                <a14:m>
                  <m:oMath xmlns:m="http://schemas.openxmlformats.org/officeDocument/2006/math">
                    <m:r>
                      <a:rPr lang="en-US" i="1" dirty="0" smtClean="0">
                        <a:latin typeface="Cambria Math" panose="02040503050406030204" pitchFamily="18" charset="0"/>
                      </a:rPr>
                      <m:t>𝑟</m:t>
                    </m:r>
                  </m:oMath>
                </a14:m>
                <a:r>
                  <a:rPr lang="en-US" dirty="0" smtClean="0"/>
                  <a:t> and </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09600" y="163263"/>
                <a:ext cx="10972800" cy="1252728"/>
              </a:xfrm>
              <a:blipFill rotWithShape="0">
                <a:blip r:embed="rId3"/>
                <a:stretch>
                  <a:fillRect/>
                </a:stretch>
              </a:blipFill>
            </p:spPr>
            <p:txBody>
              <a:bodyPr/>
              <a:lstStyle/>
              <a:p>
                <a:r>
                  <a:rPr lang="en-US">
                    <a:noFill/>
                  </a:rPr>
                  <a:t> </a:t>
                </a:r>
              </a:p>
            </p:txBody>
          </p:sp>
        </mc:Fallback>
      </mc:AlternateContent>
      <p:sp>
        <p:nvSpPr>
          <p:cNvPr id="3" name="TextBox 2"/>
          <p:cNvSpPr txBox="1"/>
          <p:nvPr/>
        </p:nvSpPr>
        <p:spPr>
          <a:xfrm>
            <a:off x="4946073" y="1481726"/>
            <a:ext cx="2223654" cy="1200329"/>
          </a:xfrm>
          <a:prstGeom prst="rect">
            <a:avLst/>
          </a:prstGeom>
          <a:noFill/>
        </p:spPr>
        <p:txBody>
          <a:bodyPr wrap="square" rtlCol="0">
            <a:spAutoFit/>
          </a:bodyPr>
          <a:lstStyle/>
          <a:p>
            <a:r>
              <a:rPr lang="en-US" dirty="0" smtClean="0"/>
              <a:t>Everyone (even socialists!) want to be on the left side of the curve.</a:t>
            </a:r>
            <a:endParaRPr lang="en-US" dirty="0"/>
          </a:p>
        </p:txBody>
      </p:sp>
      <p:cxnSp>
        <p:nvCxnSpPr>
          <p:cNvPr id="8" name="Straight Arrow Connector 7"/>
          <p:cNvCxnSpPr/>
          <p:nvPr/>
        </p:nvCxnSpPr>
        <p:spPr>
          <a:xfrm flipH="1">
            <a:off x="5834383" y="2556164"/>
            <a:ext cx="737254" cy="0"/>
          </a:xfrm>
          <a:prstGeom prst="straightConnector1">
            <a:avLst/>
          </a:prstGeom>
          <a:ln w="1905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797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1" grpId="1"/>
      <p:bldP spid="1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Meltzer-Richard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To introduce politics, MR find each individual’s ideal tax rate. </a:t>
                </a:r>
                <a:r>
                  <a:rPr lang="en-US" dirty="0"/>
                  <a:t>Since </a:t>
                </a:r>
                <a:r>
                  <a:rPr lang="en-US" dirty="0" smtClean="0"/>
                  <a:t>the only difference among individuals is their different productivities, the ideal tax rate will be a function of </a:t>
                </a:r>
                <a14:m>
                  <m:oMath xmlns:m="http://schemas.openxmlformats.org/officeDocument/2006/math">
                    <m:r>
                      <a:rPr lang="en-US" i="1">
                        <a:latin typeface="Cambria Math" panose="02040503050406030204" pitchFamily="18" charset="0"/>
                      </a:rPr>
                      <m:t>𝑥</m:t>
                    </m:r>
                  </m:oMath>
                </a14:m>
                <a:r>
                  <a:rPr lang="en-US" dirty="0" smtClean="0"/>
                  <a:t>. </a:t>
                </a:r>
              </a:p>
              <a:p>
                <a:r>
                  <a:rPr lang="en-US" dirty="0" smtClean="0"/>
                  <a:t>Recall that take home income is:</a:t>
                </a:r>
              </a:p>
              <a:p>
                <a:pPr marL="119062" indent="0" algn="ctr">
                  <a:buNone/>
                </a:pPr>
                <a:r>
                  <a:rPr lang="en-US" dirty="0" smtClean="0"/>
                  <a:t> </a:t>
                </a:r>
                <a14:m>
                  <m:oMath xmlns:m="http://schemas.openxmlformats.org/officeDocument/2006/math">
                    <m:r>
                      <a:rPr lang="en-US" i="1" dirty="0">
                        <a:latin typeface="Cambria Math" panose="02040503050406030204" pitchFamily="18" charset="0"/>
                      </a:rPr>
                      <m:t>𝑐</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)=(1−</m:t>
                    </m:r>
                    <m:r>
                      <a:rPr lang="en-US" i="1" dirty="0">
                        <a:latin typeface="Cambria Math" panose="02040503050406030204" pitchFamily="18" charset="0"/>
                      </a:rPr>
                      <m:t>𝑡</m:t>
                    </m:r>
                    <m:r>
                      <a:rPr lang="en-US" i="1" dirty="0">
                        <a:latin typeface="Cambria Math" panose="02040503050406030204" pitchFamily="18" charset="0"/>
                      </a:rPr>
                      <m:t>) </m:t>
                    </m:r>
                    <m:r>
                      <a:rPr lang="en-US" i="1" dirty="0">
                        <a:latin typeface="Cambria Math" panose="02040503050406030204" pitchFamily="18" charset="0"/>
                      </a:rPr>
                      <m:t>𝑛</m:t>
                    </m:r>
                    <m:r>
                      <a:rPr lang="en-US" i="1" dirty="0">
                        <a:latin typeface="Cambria Math" panose="02040503050406030204" pitchFamily="18" charset="0"/>
                      </a:rPr>
                      <m:t> </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smtClean="0">
                        <a:latin typeface="Cambria Math" panose="02040503050406030204" pitchFamily="18" charset="0"/>
                      </a:rPr>
                      <m:t>𝑟</m:t>
                    </m:r>
                  </m:oMath>
                </a14:m>
                <a:endParaRPr lang="en-US" dirty="0" smtClean="0"/>
              </a:p>
              <a:p>
                <a:pPr marL="119062" indent="0" algn="ctr">
                  <a:buNone/>
                </a:pPr>
                <a:r>
                  <a:rPr lang="en-US" dirty="0" smtClean="0"/>
                  <a:t>Or, recalling that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r>
                          <a:rPr lang="en-US" i="1" dirty="0">
                            <a:latin typeface="Cambria Math" panose="02040503050406030204" pitchFamily="18" charset="0"/>
                          </a:rPr>
                          <m:t> </m:t>
                        </m:r>
                      </m:e>
                    </m:acc>
                  </m:oMath>
                </a14:m>
                <a:r>
                  <a:rPr lang="en-US" dirty="0" smtClean="0"/>
                  <a:t> is mean or average income</a:t>
                </a:r>
              </a:p>
              <a:p>
                <a:pPr marL="119062" indent="0" algn="ctr">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𝑐</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)=(1−</m:t>
                      </m:r>
                      <m:r>
                        <a:rPr lang="en-US" i="1" dirty="0">
                          <a:latin typeface="Cambria Math" panose="02040503050406030204" pitchFamily="18" charset="0"/>
                        </a:rPr>
                        <m:t>𝑡</m:t>
                      </m:r>
                      <m:r>
                        <a:rPr lang="en-US" i="1" dirty="0">
                          <a:latin typeface="Cambria Math" panose="02040503050406030204" pitchFamily="18" charset="0"/>
                        </a:rPr>
                        <m:t>) </m:t>
                      </m:r>
                      <m:r>
                        <a:rPr lang="en-US" i="1" dirty="0">
                          <a:latin typeface="Cambria Math" panose="02040503050406030204" pitchFamily="18" charset="0"/>
                        </a:rPr>
                        <m:t>𝑛</m:t>
                      </m:r>
                      <m:r>
                        <a:rPr lang="en-US" i="1" dirty="0">
                          <a:latin typeface="Cambria Math" panose="02040503050406030204" pitchFamily="18" charset="0"/>
                        </a:rPr>
                        <m:t> </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a:latin typeface="Cambria Math" panose="02040503050406030204" pitchFamily="18" charset="0"/>
                        </a:rPr>
                        <m:t>𝑡</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r>
                            <a:rPr lang="en-US" i="1" dirty="0">
                              <a:latin typeface="Cambria Math" panose="02040503050406030204" pitchFamily="18" charset="0"/>
                            </a:rPr>
                            <m:t> </m:t>
                          </m:r>
                        </m:e>
                      </m:acc>
                    </m:oMath>
                  </m:oMathPara>
                </a14:m>
                <a:endParaRPr lang="en-US" dirty="0" smtClean="0"/>
              </a:p>
              <a:p>
                <a:r>
                  <a:rPr lang="en-US" dirty="0" smtClean="0"/>
                  <a:t>Consider someone with high productivity. Taxes reduce their income by a lot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(1−</m:t>
                    </m:r>
                    <m:r>
                      <a:rPr lang="en-US" i="1" dirty="0">
                        <a:latin typeface="Cambria Math" panose="02040503050406030204" pitchFamily="18" charset="0"/>
                      </a:rPr>
                      <m:t>𝑡</m:t>
                    </m:r>
                    <m:r>
                      <a:rPr lang="en-US" i="1" dirty="0">
                        <a:latin typeface="Cambria Math" panose="02040503050406030204" pitchFamily="18" charset="0"/>
                      </a:rPr>
                      <m:t>) </m:t>
                    </m:r>
                    <m:r>
                      <a:rPr lang="en-US" i="1" dirty="0">
                        <a:latin typeface="Cambria Math" panose="02040503050406030204" pitchFamily="18" charset="0"/>
                      </a:rPr>
                      <m:t>𝑛</m:t>
                    </m:r>
                    <m:r>
                      <a:rPr lang="en-US" i="1" dirty="0">
                        <a:latin typeface="Cambria Math" panose="02040503050406030204" pitchFamily="18" charset="0"/>
                      </a:rPr>
                      <m:t> </m:t>
                    </m:r>
                    <m:r>
                      <a:rPr lang="en-US" i="1" dirty="0" err="1">
                        <a:latin typeface="Cambria Math" panose="02040503050406030204" pitchFamily="18" charset="0"/>
                      </a:rPr>
                      <m:t>𝑥</m:t>
                    </m:r>
                    <m:r>
                      <a:rPr lang="en-US" i="1" dirty="0" err="1">
                        <a:latin typeface="Cambria Math" panose="02040503050406030204" pitchFamily="18" charset="0"/>
                      </a:rPr>
                      <m:t> </m:t>
                    </m:r>
                  </m:oMath>
                </a14:m>
                <a:r>
                  <a:rPr lang="en-US" dirty="0" smtClean="0"/>
                  <a:t>and since </a:t>
                </a:r>
                <a14:m>
                  <m:oMath xmlns:m="http://schemas.openxmlformats.org/officeDocument/2006/math">
                    <m:r>
                      <a:rPr lang="en-US" i="1" dirty="0">
                        <a:latin typeface="Cambria Math" panose="02040503050406030204" pitchFamily="18" charset="0"/>
                      </a:rPr>
                      <m:t>𝑟</m:t>
                    </m:r>
                    <m:r>
                      <a:rPr lang="en-US" i="1" dirty="0">
                        <a:latin typeface="Cambria Math" panose="02040503050406030204" pitchFamily="18" charset="0"/>
                      </a:rPr>
                      <m:t>=</m:t>
                    </m:r>
                    <m:r>
                      <a:rPr lang="en-US" i="1" dirty="0">
                        <a:latin typeface="Cambria Math" panose="02040503050406030204" pitchFamily="18" charset="0"/>
                      </a:rPr>
                      <m:t>𝑡</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r>
                          <a:rPr lang="en-US" i="1" dirty="0">
                            <a:latin typeface="Cambria Math" panose="02040503050406030204" pitchFamily="18" charset="0"/>
                          </a:rPr>
                          <m:t> </m:t>
                        </m:r>
                      </m:e>
                    </m:acc>
                  </m:oMath>
                </a14:m>
                <a:r>
                  <a:rPr lang="en-US" dirty="0" smtClean="0"/>
                  <a:t> the increase in r doesn’t nearly offset the loss in their earned income.</a:t>
                </a:r>
              </a:p>
              <a:p>
                <a:r>
                  <a:rPr lang="en-US" dirty="0" smtClean="0"/>
                  <a:t>On the other hand, someone with a low </a:t>
                </a:r>
                <a14:m>
                  <m:oMath xmlns:m="http://schemas.openxmlformats.org/officeDocument/2006/math">
                    <m:r>
                      <a:rPr lang="en-US" i="1" dirty="0">
                        <a:latin typeface="Cambria Math" panose="02040503050406030204" pitchFamily="18" charset="0"/>
                      </a:rPr>
                      <m:t>𝑥</m:t>
                    </m:r>
                  </m:oMath>
                </a14:m>
                <a:r>
                  <a:rPr lang="en-US" dirty="0" smtClean="0"/>
                  <a:t> doesn’t lose much from an increase in </a:t>
                </a:r>
                <a14:m>
                  <m:oMath xmlns:m="http://schemas.openxmlformats.org/officeDocument/2006/math">
                    <m:r>
                      <a:rPr lang="en-US" i="1" dirty="0">
                        <a:latin typeface="Cambria Math" panose="02040503050406030204" pitchFamily="18" charset="0"/>
                      </a:rPr>
                      <m:t>𝑡</m:t>
                    </m:r>
                  </m:oMath>
                </a14:m>
                <a:r>
                  <a:rPr lang="en-US" dirty="0" smtClean="0"/>
                  <a:t> but has a lot to gain from the higher </a:t>
                </a:r>
                <a14:m>
                  <m:oMath xmlns:m="http://schemas.openxmlformats.org/officeDocument/2006/math">
                    <m:r>
                      <a:rPr lang="en-US" i="1" dirty="0">
                        <a:latin typeface="Cambria Math" panose="02040503050406030204" pitchFamily="18" charset="0"/>
                      </a:rPr>
                      <m:t>𝑟</m:t>
                    </m:r>
                  </m:oMath>
                </a14:m>
                <a:r>
                  <a:rPr lang="en-US" dirty="0" smtClean="0"/>
                  <a:t> payment.</a:t>
                </a:r>
              </a:p>
              <a:p>
                <a:r>
                  <a:rPr lang="en-US" dirty="0" smtClean="0"/>
                  <a:t>These forces are magnified when we realize that a person with low </a:t>
                </a:r>
                <a14:m>
                  <m:oMath xmlns:m="http://schemas.openxmlformats.org/officeDocument/2006/math">
                    <m:r>
                      <a:rPr lang="en-US" i="1" dirty="0">
                        <a:latin typeface="Cambria Math" panose="02040503050406030204" pitchFamily="18" charset="0"/>
                      </a:rPr>
                      <m:t>𝑥</m:t>
                    </m:r>
                  </m:oMath>
                </a14:m>
                <a:r>
                  <a:rPr lang="en-US" dirty="0" smtClean="0"/>
                  <a:t> will also have a low </a:t>
                </a:r>
                <a14:m>
                  <m:oMath xmlns:m="http://schemas.openxmlformats.org/officeDocument/2006/math">
                    <m:r>
                      <a:rPr lang="en-US" i="1" dirty="0">
                        <a:latin typeface="Cambria Math" panose="02040503050406030204" pitchFamily="18" charset="0"/>
                      </a:rPr>
                      <m:t>𝑛</m:t>
                    </m:r>
                  </m:oMath>
                </a14:m>
                <a:r>
                  <a:rPr lang="en-US" dirty="0" smtClean="0"/>
                  <a:t>, i.e. they will work less when taxes go up.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449" r="-1278" b="-264"/>
                </a:stretch>
              </a:blipFill>
            </p:spPr>
            <p:txBody>
              <a:bodyPr/>
              <a:lstStyle/>
              <a:p>
                <a:r>
                  <a:rPr lang="en-US">
                    <a:noFill/>
                  </a:rPr>
                  <a:t> </a:t>
                </a:r>
              </a:p>
            </p:txBody>
          </p:sp>
        </mc:Fallback>
      </mc:AlternateContent>
    </p:spTree>
    <p:extLst>
      <p:ext uri="{BB962C8B-B14F-4D97-AF65-F5344CB8AC3E}">
        <p14:creationId xmlns:p14="http://schemas.microsoft.com/office/powerpoint/2010/main" val="24573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5962" y="1481726"/>
            <a:ext cx="5936166" cy="4942494"/>
          </a:xfrm>
          <a:prstGeom prst="rect">
            <a:avLst/>
          </a:prstGeom>
        </p:spPr>
      </p:pic>
      <p:cxnSp>
        <p:nvCxnSpPr>
          <p:cNvPr id="15" name="Straight Connector 14"/>
          <p:cNvCxnSpPr/>
          <p:nvPr/>
        </p:nvCxnSpPr>
        <p:spPr>
          <a:xfrm>
            <a:off x="6234045" y="2762982"/>
            <a:ext cx="0" cy="3076575"/>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896452" y="5947222"/>
            <a:ext cx="675185" cy="369332"/>
          </a:xfrm>
          <a:prstGeom prst="rect">
            <a:avLst/>
          </a:prstGeom>
          <a:noFill/>
        </p:spPr>
        <p:txBody>
          <a:bodyPr wrap="none" rtlCol="0">
            <a:spAutoFit/>
          </a:bodyPr>
          <a:lstStyle/>
          <a:p>
            <a:r>
              <a:rPr lang="en-US" dirty="0" err="1" smtClean="0">
                <a:solidFill>
                  <a:prstClr val="black"/>
                </a:solidFill>
              </a:rPr>
              <a:t>tmax</a:t>
            </a:r>
            <a:endParaRPr lang="en-US" dirty="0">
              <a:solidFill>
                <a:prstClr val="black"/>
              </a:solidFill>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609600" y="163263"/>
                <a:ext cx="10972800" cy="1252728"/>
              </a:xfrm>
            </p:spPr>
            <p:txBody>
              <a:bodyPr/>
              <a:lstStyle/>
              <a:p>
                <a:r>
                  <a:rPr lang="en-US" dirty="0"/>
                  <a:t>I</a:t>
                </a:r>
                <a:r>
                  <a:rPr lang="en-US" dirty="0" smtClean="0"/>
                  <a:t>deal </a:t>
                </a:r>
                <a14:m>
                  <m:oMath xmlns:m="http://schemas.openxmlformats.org/officeDocument/2006/math">
                    <m:r>
                      <a:rPr lang="en-US" i="1" dirty="0" smtClean="0">
                        <a:latin typeface="Cambria Math" panose="02040503050406030204" pitchFamily="18" charset="0"/>
                      </a:rPr>
                      <m:t>𝑟</m:t>
                    </m:r>
                  </m:oMath>
                </a14:m>
                <a:r>
                  <a:rPr lang="en-US" dirty="0" smtClean="0"/>
                  <a:t> and </a:t>
                </a:r>
                <a14:m>
                  <m:oMath xmlns:m="http://schemas.openxmlformats.org/officeDocument/2006/math">
                    <m:r>
                      <a:rPr lang="en-US" i="1" dirty="0" smtClean="0">
                        <a:latin typeface="Cambria Math" panose="02040503050406030204" pitchFamily="18" charset="0"/>
                      </a:rPr>
                      <m:t>𝑡</m:t>
                    </m:r>
                  </m:oMath>
                </a14:m>
                <a:r>
                  <a:rPr lang="en-US" dirty="0" smtClean="0"/>
                  <a:t> for each individual</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09600" y="163263"/>
                <a:ext cx="10972800" cy="1252728"/>
              </a:xfrm>
              <a:blipFill rotWithShape="0">
                <a:blip r:embed="rId3"/>
                <a:stretch>
                  <a:fillRect/>
                </a:stretch>
              </a:blipFill>
            </p:spPr>
            <p:txBody>
              <a:bodyPr/>
              <a:lstStyle/>
              <a:p>
                <a:r>
                  <a:rPr lang="en-US">
                    <a:noFill/>
                  </a:rPr>
                  <a:t> </a:t>
                </a:r>
              </a:p>
            </p:txBody>
          </p:sp>
        </mc:Fallback>
      </mc:AlternateContent>
      <p:cxnSp>
        <p:nvCxnSpPr>
          <p:cNvPr id="5" name="Straight Connector 4"/>
          <p:cNvCxnSpPr/>
          <p:nvPr/>
        </p:nvCxnSpPr>
        <p:spPr>
          <a:xfrm>
            <a:off x="3462215" y="2762982"/>
            <a:ext cx="5186485" cy="0"/>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8896350" y="1733550"/>
                <a:ext cx="2276475" cy="1754326"/>
              </a:xfrm>
              <a:prstGeom prst="rect">
                <a:avLst/>
              </a:prstGeom>
              <a:noFill/>
            </p:spPr>
            <p:txBody>
              <a:bodyPr wrap="square" rtlCol="0">
                <a:spAutoFit/>
              </a:bodyPr>
              <a:lstStyle/>
              <a:p>
                <a:r>
                  <a:rPr lang="en-US" dirty="0" smtClean="0"/>
                  <a:t>A person with low x who doesn’t work at all won’t care at all about t but will want higher </a:t>
                </a:r>
                <a14:m>
                  <m:oMath xmlns:m="http://schemas.openxmlformats.org/officeDocument/2006/math">
                    <m:r>
                      <a:rPr lang="en-US" b="0" i="1" smtClean="0">
                        <a:latin typeface="Cambria Math" panose="02040503050406030204" pitchFamily="18" charset="0"/>
                      </a:rPr>
                      <m:t>𝑟</m:t>
                    </m:r>
                  </m:oMath>
                </a14:m>
                <a:r>
                  <a:rPr lang="en-US" dirty="0" smtClean="0"/>
                  <a:t> so their ideal tax rate is </a:t>
                </a:r>
                <a:r>
                  <a:rPr lang="en-US" dirty="0" err="1" smtClean="0"/>
                  <a:t>tmax</a:t>
                </a:r>
                <a:r>
                  <a:rPr lang="en-US" dirty="0" smtClean="0"/>
                  <a:t>.</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896350" y="1733550"/>
                <a:ext cx="2276475" cy="1754326"/>
              </a:xfrm>
              <a:prstGeom prst="rect">
                <a:avLst/>
              </a:prstGeom>
              <a:blipFill rotWithShape="0">
                <a:blip r:embed="rId4"/>
                <a:stretch>
                  <a:fillRect l="-2139" t="-1736" r="-1070" b="-4514"/>
                </a:stretch>
              </a:blipFill>
            </p:spPr>
            <p:txBody>
              <a:bodyPr/>
              <a:lstStyle/>
              <a:p>
                <a:r>
                  <a:rPr lang="en-US">
                    <a:noFill/>
                  </a:rPr>
                  <a:t> </a:t>
                </a:r>
              </a:p>
            </p:txBody>
          </p:sp>
        </mc:Fallback>
      </mc:AlternateContent>
      <p:sp>
        <p:nvSpPr>
          <p:cNvPr id="12" name="Freeform 11"/>
          <p:cNvSpPr/>
          <p:nvPr/>
        </p:nvSpPr>
        <p:spPr>
          <a:xfrm>
            <a:off x="3438525" y="1590675"/>
            <a:ext cx="2752725" cy="2333625"/>
          </a:xfrm>
          <a:custGeom>
            <a:avLst/>
            <a:gdLst>
              <a:gd name="connsiteX0" fmla="*/ 0 w 2752725"/>
              <a:gd name="connsiteY0" fmla="*/ 2333625 h 2333625"/>
              <a:gd name="connsiteX1" fmla="*/ 1819275 w 2752725"/>
              <a:gd name="connsiteY1" fmla="*/ 1466850 h 2333625"/>
              <a:gd name="connsiteX2" fmla="*/ 2752725 w 2752725"/>
              <a:gd name="connsiteY2" fmla="*/ 0 h 2333625"/>
            </a:gdLst>
            <a:ahLst/>
            <a:cxnLst>
              <a:cxn ang="0">
                <a:pos x="connsiteX0" y="connsiteY0"/>
              </a:cxn>
              <a:cxn ang="0">
                <a:pos x="connsiteX1" y="connsiteY1"/>
              </a:cxn>
              <a:cxn ang="0">
                <a:pos x="connsiteX2" y="connsiteY2"/>
              </a:cxn>
            </a:cxnLst>
            <a:rect l="l" t="t" r="r" b="b"/>
            <a:pathLst>
              <a:path w="2752725" h="2333625">
                <a:moveTo>
                  <a:pt x="0" y="2333625"/>
                </a:moveTo>
                <a:cubicBezTo>
                  <a:pt x="680244" y="2094706"/>
                  <a:pt x="1360488" y="1855787"/>
                  <a:pt x="1819275" y="1466850"/>
                </a:cubicBezTo>
                <a:cubicBezTo>
                  <a:pt x="2278062" y="1077913"/>
                  <a:pt x="2587625" y="268287"/>
                  <a:pt x="2752725" y="0"/>
                </a:cubicBezTo>
              </a:path>
            </a:pathLst>
          </a:custGeom>
          <a:ln w="12700">
            <a:solidFill>
              <a:srgbClr val="0070C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TextBox 16"/>
          <p:cNvSpPr txBox="1"/>
          <p:nvPr/>
        </p:nvSpPr>
        <p:spPr>
          <a:xfrm>
            <a:off x="6143625" y="1067650"/>
            <a:ext cx="3762375" cy="369332"/>
          </a:xfrm>
          <a:prstGeom prst="rect">
            <a:avLst/>
          </a:prstGeom>
          <a:noFill/>
        </p:spPr>
        <p:txBody>
          <a:bodyPr wrap="square" rtlCol="0">
            <a:spAutoFit/>
          </a:bodyPr>
          <a:lstStyle/>
          <a:p>
            <a:r>
              <a:rPr lang="en-US" dirty="0" smtClean="0"/>
              <a:t>Low x wants high t.</a:t>
            </a:r>
            <a:endParaRPr lang="en-US" dirty="0"/>
          </a:p>
        </p:txBody>
      </p:sp>
      <p:sp>
        <p:nvSpPr>
          <p:cNvPr id="13" name="Freeform 12"/>
          <p:cNvSpPr/>
          <p:nvPr/>
        </p:nvSpPr>
        <p:spPr>
          <a:xfrm>
            <a:off x="3429000" y="2552700"/>
            <a:ext cx="1247775" cy="2847975"/>
          </a:xfrm>
          <a:custGeom>
            <a:avLst/>
            <a:gdLst>
              <a:gd name="connsiteX0" fmla="*/ 0 w 1247775"/>
              <a:gd name="connsiteY0" fmla="*/ 2847975 h 2847975"/>
              <a:gd name="connsiteX1" fmla="*/ 533400 w 1247775"/>
              <a:gd name="connsiteY1" fmla="*/ 2305050 h 2847975"/>
              <a:gd name="connsiteX2" fmla="*/ 1247775 w 1247775"/>
              <a:gd name="connsiteY2" fmla="*/ 0 h 2847975"/>
            </a:gdLst>
            <a:ahLst/>
            <a:cxnLst>
              <a:cxn ang="0">
                <a:pos x="connsiteX0" y="connsiteY0"/>
              </a:cxn>
              <a:cxn ang="0">
                <a:pos x="connsiteX1" y="connsiteY1"/>
              </a:cxn>
              <a:cxn ang="0">
                <a:pos x="connsiteX2" y="connsiteY2"/>
              </a:cxn>
            </a:cxnLst>
            <a:rect l="l" t="t" r="r" b="b"/>
            <a:pathLst>
              <a:path w="1247775" h="2847975">
                <a:moveTo>
                  <a:pt x="0" y="2847975"/>
                </a:moveTo>
                <a:cubicBezTo>
                  <a:pt x="162719" y="2813843"/>
                  <a:pt x="325438" y="2779712"/>
                  <a:pt x="533400" y="2305050"/>
                </a:cubicBezTo>
                <a:cubicBezTo>
                  <a:pt x="741363" y="1830387"/>
                  <a:pt x="994569" y="915193"/>
                  <a:pt x="1247775" y="0"/>
                </a:cubicBezTo>
              </a:path>
            </a:pathLst>
          </a:custGeom>
          <a:noFill/>
          <a:ln w="127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3657600" y="2193350"/>
                <a:ext cx="3762375" cy="369332"/>
              </a:xfrm>
              <a:prstGeom prst="rect">
                <a:avLst/>
              </a:prstGeom>
              <a:noFill/>
            </p:spPr>
            <p:txBody>
              <a:bodyPr wrap="square" rtlCol="0">
                <a:spAutoFit/>
              </a:bodyPr>
              <a:lstStyle/>
              <a:p>
                <a:r>
                  <a:rPr lang="en-US" dirty="0" smtClean="0"/>
                  <a:t>High x wants low </a:t>
                </a:r>
                <a14:m>
                  <m:oMath xmlns:m="http://schemas.openxmlformats.org/officeDocument/2006/math">
                    <m:r>
                      <a:rPr lang="en-US" i="1" dirty="0">
                        <a:latin typeface="Cambria Math" panose="02040503050406030204" pitchFamily="18" charset="0"/>
                      </a:rPr>
                      <m:t>𝑡</m:t>
                    </m:r>
                  </m:oMath>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657600" y="2193350"/>
                <a:ext cx="3762375" cy="369332"/>
              </a:xfrm>
              <a:prstGeom prst="rect">
                <a:avLst/>
              </a:prstGeom>
              <a:blipFill rotWithShape="0">
                <a:blip r:embed="rId5"/>
                <a:stretch>
                  <a:fillRect l="-1297" t="-10000" b="-26667"/>
                </a:stretch>
              </a:blipFill>
            </p:spPr>
            <p:txBody>
              <a:bodyPr/>
              <a:lstStyle/>
              <a:p>
                <a:r>
                  <a:rPr lang="en-US">
                    <a:noFill/>
                  </a:rPr>
                  <a:t> </a:t>
                </a:r>
              </a:p>
            </p:txBody>
          </p:sp>
        </mc:Fallback>
      </mc:AlternateContent>
      <p:cxnSp>
        <p:nvCxnSpPr>
          <p:cNvPr id="6" name="Straight Arrow Connector 5"/>
          <p:cNvCxnSpPr/>
          <p:nvPr/>
        </p:nvCxnSpPr>
        <p:spPr>
          <a:xfrm flipH="1" flipV="1">
            <a:off x="5080000" y="3649785"/>
            <a:ext cx="1008185" cy="890953"/>
          </a:xfrm>
          <a:prstGeom prst="straightConnector1">
            <a:avLst/>
          </a:prstGeom>
          <a:ln cmpd="sng">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4886325" y="4124325"/>
            <a:ext cx="1443024" cy="923330"/>
          </a:xfrm>
          <a:prstGeom prst="rect">
            <a:avLst/>
          </a:prstGeom>
          <a:noFill/>
        </p:spPr>
        <p:txBody>
          <a:bodyPr wrap="none" rtlCol="0">
            <a:spAutoFit/>
          </a:bodyPr>
          <a:lstStyle/>
          <a:p>
            <a:r>
              <a:rPr lang="en-US" dirty="0" smtClean="0"/>
              <a:t>Higher</a:t>
            </a:r>
          </a:p>
          <a:p>
            <a:r>
              <a:rPr lang="en-US" dirty="0" smtClean="0"/>
              <a:t>Utility</a:t>
            </a:r>
          </a:p>
          <a:p>
            <a:r>
              <a:rPr lang="en-US" dirty="0" smtClean="0"/>
              <a:t>(low t, high r)</a:t>
            </a:r>
            <a:endParaRPr lang="en-US" dirty="0"/>
          </a:p>
        </p:txBody>
      </p:sp>
    </p:spTree>
    <p:extLst>
      <p:ext uri="{BB962C8B-B14F-4D97-AF65-F5344CB8AC3E}">
        <p14:creationId xmlns:p14="http://schemas.microsoft.com/office/powerpoint/2010/main" val="29083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par>
                          <p:cTn id="37" fill="hold">
                            <p:stCondLst>
                              <p:cond delay="0"/>
                            </p:stCondLst>
                            <p:childTnLst>
                              <p:par>
                                <p:cTn id="38" presetID="64" presetClass="path" presetSubtype="0" accel="50000" decel="50000" fill="hold" nodeType="afterEffect">
                                  <p:stCondLst>
                                    <p:cond delay="0"/>
                                  </p:stCondLst>
                                  <p:childTnLst>
                                    <p:animMotion origin="layout" path="M 4.16667E-7 0.25 L 4.16667E-7 -2.22222E-6 " pathEditMode="relative" rAng="0" ptsTypes="AA">
                                      <p:cBhvr>
                                        <p:cTn id="39" dur="2000" fill="hold"/>
                                        <p:tgtEl>
                                          <p:spTgt spid="5"/>
                                        </p:tgtEl>
                                        <p:attrNameLst>
                                          <p:attrName>ppt_x</p:attrName>
                                          <p:attrName>ppt_y</p:attrName>
                                        </p:attrNameLst>
                                      </p:cBhvr>
                                      <p:rCtr x="0" y="-12500"/>
                                    </p:animMotion>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7" grpId="0"/>
      <p:bldP spid="13" grpId="0" animBg="1"/>
      <p:bldP spid="18" grpId="0"/>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Ideal tax rates as a function of </a:t>
                </a:r>
                <a14:m>
                  <m:oMath xmlns:m="http://schemas.openxmlformats.org/officeDocument/2006/math">
                    <m:r>
                      <a:rPr lang="en-US" i="1" dirty="0">
                        <a:latin typeface="Cambria Math" panose="02040503050406030204" pitchFamily="18" charset="0"/>
                      </a:rPr>
                      <m:t>𝑥</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2774757" y="1851141"/>
            <a:ext cx="6642485" cy="4807061"/>
          </a:xfrm>
          <a:prstGeom prst="rect">
            <a:avLst/>
          </a:prstGeom>
        </p:spPr>
      </p:pic>
    </p:spTree>
    <p:extLst>
      <p:ext uri="{BB962C8B-B14F-4D97-AF65-F5344CB8AC3E}">
        <p14:creationId xmlns:p14="http://schemas.microsoft.com/office/powerpoint/2010/main" val="226011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Median Voter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Each voter has a single peaked preference around their ideal tax rate so we can apply the Median Voter Theorem and say the group will choose the ideal tax rate of the median voter.</a:t>
                </a:r>
              </a:p>
              <a:p>
                <a:r>
                  <a:rPr lang="en-US" dirty="0" smtClean="0"/>
                  <a:t>So what is the ideal tax rate of the median voter?</a:t>
                </a:r>
              </a:p>
              <a:p>
                <a:r>
                  <a:rPr lang="en-US" dirty="0" smtClean="0"/>
                  <a:t>Depends on the distribution of </a:t>
                </a:r>
                <a14:m>
                  <m:oMath xmlns:m="http://schemas.openxmlformats.org/officeDocument/2006/math">
                    <m:r>
                      <a:rPr lang="en-US" i="1" dirty="0">
                        <a:latin typeface="Cambria Math" panose="02040503050406030204" pitchFamily="18" charset="0"/>
                      </a:rPr>
                      <m:t>𝑥</m:t>
                    </m:r>
                  </m:oMath>
                </a14:m>
                <a:r>
                  <a:rPr lang="en-US" dirty="0" smtClean="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211399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Yello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BlackYellow" id="{89FD6BC1-3F48-43C5-9EDD-488C3313683B}" vid="{FA963B8F-B304-4473-95EF-C1D3D3B458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BlackYellow</Template>
  <TotalTime>561</TotalTime>
  <Words>1836</Words>
  <Application>Microsoft Office PowerPoint</Application>
  <PresentationFormat>Widescreen</PresentationFormat>
  <Paragraphs>153</Paragraphs>
  <Slides>24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 Math</vt:lpstr>
      <vt:lpstr>Corbel</vt:lpstr>
      <vt:lpstr>Wingdings</vt:lpstr>
      <vt:lpstr>Wingdings 2</vt:lpstr>
      <vt:lpstr>Wingdings 3</vt:lpstr>
      <vt:lpstr>BlackYellow</vt:lpstr>
      <vt:lpstr>A Rational Theory of the Size of Government (Application of the median voter theorem.) Allan H. Meltzer and Scott F. Richard. 1981. A Rational Theory of the Size of Government. Journal of Political Economy 89 (5 ): 914-927 </vt:lpstr>
      <vt:lpstr>Does Democracy Threaten Property?</vt:lpstr>
      <vt:lpstr>The Meltzer-Richard Model</vt:lpstr>
      <vt:lpstr>The Meltzer-Richard Model</vt:lpstr>
      <vt:lpstr>The relationship between r and t</vt:lpstr>
      <vt:lpstr>Meltzer-Richard Model</vt:lpstr>
      <vt:lpstr>Ideal r and t for each individual</vt:lpstr>
      <vt:lpstr>Ideal tax rates as a function of x</vt:lpstr>
      <vt:lpstr>Applying the Median Voter Theorem</vt:lpstr>
      <vt:lpstr>PowerPoint Presentation</vt:lpstr>
      <vt:lpstr>PowerPoint Presentation</vt:lpstr>
      <vt:lpstr>Predictions of the Model</vt:lpstr>
      <vt:lpstr>Testing the Predictions</vt:lpstr>
      <vt:lpstr>Did Extending the Franchise Increase the Size of the Welfare State?</vt:lpstr>
      <vt:lpstr>The Robin Hood Paradox</vt:lpstr>
      <vt:lpstr>The Robin Hood Paradox</vt:lpstr>
      <vt:lpstr>The Robin Hood Paradox: Race</vt:lpstr>
      <vt:lpstr>The Robin Hood Paradox: Constraints on Democracy</vt:lpstr>
      <vt:lpstr>The Robin Hood Paradox: The Failure of Self-Interested Theories of Voting</vt:lpstr>
      <vt:lpstr>Self-Interested Voting Fails in Other Contexts</vt:lpstr>
      <vt:lpstr>Ideology</vt:lpstr>
      <vt:lpstr>Inequality is increasing in the United States</vt:lpstr>
      <vt:lpstr>The Robin Hood Paradox</vt:lpstr>
      <vt:lpstr>Conclusions</vt:lpstr>
    </vt:vector>
  </TitlesOfParts>
  <Company>George Mason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Growth of Government Application of median voter theorem Allan H. Meltzer and Scott F. Richard. 1981. A Rational Theory of the Size of Government. Journal of Political Economy 89 (5 ): 914-927</dc:title>
  <dc:creator>Alex T Tabarrok</dc:creator>
  <cp:lastModifiedBy>Alex T Tabarrok</cp:lastModifiedBy>
  <cp:revision>51</cp:revision>
  <dcterms:created xsi:type="dcterms:W3CDTF">2015-03-19T17:52:34Z</dcterms:created>
  <dcterms:modified xsi:type="dcterms:W3CDTF">2015-10-30T15:46:07Z</dcterms:modified>
</cp:coreProperties>
</file>