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88" r:id="rId6"/>
    <p:sldId id="289" r:id="rId7"/>
    <p:sldId id="260" r:id="rId8"/>
    <p:sldId id="263" r:id="rId9"/>
    <p:sldId id="265" r:id="rId10"/>
    <p:sldId id="269" r:id="rId11"/>
    <p:sldId id="261" r:id="rId12"/>
    <p:sldId id="267" r:id="rId13"/>
    <p:sldId id="274" r:id="rId14"/>
    <p:sldId id="275" r:id="rId15"/>
    <p:sldId id="272" r:id="rId16"/>
    <p:sldId id="266" r:id="rId17"/>
    <p:sldId id="270" r:id="rId18"/>
    <p:sldId id="271" r:id="rId19"/>
    <p:sldId id="262" r:id="rId20"/>
    <p:sldId id="290" r:id="rId21"/>
    <p:sldId id="268" r:id="rId22"/>
    <p:sldId id="276" r:id="rId23"/>
    <p:sldId id="279" r:id="rId24"/>
    <p:sldId id="278" r:id="rId25"/>
    <p:sldId id="277" r:id="rId26"/>
    <p:sldId id="283" r:id="rId27"/>
    <p:sldId id="280" r:id="rId28"/>
    <p:sldId id="281" r:id="rId29"/>
    <p:sldId id="282" r:id="rId30"/>
    <p:sldId id="284" r:id="rId31"/>
    <p:sldId id="285" r:id="rId32"/>
    <p:sldId id="286" r:id="rId33"/>
    <p:sldId id="287"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71" d="100"/>
          <a:sy n="71" d="100"/>
        </p:scale>
        <p:origin x="77" y="6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7FFC3-21F2-4C8F-9C10-7B8DC2A28E05}" type="datetimeFigureOut">
              <a:rPr lang="en-US" smtClean="0"/>
              <a:t>1/21/2015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AC1DA-0531-4BF5-98C1-E2E28F1692FF}" type="slidenum">
              <a:rPr lang="en-US" smtClean="0"/>
              <a:t>‹#›</a:t>
            </a:fld>
            <a:endParaRPr lang="en-US"/>
          </a:p>
        </p:txBody>
      </p:sp>
    </p:spTree>
    <p:extLst>
      <p:ext uri="{BB962C8B-B14F-4D97-AF65-F5344CB8AC3E}">
        <p14:creationId xmlns:p14="http://schemas.microsoft.com/office/powerpoint/2010/main" val="6723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let the perfect be</a:t>
            </a:r>
            <a:r>
              <a:rPr lang="en-US" baseline="0" dirty="0" smtClean="0"/>
              <a:t> the enemy of the good. Voltaire.</a:t>
            </a:r>
            <a:endParaRPr lang="en-US" dirty="0"/>
          </a:p>
        </p:txBody>
      </p:sp>
      <p:sp>
        <p:nvSpPr>
          <p:cNvPr id="4" name="Slide Number Placeholder 3"/>
          <p:cNvSpPr>
            <a:spLocks noGrp="1"/>
          </p:cNvSpPr>
          <p:nvPr>
            <p:ph type="sldNum" sz="quarter" idx="10"/>
          </p:nvPr>
        </p:nvSpPr>
        <p:spPr/>
        <p:txBody>
          <a:bodyPr/>
          <a:lstStyle/>
          <a:p>
            <a:fld id="{647AC1DA-0531-4BF5-98C1-E2E28F1692FF}" type="slidenum">
              <a:rPr lang="en-US" smtClean="0"/>
              <a:t>6</a:t>
            </a:fld>
            <a:endParaRPr lang="en-US"/>
          </a:p>
        </p:txBody>
      </p:sp>
    </p:spTree>
    <p:extLst>
      <p:ext uri="{BB962C8B-B14F-4D97-AF65-F5344CB8AC3E}">
        <p14:creationId xmlns:p14="http://schemas.microsoft.com/office/powerpoint/2010/main" val="181230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25B8599-3E48-4602-942E-C9B4A91EEFC4}" type="slidenum">
              <a:rPr lang="en-US" altLang="en-US"/>
              <a:pPr eaLnBrk="1" hangingPunct="1"/>
              <a:t>10</a:t>
            </a:fld>
            <a:endParaRPr lang="en-US" altLang="en-US"/>
          </a:p>
        </p:txBody>
      </p:sp>
    </p:spTree>
    <p:extLst>
      <p:ext uri="{BB962C8B-B14F-4D97-AF65-F5344CB8AC3E}">
        <p14:creationId xmlns:p14="http://schemas.microsoft.com/office/powerpoint/2010/main" val="233812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6203E9E-ADB9-40D1-950E-892DFE411E00}" type="slidenum">
              <a:rPr lang="en-US" altLang="en-US"/>
              <a:pPr eaLnBrk="1" hangingPunct="1"/>
              <a:t>21</a:t>
            </a:fld>
            <a:endParaRPr lang="en-US" altLang="en-US"/>
          </a:p>
        </p:txBody>
      </p:sp>
    </p:spTree>
    <p:extLst>
      <p:ext uri="{BB962C8B-B14F-4D97-AF65-F5344CB8AC3E}">
        <p14:creationId xmlns:p14="http://schemas.microsoft.com/office/powerpoint/2010/main" val="316258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bundle D wins </a:t>
            </a:r>
            <a:endParaRPr lang="en-US" dirty="0"/>
          </a:p>
        </p:txBody>
      </p:sp>
      <p:sp>
        <p:nvSpPr>
          <p:cNvPr id="4" name="Slide Number Placeholder 3"/>
          <p:cNvSpPr>
            <a:spLocks noGrp="1"/>
          </p:cNvSpPr>
          <p:nvPr>
            <p:ph type="sldNum" sz="quarter" idx="10"/>
          </p:nvPr>
        </p:nvSpPr>
        <p:spPr/>
        <p:txBody>
          <a:bodyPr/>
          <a:lstStyle/>
          <a:p>
            <a:fld id="{647AC1DA-0531-4BF5-98C1-E2E28F1692FF}" type="slidenum">
              <a:rPr lang="en-US" smtClean="0"/>
              <a:t>30</a:t>
            </a:fld>
            <a:endParaRPr lang="en-US"/>
          </a:p>
        </p:txBody>
      </p:sp>
    </p:spTree>
    <p:extLst>
      <p:ext uri="{BB962C8B-B14F-4D97-AF65-F5344CB8AC3E}">
        <p14:creationId xmlns:p14="http://schemas.microsoft.com/office/powerpoint/2010/main" val="304387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triangles different policies, hence tobacco both taxed</a:t>
            </a:r>
            <a:r>
              <a:rPr lang="en-US" baseline="0" dirty="0" smtClean="0"/>
              <a:t> and subsidized.</a:t>
            </a:r>
            <a:endParaRPr lang="en-US" dirty="0"/>
          </a:p>
        </p:txBody>
      </p:sp>
      <p:sp>
        <p:nvSpPr>
          <p:cNvPr id="4" name="Slide Number Placeholder 3"/>
          <p:cNvSpPr>
            <a:spLocks noGrp="1"/>
          </p:cNvSpPr>
          <p:nvPr>
            <p:ph type="sldNum" sz="quarter" idx="10"/>
          </p:nvPr>
        </p:nvSpPr>
        <p:spPr/>
        <p:txBody>
          <a:bodyPr/>
          <a:lstStyle/>
          <a:p>
            <a:fld id="{647AC1DA-0531-4BF5-98C1-E2E28F1692FF}" type="slidenum">
              <a:rPr lang="en-US" smtClean="0"/>
              <a:t>34</a:t>
            </a:fld>
            <a:endParaRPr lang="en-US"/>
          </a:p>
        </p:txBody>
      </p:sp>
    </p:spTree>
    <p:extLst>
      <p:ext uri="{BB962C8B-B14F-4D97-AF65-F5344CB8AC3E}">
        <p14:creationId xmlns:p14="http://schemas.microsoft.com/office/powerpoint/2010/main" val="1738541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3"/>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49B0354C-FBBE-4CB0-AEA1-744E37F72206}" type="datetimeFigureOut">
              <a:rPr lang="en-US" smtClean="0"/>
              <a:t>1/21/2015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077A57E6-149F-467F-AEAE-3C91EE890502}" type="slidenum">
              <a:rPr lang="en-US" smtClean="0"/>
              <a:t>‹#›</a:t>
            </a:fld>
            <a:endParaRPr lang="en-US"/>
          </a:p>
        </p:txBody>
      </p:sp>
    </p:spTree>
    <p:extLst>
      <p:ext uri="{BB962C8B-B14F-4D97-AF65-F5344CB8AC3E}">
        <p14:creationId xmlns:p14="http://schemas.microsoft.com/office/powerpoint/2010/main" val="227350993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lvl1pPr>
              <a:defRPr sz="4000"/>
            </a:lvl1pPr>
            <a:extLst/>
          </a:lstStyle>
          <a:p>
            <a:r>
              <a:rPr lang="en-US" smtClean="0"/>
              <a:t>Click to edit Master title style</a:t>
            </a:r>
            <a:endParaRPr lang="en-US" dirty="0"/>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77256-3B8F-425A-B239-A2C90C6A4AD3}"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79853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7" name="Rectangle 6"/>
          <p:cNvSpPr/>
          <p:nvPr/>
        </p:nvSpPr>
        <p:spPr bwMode="ltGray">
          <a:xfrm>
            <a:off x="0" y="3"/>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2053" name="Text Placeholder 2"/>
          <p:cNvSpPr>
            <a:spLocks noGrp="1"/>
          </p:cNvSpPr>
          <p:nvPr>
            <p:ph type="body" idx="1"/>
          </p:nvPr>
        </p:nvSpPr>
        <p:spPr bwMode="auto">
          <a:xfrm>
            <a:off x="609600" y="1774825"/>
            <a:ext cx="109728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B0354C-FBBE-4CB0-AEA1-744E37F72206}" type="datetimeFigureOut">
              <a:rPr lang="en-US" smtClean="0"/>
              <a:t>1/21/2015</a:t>
            </a:fld>
            <a:endParaRPr lang="en-US"/>
          </a:p>
        </p:txBody>
      </p:sp>
      <p:sp>
        <p:nvSpPr>
          <p:cNvPr id="5" name="Footer Placeholder 4"/>
          <p:cNvSpPr>
            <a:spLocks noGrp="1"/>
          </p:cNvSpPr>
          <p:nvPr>
            <p:ph type="ftr" sz="quarter" idx="3"/>
          </p:nvPr>
        </p:nvSpPr>
        <p:spPr>
          <a:xfrm>
            <a:off x="3520020"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8935" y="6477000"/>
            <a:ext cx="977900" cy="274638"/>
          </a:xfrm>
          <a:prstGeom prst="rect">
            <a:avLst/>
          </a:prstGeom>
        </p:spPr>
        <p:txBody>
          <a:bodyPr vert="horz" bIns="0" rtlCol="0" anchor="b"/>
          <a:lstStyle>
            <a:lvl1pPr algn="r" eaLnBrk="1" latinLnBrk="0" hangingPunct="1">
              <a:defRPr kumimoji="0" sz="1200" smtClean="0">
                <a:solidFill>
                  <a:schemeClr val="tx1">
                    <a:tint val="95000"/>
                  </a:schemeClr>
                </a:solidFill>
              </a:defRPr>
            </a:lvl1pPr>
            <a:extLst/>
          </a:lstStyle>
          <a:p>
            <a:fld id="{077A57E6-149F-467F-AEAE-3C91EE890502}" type="slidenum">
              <a:rPr lang="en-US" smtClean="0"/>
              <a:t>‹#›</a:t>
            </a:fld>
            <a:endParaRPr lang="en-US"/>
          </a:p>
        </p:txBody>
      </p:sp>
    </p:spTree>
    <p:extLst>
      <p:ext uri="{BB962C8B-B14F-4D97-AF65-F5344CB8AC3E}">
        <p14:creationId xmlns:p14="http://schemas.microsoft.com/office/powerpoint/2010/main" val="204263959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ason.gmu.edu/~atabarro/Warner's%20Flush%201996.pd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21uJUZuIcE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tTCXR8uaCHg#t=19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Public Choice</a:t>
            </a:r>
            <a:endParaRPr lang="en-US" dirty="0"/>
          </a:p>
        </p:txBody>
      </p:sp>
      <p:sp>
        <p:nvSpPr>
          <p:cNvPr id="3" name="Subtitle 2"/>
          <p:cNvSpPr>
            <a:spLocks noGrp="1"/>
          </p:cNvSpPr>
          <p:nvPr>
            <p:ph type="subTitle" idx="1"/>
          </p:nvPr>
        </p:nvSpPr>
        <p:spPr/>
        <p:txBody>
          <a:bodyPr/>
          <a:lstStyle/>
          <a:p>
            <a:r>
              <a:rPr lang="en-US" dirty="0" smtClean="0"/>
              <a:t>Alex Tabarrok</a:t>
            </a:r>
            <a:endParaRPr lang="en-US" dirty="0"/>
          </a:p>
        </p:txBody>
      </p:sp>
    </p:spTree>
    <p:extLst>
      <p:ext uri="{BB962C8B-B14F-4D97-AF65-F5344CB8AC3E}">
        <p14:creationId xmlns:p14="http://schemas.microsoft.com/office/powerpoint/2010/main" val="2222241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Rational Ignorance</a:t>
            </a:r>
            <a:endParaRPr lang="en-US" dirty="0"/>
          </a:p>
        </p:txBody>
      </p:sp>
      <p:sp>
        <p:nvSpPr>
          <p:cNvPr id="3" name="Content Placeholder 2"/>
          <p:cNvSpPr>
            <a:spLocks noGrp="1"/>
          </p:cNvSpPr>
          <p:nvPr>
            <p:ph idx="1"/>
          </p:nvPr>
        </p:nvSpPr>
        <p:spPr/>
        <p:txBody>
          <a:bodyPr>
            <a:noAutofit/>
          </a:bodyPr>
          <a:lstStyle/>
          <a:p>
            <a:pPr eaLnBrk="1" hangingPunct="1">
              <a:buFont typeface="Arial" pitchFamily="34" charset="0"/>
              <a:buNone/>
              <a:defRPr/>
            </a:pPr>
            <a:r>
              <a:rPr lang="en-US" sz="3600" dirty="0"/>
              <a:t>Let’s check on whether you are rationally ignorant. Which of the following four items is the </a:t>
            </a:r>
            <a:r>
              <a:rPr lang="en-US" sz="3600" i="1" dirty="0">
                <a:solidFill>
                  <a:srgbClr val="FF0000"/>
                </a:solidFill>
              </a:rPr>
              <a:t>smallest</a:t>
            </a:r>
            <a:r>
              <a:rPr lang="en-US" sz="3600" dirty="0"/>
              <a:t> in terms of government expenditure?</a:t>
            </a:r>
          </a:p>
          <a:p>
            <a:pPr lvl="1" eaLnBrk="1" hangingPunct="1">
              <a:defRPr/>
            </a:pPr>
            <a:r>
              <a:rPr lang="en-US" sz="3200" dirty="0"/>
              <a:t>Social Security</a:t>
            </a:r>
          </a:p>
          <a:p>
            <a:pPr lvl="1" eaLnBrk="1" hangingPunct="1">
              <a:defRPr/>
            </a:pPr>
            <a:r>
              <a:rPr lang="en-US" sz="3200" dirty="0" smtClean="0"/>
              <a:t>Welfare </a:t>
            </a:r>
            <a:endParaRPr lang="en-US" sz="3200" dirty="0"/>
          </a:p>
          <a:p>
            <a:pPr lvl="1" eaLnBrk="1" hangingPunct="1">
              <a:defRPr/>
            </a:pPr>
            <a:r>
              <a:rPr lang="en-US" sz="3200" dirty="0" smtClean="0"/>
              <a:t>Foreign </a:t>
            </a:r>
            <a:r>
              <a:rPr lang="en-US" sz="3200" dirty="0"/>
              <a:t>aid</a:t>
            </a:r>
          </a:p>
          <a:p>
            <a:pPr lvl="1" eaLnBrk="1" hangingPunct="1">
              <a:defRPr/>
            </a:pPr>
            <a:r>
              <a:rPr lang="en-US" sz="3200" dirty="0" smtClean="0"/>
              <a:t>Health </a:t>
            </a:r>
            <a:r>
              <a:rPr lang="en-US" sz="3200" dirty="0"/>
              <a:t>care</a:t>
            </a:r>
          </a:p>
          <a:p>
            <a:pPr eaLnBrk="1" hangingPunct="1">
              <a:defRPr/>
            </a:pPr>
            <a:endParaRPr lang="en-US" sz="3600" dirty="0"/>
          </a:p>
        </p:txBody>
      </p:sp>
    </p:spTree>
    <p:extLst>
      <p:ext uri="{BB962C8B-B14F-4D97-AF65-F5344CB8AC3E}">
        <p14:creationId xmlns:p14="http://schemas.microsoft.com/office/powerpoint/2010/main" val="121467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00B050"/>
                                      </p:to>
                                    </p:animClr>
                                    <p:animClr clrSpc="rgb" dir="cw">
                                      <p:cBhvr>
                                        <p:cTn id="7" dur="500" fill="hold"/>
                                        <p:tgtEl>
                                          <p:spTgt spid="3">
                                            <p:txEl>
                                              <p:pRg st="3" end="3"/>
                                            </p:txEl>
                                          </p:spTgt>
                                        </p:tgtEl>
                                        <p:attrNameLst>
                                          <p:attrName>fillcolor</p:attrName>
                                        </p:attrNameLst>
                                      </p:cBhvr>
                                      <p:to>
                                        <a:srgbClr val="00B05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Ignorance</a:t>
            </a:r>
            <a:endParaRPr lang="en-US" dirty="0"/>
          </a:p>
        </p:txBody>
      </p:sp>
      <p:sp>
        <p:nvSpPr>
          <p:cNvPr id="4" name="Content Placeholder 3"/>
          <p:cNvSpPr>
            <a:spLocks noGrp="1"/>
          </p:cNvSpPr>
          <p:nvPr>
            <p:ph idx="1"/>
          </p:nvPr>
        </p:nvSpPr>
        <p:spPr/>
        <p:txBody>
          <a:bodyPr>
            <a:normAutofit fontScale="85000" lnSpcReduction="20000"/>
          </a:bodyPr>
          <a:lstStyle/>
          <a:p>
            <a:r>
              <a:rPr lang="en-US" dirty="0"/>
              <a:t>Who is your Senator?  Representative?  Mayor?  Few people know.</a:t>
            </a:r>
          </a:p>
          <a:p>
            <a:r>
              <a:rPr lang="en-US" dirty="0"/>
              <a:t>How did they vote on road construction, bank regulation, farm subsidies? Even fewer!</a:t>
            </a:r>
          </a:p>
          <a:p>
            <a:r>
              <a:rPr lang="en-US" dirty="0"/>
              <a:t>The average American “spends” more on taxes and regulation than on food, clothing or transportation yet knows much less about the price, quality and providers of government goods than about other goods.  Why?</a:t>
            </a:r>
          </a:p>
          <a:p>
            <a:r>
              <a:rPr lang="en-US" dirty="0"/>
              <a:t>When you spend time comparing food prices and quality at Safeway and </a:t>
            </a:r>
            <a:r>
              <a:rPr lang="en-US" dirty="0" err="1"/>
              <a:t>Wegmans</a:t>
            </a:r>
            <a:r>
              <a:rPr lang="en-US" dirty="0"/>
              <a:t> </a:t>
            </a:r>
            <a:r>
              <a:rPr lang="en-US" i="1" dirty="0"/>
              <a:t>You</a:t>
            </a:r>
            <a:r>
              <a:rPr lang="en-US" dirty="0"/>
              <a:t> get the benefit.  When you spend time comparing Democrats to Republicans you benefit only if your vote decides the election!</a:t>
            </a:r>
          </a:p>
          <a:p>
            <a:r>
              <a:rPr lang="en-US" dirty="0"/>
              <a:t>It doesn’t pay to be informed about politics – hence, rational ignorance.</a:t>
            </a:r>
          </a:p>
          <a:p>
            <a:r>
              <a:rPr lang="en-US" dirty="0"/>
              <a:t>Can democracy work well when voters are ignorant?</a:t>
            </a:r>
          </a:p>
          <a:p>
            <a:endParaRPr lang="en-US" dirty="0"/>
          </a:p>
        </p:txBody>
      </p:sp>
    </p:spTree>
    <p:extLst>
      <p:ext uri="{BB962C8B-B14F-4D97-AF65-F5344CB8AC3E}">
        <p14:creationId xmlns:p14="http://schemas.microsoft.com/office/powerpoint/2010/main" val="2248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Should everyone vote?</a:t>
            </a:r>
            <a:endParaRPr lang="en-US" dirty="0"/>
          </a:p>
        </p:txBody>
      </p:sp>
      <p:sp>
        <p:nvSpPr>
          <p:cNvPr id="3" name="Content Placeholder 2"/>
          <p:cNvSpPr>
            <a:spLocks noGrp="1"/>
          </p:cNvSpPr>
          <p:nvPr>
            <p:ph idx="1"/>
          </p:nvPr>
        </p:nvSpPr>
        <p:spPr/>
        <p:txBody>
          <a:bodyPr/>
          <a:lstStyle/>
          <a:p>
            <a:pPr eaLnBrk="1" hangingPunct="1">
              <a:defRPr/>
            </a:pPr>
            <a:r>
              <a:rPr lang="en-US" sz="3600" dirty="0"/>
              <a:t>Do you think the government should offer incentives for citizens to vote?</a:t>
            </a:r>
          </a:p>
          <a:p>
            <a:pPr marL="742950" indent="-742950">
              <a:buFont typeface="+mj-lt"/>
              <a:buAutoNum type="alphaLcParenR"/>
              <a:defRPr/>
            </a:pPr>
            <a:r>
              <a:rPr lang="en-US" sz="3600" dirty="0"/>
              <a:t>Yes</a:t>
            </a:r>
          </a:p>
          <a:p>
            <a:pPr marL="742950" indent="-742950">
              <a:buFont typeface="+mj-lt"/>
              <a:buAutoNum type="alphaLcParenR"/>
              <a:defRPr/>
            </a:pPr>
            <a:r>
              <a:rPr lang="en-US" sz="3600" dirty="0"/>
              <a:t>No</a:t>
            </a:r>
          </a:p>
          <a:p>
            <a:pPr eaLnBrk="1" hangingPunct="1">
              <a:defRPr/>
            </a:pPr>
            <a:endParaRPr lang="en-US" sz="3600" dirty="0"/>
          </a:p>
        </p:txBody>
      </p:sp>
    </p:spTree>
    <p:extLst>
      <p:ext uri="{BB962C8B-B14F-4D97-AF65-F5344CB8AC3E}">
        <p14:creationId xmlns:p14="http://schemas.microsoft.com/office/powerpoint/2010/main" val="353182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altLang="en-US" dirty="0" smtClean="0"/>
              <a:t>Rational Ignorance, Does it matter?</a:t>
            </a:r>
            <a:br>
              <a:rPr lang="en-US" altLang="en-US" dirty="0" smtClean="0"/>
            </a:br>
            <a:r>
              <a:rPr lang="en-US" altLang="en-US" dirty="0" smtClean="0"/>
              <a:t>The </a:t>
            </a:r>
            <a:r>
              <a:rPr lang="en-US" altLang="en-US" dirty="0"/>
              <a:t>Miracle of Aggregation</a:t>
            </a:r>
          </a:p>
        </p:txBody>
      </p:sp>
      <p:sp>
        <p:nvSpPr>
          <p:cNvPr id="3075" name="Rectangle 3"/>
          <p:cNvSpPr>
            <a:spLocks noGrp="1" noChangeArrowheads="1"/>
          </p:cNvSpPr>
          <p:nvPr>
            <p:ph type="body" idx="1"/>
          </p:nvPr>
        </p:nvSpPr>
        <p:spPr/>
        <p:txBody>
          <a:bodyPr/>
          <a:lstStyle/>
          <a:p>
            <a:pPr>
              <a:lnSpc>
                <a:spcPct val="80000"/>
              </a:lnSpc>
            </a:pPr>
            <a:r>
              <a:rPr lang="en-US" altLang="en-US" sz="3600" dirty="0"/>
              <a:t>Social scientists agree that voters know little about politics and economics, but </a:t>
            </a:r>
            <a:r>
              <a:rPr lang="en-US" altLang="en-US" sz="3600" dirty="0" smtClean="0"/>
              <a:t>some </a:t>
            </a:r>
            <a:r>
              <a:rPr lang="en-US" altLang="en-US" sz="3600" dirty="0"/>
              <a:t>deny that it matters.</a:t>
            </a:r>
          </a:p>
          <a:p>
            <a:pPr>
              <a:lnSpc>
                <a:spcPct val="80000"/>
              </a:lnSpc>
            </a:pPr>
            <a:r>
              <a:rPr lang="en-US" altLang="en-US" sz="3600" dirty="0"/>
              <a:t>How could it </a:t>
            </a:r>
            <a:r>
              <a:rPr lang="en-US" altLang="en-US" sz="3600" i="1" dirty="0"/>
              <a:t>not</a:t>
            </a:r>
            <a:r>
              <a:rPr lang="en-US" altLang="en-US" sz="3600" dirty="0"/>
              <a:t> matter?  If voters’ errors are random, basic statistics says they tend to cancel out, leaving the well-informed in charge.</a:t>
            </a:r>
          </a:p>
          <a:p>
            <a:pPr>
              <a:lnSpc>
                <a:spcPct val="80000"/>
              </a:lnSpc>
            </a:pPr>
            <a:r>
              <a:rPr lang="en-US" altLang="en-US" sz="3600" dirty="0"/>
              <a:t>Ex: Suppose 90% know zero, and 10% know everything.  Which candidate wins?</a:t>
            </a:r>
          </a:p>
          <a:p>
            <a:pPr>
              <a:lnSpc>
                <a:spcPct val="80000"/>
              </a:lnSpc>
            </a:pPr>
            <a:r>
              <a:rPr lang="en-US" altLang="en-US" sz="3600" dirty="0"/>
              <a:t>Whoever has the support of a majority of the </a:t>
            </a:r>
            <a:r>
              <a:rPr lang="en-US" altLang="en-US" sz="3600" i="1" dirty="0"/>
              <a:t>well-informed.</a:t>
            </a:r>
          </a:p>
          <a:p>
            <a:pPr>
              <a:lnSpc>
                <a:spcPct val="80000"/>
              </a:lnSpc>
            </a:pPr>
            <a:r>
              <a:rPr lang="en-US" altLang="en-US" sz="3600" dirty="0"/>
              <a:t>This result is called the Miracle of Aggregation.</a:t>
            </a:r>
          </a:p>
        </p:txBody>
      </p:sp>
    </p:spTree>
    <p:extLst>
      <p:ext uri="{BB962C8B-B14F-4D97-AF65-F5344CB8AC3E}">
        <p14:creationId xmlns:p14="http://schemas.microsoft.com/office/powerpoint/2010/main" val="27290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wipe(left)">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wipe(left)">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wipe(left)">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wipe(left)">
                                      <p:cBhvr>
                                        <p:cTn id="2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If It Seems Too Good to Be True…</a:t>
            </a:r>
          </a:p>
        </p:txBody>
      </p:sp>
      <p:sp>
        <p:nvSpPr>
          <p:cNvPr id="4099" name="Rectangle 3"/>
          <p:cNvSpPr>
            <a:spLocks noGrp="1" noChangeArrowheads="1"/>
          </p:cNvSpPr>
          <p:nvPr>
            <p:ph type="body" idx="1"/>
          </p:nvPr>
        </p:nvSpPr>
        <p:spPr/>
        <p:txBody>
          <a:bodyPr/>
          <a:lstStyle/>
          <a:p>
            <a:pPr>
              <a:lnSpc>
                <a:spcPct val="90000"/>
              </a:lnSpc>
            </a:pPr>
            <a:r>
              <a:rPr lang="en-US" altLang="en-US" sz="4000" dirty="0"/>
              <a:t>The key assumption of the Miracle is that errors are </a:t>
            </a:r>
            <a:r>
              <a:rPr lang="en-US" altLang="en-US" sz="4000" dirty="0" smtClean="0"/>
              <a:t>random around the truth, </a:t>
            </a:r>
            <a:r>
              <a:rPr lang="en-US" altLang="en-US" sz="4000" dirty="0"/>
              <a:t>not systematic.  </a:t>
            </a:r>
          </a:p>
          <a:p>
            <a:pPr>
              <a:lnSpc>
                <a:spcPct val="90000"/>
              </a:lnSpc>
            </a:pPr>
            <a:r>
              <a:rPr lang="en-US" altLang="en-US" sz="4000" dirty="0" smtClean="0"/>
              <a:t>But rational  ignorance changes what information gets to voters and who is informed and uninformed with systematic effects on political outcomes.</a:t>
            </a:r>
            <a:endParaRPr lang="en-US" altLang="en-US" sz="4000" dirty="0"/>
          </a:p>
        </p:txBody>
      </p:sp>
    </p:spTree>
    <p:extLst>
      <p:ext uri="{BB962C8B-B14F-4D97-AF65-F5344CB8AC3E}">
        <p14:creationId xmlns:p14="http://schemas.microsoft.com/office/powerpoint/2010/main" val="6998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left)">
                                      <p:cBhvr>
                                        <p:cTn id="7"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atic5.businessinsider.com/image/517fc876ecad04c067000024/jon-stewart-unloads-congress-doesnt-care-about-meals-on-wheels-unless-it-is-rolling-down-an-ais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7" y="0"/>
            <a:ext cx="12124873" cy="9080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Implications of Rational Ignorance, 1</a:t>
            </a:r>
            <a:endParaRPr lang="en-US" dirty="0"/>
          </a:p>
        </p:txBody>
      </p:sp>
      <p:sp>
        <p:nvSpPr>
          <p:cNvPr id="3" name="Content Placeholder 2"/>
          <p:cNvSpPr>
            <a:spLocks noGrp="1"/>
          </p:cNvSpPr>
          <p:nvPr>
            <p:ph idx="1"/>
          </p:nvPr>
        </p:nvSpPr>
        <p:spPr>
          <a:xfrm>
            <a:off x="609600" y="1238112"/>
            <a:ext cx="7152861" cy="5142810"/>
          </a:xfrm>
          <a:solidFill>
            <a:schemeClr val="tx1">
              <a:lumMod val="95000"/>
              <a:lumOff val="5000"/>
              <a:alpha val="50000"/>
            </a:schemeClr>
          </a:solidFill>
        </p:spPr>
        <p:txBody>
          <a:bodyPr/>
          <a:lstStyle/>
          <a:p>
            <a:pPr>
              <a:lnSpc>
                <a:spcPct val="90000"/>
              </a:lnSpc>
            </a:pPr>
            <a:r>
              <a:rPr lang="en-US" altLang="en-US" sz="2800" dirty="0">
                <a:solidFill>
                  <a:schemeClr val="bg1"/>
                </a:solidFill>
              </a:rPr>
              <a:t>Political campaigns will be based on hoopla, symbolism, and trivia not on serious, substantive, discussions of the issues.</a:t>
            </a:r>
          </a:p>
          <a:p>
            <a:pPr>
              <a:lnSpc>
                <a:spcPct val="90000"/>
              </a:lnSpc>
            </a:pPr>
            <a:r>
              <a:rPr lang="en-US" altLang="en-US" sz="2800" dirty="0">
                <a:solidFill>
                  <a:schemeClr val="bg1"/>
                </a:solidFill>
              </a:rPr>
              <a:t>Parties will work to build brands like “family values”, “tough on defense,” much like Coke and Pepsi and regardless of realities.</a:t>
            </a:r>
          </a:p>
          <a:p>
            <a:pPr>
              <a:lnSpc>
                <a:spcPct val="90000"/>
              </a:lnSpc>
            </a:pPr>
            <a:r>
              <a:rPr lang="en-US" altLang="en-US" sz="2800" dirty="0">
                <a:solidFill>
                  <a:schemeClr val="bg1"/>
                </a:solidFill>
              </a:rPr>
              <a:t>The news media will seek to entertain.  It’s no surprise that most people get their political information from </a:t>
            </a:r>
            <a:r>
              <a:rPr lang="en-US" altLang="en-US" sz="2800" i="1" dirty="0" smtClean="0">
                <a:solidFill>
                  <a:schemeClr val="bg1"/>
                </a:solidFill>
              </a:rPr>
              <a:t>The </a:t>
            </a:r>
            <a:r>
              <a:rPr lang="en-US" altLang="en-US" sz="2800" i="1" dirty="0">
                <a:solidFill>
                  <a:schemeClr val="bg1"/>
                </a:solidFill>
              </a:rPr>
              <a:t>Daily Show</a:t>
            </a:r>
            <a:r>
              <a:rPr lang="en-US" altLang="en-US" sz="2800" dirty="0">
                <a:solidFill>
                  <a:schemeClr val="bg1"/>
                </a:solidFill>
              </a:rPr>
              <a:t>.</a:t>
            </a:r>
          </a:p>
          <a:p>
            <a:pPr lvl="1">
              <a:lnSpc>
                <a:spcPct val="90000"/>
              </a:lnSpc>
            </a:pPr>
            <a:r>
              <a:rPr lang="en-US" altLang="en-US" dirty="0">
                <a:solidFill>
                  <a:schemeClr val="bg1"/>
                </a:solidFill>
              </a:rPr>
              <a:t>On the whole this may be a good thing, at least some information is communicated, but it does </a:t>
            </a:r>
            <a:r>
              <a:rPr lang="en-US" altLang="en-US" dirty="0" smtClean="0">
                <a:solidFill>
                  <a:schemeClr val="bg1"/>
                </a:solidFill>
              </a:rPr>
              <a:t>change/bias </a:t>
            </a:r>
            <a:r>
              <a:rPr lang="en-US" altLang="en-US" dirty="0">
                <a:solidFill>
                  <a:schemeClr val="bg1"/>
                </a:solidFill>
              </a:rPr>
              <a:t>who succeeds and who fails in the political marketplace</a:t>
            </a:r>
            <a:r>
              <a:rPr lang="en-US" altLang="en-US" dirty="0" smtClean="0">
                <a:solidFill>
                  <a:schemeClr val="bg1"/>
                </a:solidFill>
              </a:rPr>
              <a:t>.</a:t>
            </a:r>
            <a:endParaRPr lang="en-US" altLang="en-US" dirty="0">
              <a:solidFill>
                <a:schemeClr val="bg1"/>
              </a:solidFill>
            </a:endParaRPr>
          </a:p>
        </p:txBody>
      </p:sp>
    </p:spTree>
    <p:extLst>
      <p:ext uri="{BB962C8B-B14F-4D97-AF65-F5344CB8AC3E}">
        <p14:creationId xmlns:p14="http://schemas.microsoft.com/office/powerpoint/2010/main" val="17802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healthtalk.umn.edu/wp-content/uploads/2013/08/Su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01658"/>
            <a:ext cx="10972800" cy="1252728"/>
          </a:xfrm>
        </p:spPr>
        <p:txBody>
          <a:bodyPr/>
          <a:lstStyle/>
          <a:p>
            <a:r>
              <a:rPr lang="en-US" dirty="0" smtClean="0"/>
              <a:t>The Sugar Quota</a:t>
            </a:r>
            <a:endParaRPr lang="en-US" dirty="0"/>
          </a:p>
        </p:txBody>
      </p:sp>
      <p:sp>
        <p:nvSpPr>
          <p:cNvPr id="3" name="Content Placeholder 2"/>
          <p:cNvSpPr>
            <a:spLocks noGrp="1"/>
          </p:cNvSpPr>
          <p:nvPr>
            <p:ph idx="1"/>
          </p:nvPr>
        </p:nvSpPr>
        <p:spPr>
          <a:xfrm>
            <a:off x="609600" y="1354386"/>
            <a:ext cx="10972800" cy="5175506"/>
          </a:xfrm>
        </p:spPr>
        <p:txBody>
          <a:bodyPr/>
          <a:lstStyle/>
          <a:p>
            <a:pPr marL="0" indent="0">
              <a:spcAft>
                <a:spcPts val="1200"/>
              </a:spcAft>
            </a:pPr>
            <a:r>
              <a:rPr lang="en-US" altLang="en-US" dirty="0" smtClean="0">
                <a:ea typeface="MS PGothic" panose="020B0600070205080204" pitchFamily="34" charset="-128"/>
              </a:rPr>
              <a:t> </a:t>
            </a:r>
            <a:r>
              <a:rPr lang="en-US" altLang="en-US" dirty="0" smtClean="0">
                <a:solidFill>
                  <a:schemeClr val="bg1"/>
                </a:solidFill>
                <a:ea typeface="MS PGothic" panose="020B0600070205080204" pitchFamily="34" charset="-128"/>
              </a:rPr>
              <a:t>The </a:t>
            </a:r>
            <a:r>
              <a:rPr lang="en-US" altLang="en-US" dirty="0">
                <a:solidFill>
                  <a:schemeClr val="bg1"/>
                </a:solidFill>
                <a:ea typeface="MS PGothic" panose="020B0600070205080204" pitchFamily="34" charset="-128"/>
              </a:rPr>
              <a:t>U.S. government restricts sugar imports.</a:t>
            </a:r>
          </a:p>
          <a:p>
            <a:pPr marL="0" indent="0">
              <a:spcAft>
                <a:spcPts val="1200"/>
              </a:spcAft>
            </a:pPr>
            <a:r>
              <a:rPr lang="en-US" altLang="en-US" dirty="0" smtClean="0">
                <a:solidFill>
                  <a:schemeClr val="bg1"/>
                </a:solidFill>
                <a:ea typeface="MS PGothic" panose="020B0600070205080204" pitchFamily="34" charset="-128"/>
              </a:rPr>
              <a:t> As </a:t>
            </a:r>
            <a:r>
              <a:rPr lang="en-US" altLang="en-US" dirty="0">
                <a:solidFill>
                  <a:schemeClr val="bg1"/>
                </a:solidFill>
                <a:ea typeface="MS PGothic" panose="020B0600070205080204" pitchFamily="34" charset="-128"/>
              </a:rPr>
              <a:t>a result, the U.S. price of sugar is 3-4 times higher than the world price.</a:t>
            </a:r>
          </a:p>
          <a:p>
            <a:pPr marL="0" indent="0">
              <a:spcAft>
                <a:spcPts val="1200"/>
              </a:spcAft>
            </a:pPr>
            <a:r>
              <a:rPr lang="en-US" altLang="en-US" dirty="0" smtClean="0">
                <a:solidFill>
                  <a:schemeClr val="bg1"/>
                </a:solidFill>
                <a:ea typeface="MS PGothic" panose="020B0600070205080204" pitchFamily="34" charset="-128"/>
              </a:rPr>
              <a:t> American </a:t>
            </a:r>
            <a:r>
              <a:rPr lang="en-US" altLang="en-US" dirty="0">
                <a:solidFill>
                  <a:schemeClr val="bg1"/>
                </a:solidFill>
                <a:ea typeface="MS PGothic" panose="020B0600070205080204" pitchFamily="34" charset="-128"/>
              </a:rPr>
              <a:t>consumers of candy, soda, and other sweets end up paying </a:t>
            </a:r>
            <a:r>
              <a:rPr lang="en-US" altLang="en-US" dirty="0" smtClean="0">
                <a:solidFill>
                  <a:schemeClr val="bg1"/>
                </a:solidFill>
                <a:ea typeface="MS PGothic" panose="020B0600070205080204" pitchFamily="34" charset="-128"/>
              </a:rPr>
              <a:t>a few billion more </a:t>
            </a:r>
            <a:r>
              <a:rPr lang="en-US" altLang="en-US" dirty="0">
                <a:solidFill>
                  <a:schemeClr val="bg1"/>
                </a:solidFill>
                <a:ea typeface="MS PGothic" panose="020B0600070205080204" pitchFamily="34" charset="-128"/>
              </a:rPr>
              <a:t>for these goods than they would without the quota</a:t>
            </a:r>
            <a:r>
              <a:rPr lang="en-US" altLang="en-US" dirty="0" smtClean="0">
                <a:solidFill>
                  <a:schemeClr val="bg1"/>
                </a:solidFill>
                <a:ea typeface="MS PGothic" panose="020B0600070205080204" pitchFamily="34" charset="-128"/>
              </a:rPr>
              <a:t>.</a:t>
            </a:r>
          </a:p>
          <a:p>
            <a:pPr marL="0" indent="0">
              <a:spcAft>
                <a:spcPts val="1200"/>
              </a:spcAft>
              <a:buNone/>
            </a:pPr>
            <a:endParaRPr lang="en-US" altLang="en-US" dirty="0">
              <a:solidFill>
                <a:schemeClr val="bg1"/>
              </a:solidFill>
              <a:ea typeface="MS PGothic" panose="020B0600070205080204" pitchFamily="34" charset="-128"/>
            </a:endParaRPr>
          </a:p>
          <a:p>
            <a:pPr marL="0" indent="0">
              <a:spcAft>
                <a:spcPts val="1200"/>
              </a:spcAft>
            </a:pPr>
            <a:r>
              <a:rPr lang="en-US" altLang="en-US" dirty="0" smtClean="0">
                <a:solidFill>
                  <a:schemeClr val="bg1"/>
                </a:solidFill>
                <a:ea typeface="MS PGothic" panose="020B0600070205080204" pitchFamily="34" charset="-128"/>
              </a:rPr>
              <a:t> Why </a:t>
            </a:r>
            <a:r>
              <a:rPr lang="en-US" altLang="en-US" dirty="0">
                <a:solidFill>
                  <a:schemeClr val="bg1"/>
                </a:solidFill>
                <a:ea typeface="MS PGothic" panose="020B0600070205080204" pitchFamily="34" charset="-128"/>
              </a:rPr>
              <a:t>would the government purposely harm sugar consumers, many of whom are voters?</a:t>
            </a:r>
          </a:p>
          <a:p>
            <a:endParaRPr lang="en-US" dirty="0"/>
          </a:p>
        </p:txBody>
      </p:sp>
    </p:spTree>
    <p:extLst>
      <p:ext uri="{BB962C8B-B14F-4D97-AF65-F5344CB8AC3E}">
        <p14:creationId xmlns:p14="http://schemas.microsoft.com/office/powerpoint/2010/main" val="424887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healthtalk.umn.edu/wp-content/uploads/2013/08/Su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Sugar Quota</a:t>
            </a:r>
            <a:endParaRPr lang="en-US" dirty="0"/>
          </a:p>
        </p:txBody>
      </p:sp>
      <p:sp>
        <p:nvSpPr>
          <p:cNvPr id="3" name="Content Placeholder 2"/>
          <p:cNvSpPr>
            <a:spLocks noGrp="1"/>
          </p:cNvSpPr>
          <p:nvPr>
            <p:ph idx="1"/>
          </p:nvPr>
        </p:nvSpPr>
        <p:spPr>
          <a:xfrm>
            <a:off x="609600" y="1408176"/>
            <a:ext cx="10972800" cy="5162348"/>
          </a:xfrm>
        </p:spPr>
        <p:txBody>
          <a:bodyPr/>
          <a:lstStyle/>
          <a:p>
            <a:pPr marL="0" indent="0">
              <a:spcAft>
                <a:spcPts val="1200"/>
              </a:spcAft>
            </a:pPr>
            <a:r>
              <a:rPr lang="en-US" altLang="en-US" dirty="0">
                <a:solidFill>
                  <a:schemeClr val="bg1"/>
                </a:solidFill>
                <a:ea typeface="MS PGothic" panose="020B0600070205080204" pitchFamily="34" charset="-128"/>
              </a:rPr>
              <a:t>The cost of the sugar quota are spread over millions of consumers.  </a:t>
            </a:r>
          </a:p>
          <a:p>
            <a:pPr marL="0" indent="0">
              <a:spcAft>
                <a:spcPts val="1200"/>
              </a:spcAft>
            </a:pPr>
            <a:r>
              <a:rPr lang="en-US" altLang="en-US" u="sng" dirty="0">
                <a:solidFill>
                  <a:schemeClr val="bg1"/>
                </a:solidFill>
                <a:ea typeface="MS PGothic" panose="020B0600070205080204" pitchFamily="34" charset="-128"/>
              </a:rPr>
              <a:t>BUT</a:t>
            </a:r>
          </a:p>
          <a:p>
            <a:pPr marL="0" indent="0">
              <a:spcAft>
                <a:spcPts val="1200"/>
              </a:spcAft>
            </a:pPr>
            <a:r>
              <a:rPr lang="en-US" altLang="en-US" dirty="0">
                <a:solidFill>
                  <a:schemeClr val="bg1"/>
                </a:solidFill>
                <a:ea typeface="MS PGothic" panose="020B0600070205080204" pitchFamily="34" charset="-128"/>
              </a:rPr>
              <a:t>The benefits of the sugar quota are concentrated on a few producers who have a strong incentive to support the quota</a:t>
            </a:r>
            <a:r>
              <a:rPr lang="en-US" altLang="en-US" dirty="0" smtClean="0">
                <a:solidFill>
                  <a:schemeClr val="bg1"/>
                </a:solidFill>
                <a:ea typeface="MS PGothic" panose="020B0600070205080204" pitchFamily="34" charset="-128"/>
              </a:rPr>
              <a:t>.</a:t>
            </a:r>
          </a:p>
          <a:p>
            <a:pPr marL="0" indent="0">
              <a:spcAft>
                <a:spcPts val="1200"/>
              </a:spcAft>
            </a:pPr>
            <a:endParaRPr lang="en-US" altLang="en-US" dirty="0">
              <a:solidFill>
                <a:schemeClr val="bg1"/>
              </a:solidFill>
              <a:ea typeface="MS PGothic" panose="020B0600070205080204" pitchFamily="34" charset="-128"/>
            </a:endParaRPr>
          </a:p>
          <a:p>
            <a:pPr marL="0" indent="0">
              <a:spcAft>
                <a:spcPts val="1200"/>
              </a:spcAft>
              <a:buNone/>
            </a:pPr>
            <a:endParaRPr lang="en-US" altLang="en-US" dirty="0" smtClean="0">
              <a:solidFill>
                <a:schemeClr val="bg1"/>
              </a:solidFill>
              <a:ea typeface="MS PGothic" panose="020B0600070205080204" pitchFamily="34" charset="-128"/>
            </a:endParaRPr>
          </a:p>
          <a:p>
            <a:pPr marL="0" indent="0">
              <a:spcAft>
                <a:spcPts val="1200"/>
              </a:spcAft>
              <a:buNone/>
            </a:pPr>
            <a:endParaRPr lang="en-US" altLang="en-US" dirty="0">
              <a:solidFill>
                <a:schemeClr val="bg1"/>
              </a:solidFill>
              <a:ea typeface="MS PGothic" panose="020B0600070205080204" pitchFamily="34" charset="-128"/>
            </a:endParaRPr>
          </a:p>
          <a:p>
            <a:pPr marL="0" indent="0">
              <a:spcAft>
                <a:spcPts val="1200"/>
              </a:spcAft>
            </a:pPr>
            <a:r>
              <a:rPr lang="en-US" altLang="en-US" i="1" dirty="0">
                <a:solidFill>
                  <a:schemeClr val="bg1"/>
                </a:solidFill>
                <a:ea typeface="MS PGothic" panose="020B0600070205080204" pitchFamily="34" charset="-128"/>
              </a:rPr>
              <a:t>The sugar quota is therefore a winning policy for politicians.</a:t>
            </a:r>
          </a:p>
          <a:p>
            <a:pPr marL="119062" indent="0">
              <a:buNone/>
            </a:pPr>
            <a:endParaRPr lang="en-US" dirty="0">
              <a:solidFill>
                <a:schemeClr val="bg1"/>
              </a:solidFill>
            </a:endParaRPr>
          </a:p>
        </p:txBody>
      </p:sp>
    </p:spTree>
    <p:extLst>
      <p:ext uri="{BB962C8B-B14F-4D97-AF65-F5344CB8AC3E}">
        <p14:creationId xmlns:p14="http://schemas.microsoft.com/office/powerpoint/2010/main" val="33620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healthtalk.umn.edu/wp-content/uploads/2013/08/Su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Sugar Quota</a:t>
            </a:r>
            <a:endParaRPr lang="en-US" dirty="0"/>
          </a:p>
        </p:txBody>
      </p:sp>
      <p:sp>
        <p:nvSpPr>
          <p:cNvPr id="3" name="Content Placeholder 2"/>
          <p:cNvSpPr>
            <a:spLocks noGrp="1"/>
          </p:cNvSpPr>
          <p:nvPr>
            <p:ph idx="1"/>
          </p:nvPr>
        </p:nvSpPr>
        <p:spPr>
          <a:xfrm>
            <a:off x="609600" y="1470025"/>
            <a:ext cx="10972800" cy="4625975"/>
          </a:xfrm>
        </p:spPr>
        <p:txBody>
          <a:bodyPr/>
          <a:lstStyle/>
          <a:p>
            <a:pPr marL="0" indent="0"/>
            <a:r>
              <a:rPr lang="en-US" altLang="en-US" dirty="0" smtClean="0">
                <a:ea typeface="MS PGothic" panose="020B0600070205080204" pitchFamily="34" charset="-128"/>
              </a:rPr>
              <a:t> </a:t>
            </a:r>
            <a:r>
              <a:rPr lang="en-US" altLang="en-US" dirty="0" smtClean="0">
                <a:solidFill>
                  <a:schemeClr val="bg1"/>
                </a:solidFill>
                <a:ea typeface="MS PGothic" panose="020B0600070205080204" pitchFamily="34" charset="-128"/>
              </a:rPr>
              <a:t>In </a:t>
            </a:r>
            <a:r>
              <a:rPr lang="en-US" altLang="en-US" dirty="0">
                <a:solidFill>
                  <a:schemeClr val="bg1"/>
                </a:solidFill>
                <a:ea typeface="MS PGothic" panose="020B0600070205080204" pitchFamily="34" charset="-128"/>
              </a:rPr>
              <a:t>this case,  the self interest of politicians does not necessarily align with the social interest.</a:t>
            </a:r>
          </a:p>
          <a:p>
            <a:pPr lvl="1"/>
            <a:r>
              <a:rPr lang="en-US" altLang="en-US" dirty="0">
                <a:solidFill>
                  <a:schemeClr val="bg1"/>
                </a:solidFill>
                <a:ea typeface="MS PGothic" panose="020B0600070205080204" pitchFamily="34" charset="-128"/>
              </a:rPr>
              <a:t>Those who are </a:t>
            </a:r>
            <a:r>
              <a:rPr lang="en-US" altLang="en-US" u="sng" dirty="0">
                <a:solidFill>
                  <a:schemeClr val="bg1"/>
                </a:solidFill>
                <a:ea typeface="MS PGothic" panose="020B0600070205080204" pitchFamily="34" charset="-128"/>
              </a:rPr>
              <a:t>harmed are rationally ignorant </a:t>
            </a:r>
            <a:r>
              <a:rPr lang="en-US" altLang="en-US" dirty="0">
                <a:solidFill>
                  <a:schemeClr val="bg1"/>
                </a:solidFill>
                <a:ea typeface="MS PGothic" panose="020B0600070205080204" pitchFamily="34" charset="-128"/>
              </a:rPr>
              <a:t>and have little incentive to oppose the policy.</a:t>
            </a:r>
          </a:p>
          <a:p>
            <a:pPr lvl="1"/>
            <a:r>
              <a:rPr lang="en-US" altLang="en-US" dirty="0">
                <a:solidFill>
                  <a:schemeClr val="bg1"/>
                </a:solidFill>
                <a:ea typeface="MS PGothic" panose="020B0600070205080204" pitchFamily="34" charset="-128"/>
              </a:rPr>
              <a:t>Those who </a:t>
            </a:r>
            <a:r>
              <a:rPr lang="en-US" altLang="en-US" u="sng" dirty="0">
                <a:solidFill>
                  <a:schemeClr val="bg1"/>
                </a:solidFill>
                <a:ea typeface="MS PGothic" panose="020B0600070205080204" pitchFamily="34" charset="-128"/>
              </a:rPr>
              <a:t>benefit are rationally informed</a:t>
            </a:r>
            <a:r>
              <a:rPr lang="en-US" altLang="en-US" dirty="0">
                <a:solidFill>
                  <a:schemeClr val="bg1"/>
                </a:solidFill>
                <a:ea typeface="MS PGothic" panose="020B0600070205080204" pitchFamily="34" charset="-128"/>
              </a:rPr>
              <a:t> and have strong incentives to support the policy</a:t>
            </a:r>
            <a:r>
              <a:rPr lang="en-US" altLang="en-US" dirty="0" smtClean="0">
                <a:solidFill>
                  <a:schemeClr val="bg1"/>
                </a:solidFill>
                <a:ea typeface="MS PGothic" panose="020B0600070205080204" pitchFamily="34" charset="-128"/>
              </a:rPr>
              <a:t>.</a:t>
            </a:r>
          </a:p>
          <a:p>
            <a:pPr lvl="1"/>
            <a:endParaRPr lang="en-US" altLang="en-US" dirty="0">
              <a:solidFill>
                <a:schemeClr val="bg1"/>
              </a:solidFill>
              <a:ea typeface="MS PGothic" panose="020B0600070205080204" pitchFamily="34" charset="-128"/>
            </a:endParaRPr>
          </a:p>
          <a:p>
            <a:pPr lvl="1"/>
            <a:endParaRPr lang="en-US" altLang="en-US" dirty="0">
              <a:solidFill>
                <a:schemeClr val="bg1"/>
              </a:solidFill>
              <a:ea typeface="MS PGothic" panose="020B0600070205080204" pitchFamily="34" charset="-128"/>
            </a:endParaRPr>
          </a:p>
          <a:p>
            <a:pPr lvl="1"/>
            <a:endParaRPr lang="en-US" altLang="en-US" dirty="0">
              <a:solidFill>
                <a:schemeClr val="bg1"/>
              </a:solidFill>
              <a:ea typeface="MS PGothic" panose="020B0600070205080204" pitchFamily="34" charset="-128"/>
            </a:endParaRPr>
          </a:p>
          <a:p>
            <a:pPr lvl="1"/>
            <a:r>
              <a:rPr lang="en-US" altLang="en-US" i="1" dirty="0">
                <a:solidFill>
                  <a:schemeClr val="bg1"/>
                </a:solidFill>
                <a:ea typeface="MS PGothic" panose="020B0600070205080204" pitchFamily="34" charset="-128"/>
              </a:rPr>
              <a:t>A self-interested politician may support a policy that damages </a:t>
            </a:r>
            <a:r>
              <a:rPr lang="en-US" altLang="en-US" i="1" dirty="0" smtClean="0">
                <a:solidFill>
                  <a:schemeClr val="bg1"/>
                </a:solidFill>
                <a:ea typeface="MS PGothic" panose="020B0600070205080204" pitchFamily="34" charset="-128"/>
              </a:rPr>
              <a:t>many  (</a:t>
            </a:r>
            <a:r>
              <a:rPr lang="en-US" altLang="en-US" i="1" dirty="0" smtClean="0">
                <a:solidFill>
                  <a:schemeClr val="bg1"/>
                </a:solidFill>
                <a:ea typeface="MS PGothic" panose="020B0600070205080204" pitchFamily="34" charset="-128"/>
                <a:hlinkClick r:id="rId3"/>
              </a:rPr>
              <a:t>Primarily Warner’s Flush</a:t>
            </a:r>
            <a:r>
              <a:rPr lang="en-US" altLang="en-US" i="1" dirty="0" smtClean="0">
                <a:solidFill>
                  <a:schemeClr val="bg1"/>
                </a:solidFill>
                <a:ea typeface="MS PGothic" panose="020B0600070205080204" pitchFamily="34" charset="-128"/>
              </a:rPr>
              <a:t> link).</a:t>
            </a:r>
            <a:endParaRPr lang="en-US" altLang="en-US" i="1" dirty="0">
              <a:solidFill>
                <a:schemeClr val="bg1"/>
              </a:solidFill>
              <a:ea typeface="MS PGothic" panose="020B0600070205080204" pitchFamily="34" charset="-128"/>
            </a:endParaRPr>
          </a:p>
          <a:p>
            <a:endParaRPr lang="en-US" dirty="0">
              <a:solidFill>
                <a:schemeClr val="bg1"/>
              </a:solidFill>
            </a:endParaRPr>
          </a:p>
        </p:txBody>
      </p:sp>
    </p:spTree>
    <p:extLst>
      <p:ext uri="{BB962C8B-B14F-4D97-AF65-F5344CB8AC3E}">
        <p14:creationId xmlns:p14="http://schemas.microsoft.com/office/powerpoint/2010/main" val="764535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Implications of Rational </a:t>
            </a:r>
            <a:r>
              <a:rPr lang="en-US" altLang="en-US" dirty="0" smtClean="0"/>
              <a:t>Ignorance, 2</a:t>
            </a:r>
            <a:endParaRPr lang="en-US" dirty="0"/>
          </a:p>
        </p:txBody>
      </p:sp>
      <p:sp>
        <p:nvSpPr>
          <p:cNvPr id="3" name="Content Placeholder 2"/>
          <p:cNvSpPr>
            <a:spLocks noGrp="1"/>
          </p:cNvSpPr>
          <p:nvPr>
            <p:ph idx="1"/>
          </p:nvPr>
        </p:nvSpPr>
        <p:spPr>
          <a:xfrm>
            <a:off x="609599" y="1774825"/>
            <a:ext cx="11053011" cy="4625975"/>
          </a:xfrm>
        </p:spPr>
        <p:txBody>
          <a:bodyPr/>
          <a:lstStyle/>
          <a:p>
            <a:pPr>
              <a:lnSpc>
                <a:spcPct val="80000"/>
              </a:lnSpc>
            </a:pPr>
            <a:r>
              <a:rPr lang="en-US" altLang="en-US" dirty="0"/>
              <a:t>The secret to political success:</a:t>
            </a:r>
          </a:p>
          <a:p>
            <a:pPr algn="ctr">
              <a:lnSpc>
                <a:spcPct val="80000"/>
              </a:lnSpc>
              <a:buFontTx/>
              <a:buNone/>
            </a:pPr>
            <a:r>
              <a:rPr lang="en-US" altLang="en-US" dirty="0">
                <a:solidFill>
                  <a:schemeClr val="folHlink"/>
                </a:solidFill>
              </a:rPr>
              <a:t>Concentrate Benefits, Diffuse Costs.</a:t>
            </a:r>
          </a:p>
          <a:p>
            <a:pPr>
              <a:lnSpc>
                <a:spcPct val="80000"/>
              </a:lnSpc>
            </a:pPr>
            <a:r>
              <a:rPr lang="en-US" altLang="en-US" dirty="0"/>
              <a:t>Concentrating benefits insures that special interests will vote for you, give campaign donations and be informed.</a:t>
            </a:r>
          </a:p>
          <a:p>
            <a:pPr>
              <a:lnSpc>
                <a:spcPct val="80000"/>
              </a:lnSpc>
            </a:pPr>
            <a:r>
              <a:rPr lang="en-US" altLang="en-US" dirty="0"/>
              <a:t>But when costs are diffuse the public won’t bother objecting and due to rational ignorance may not even know about special interest favors.</a:t>
            </a:r>
          </a:p>
          <a:p>
            <a:pPr lvl="1">
              <a:lnSpc>
                <a:spcPct val="80000"/>
              </a:lnSpc>
            </a:pPr>
            <a:r>
              <a:rPr lang="en-US" altLang="en-US" sz="3200" dirty="0"/>
              <a:t>e.g. the U.S. Sugar Quota, tariffs, the import-export bank.</a:t>
            </a:r>
          </a:p>
          <a:p>
            <a:pPr lvl="1">
              <a:lnSpc>
                <a:spcPct val="80000"/>
              </a:lnSpc>
            </a:pPr>
            <a:r>
              <a:rPr lang="en-US" altLang="en-US" sz="3200" dirty="0"/>
              <a:t>Why are tax brackets progressive but tax loopholes regressive?</a:t>
            </a:r>
          </a:p>
          <a:p>
            <a:pPr>
              <a:lnSpc>
                <a:spcPct val="80000"/>
              </a:lnSpc>
            </a:pPr>
            <a:r>
              <a:rPr lang="en-US" altLang="en-US" dirty="0"/>
              <a:t>Regulatory Capture</a:t>
            </a:r>
          </a:p>
          <a:p>
            <a:endParaRPr lang="en-US" dirty="0"/>
          </a:p>
        </p:txBody>
      </p:sp>
    </p:spTree>
    <p:extLst>
      <p:ext uri="{BB962C8B-B14F-4D97-AF65-F5344CB8AC3E}">
        <p14:creationId xmlns:p14="http://schemas.microsoft.com/office/powerpoint/2010/main" val="15524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Public Choice?</a:t>
            </a:r>
            <a:endParaRPr lang="en-US" dirty="0"/>
          </a:p>
        </p:txBody>
      </p:sp>
      <p:sp>
        <p:nvSpPr>
          <p:cNvPr id="3" name="Content Placeholder 2"/>
          <p:cNvSpPr>
            <a:spLocks noGrp="1"/>
          </p:cNvSpPr>
          <p:nvPr>
            <p:ph idx="1"/>
          </p:nvPr>
        </p:nvSpPr>
        <p:spPr/>
        <p:txBody>
          <a:bodyPr/>
          <a:lstStyle/>
          <a:p>
            <a:r>
              <a:rPr lang="en-US" dirty="0" smtClean="0"/>
              <a:t>Public choice is political science influenced by the economic way of thinking.</a:t>
            </a:r>
            <a:endParaRPr lang="en-US" dirty="0"/>
          </a:p>
          <a:p>
            <a:pPr lvl="1"/>
            <a:r>
              <a:rPr lang="en-US" dirty="0" smtClean="0"/>
              <a:t>As with political science, public choice </a:t>
            </a:r>
            <a:r>
              <a:rPr lang="en-US" dirty="0"/>
              <a:t>attempts to understand how public policies come to be adopted </a:t>
            </a:r>
            <a:r>
              <a:rPr lang="en-US" dirty="0" smtClean="0"/>
              <a:t>and what the influence of different institutions are on the political process.</a:t>
            </a:r>
            <a:endParaRPr lang="en-US" dirty="0"/>
          </a:p>
          <a:p>
            <a:pPr lvl="1"/>
            <a:r>
              <a:rPr lang="en-US" dirty="0" smtClean="0"/>
              <a:t>Public choice approaches typically assume self-interest and rational actors and the goal is to find an equilibrium given these assumptions.</a:t>
            </a:r>
          </a:p>
          <a:p>
            <a:pPr lvl="2"/>
            <a:r>
              <a:rPr lang="en-US" dirty="0" smtClean="0"/>
              <a:t>Both the self-interest and rational actor assumption may be moderated in specific settings.</a:t>
            </a:r>
          </a:p>
          <a:p>
            <a:pPr lvl="1"/>
            <a:endParaRPr lang="en-US" dirty="0" smtClean="0"/>
          </a:p>
        </p:txBody>
      </p:sp>
    </p:spTree>
    <p:extLst>
      <p:ext uri="{BB962C8B-B14F-4D97-AF65-F5344CB8AC3E}">
        <p14:creationId xmlns:p14="http://schemas.microsoft.com/office/powerpoint/2010/main" val="189536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small costs can add up</a:t>
            </a:r>
            <a:endParaRPr lang="en-US" dirty="0"/>
          </a:p>
        </p:txBody>
      </p:sp>
      <p:pic>
        <p:nvPicPr>
          <p:cNvPr id="4" name="Picture 3"/>
          <p:cNvPicPr>
            <a:picLocks noChangeAspect="1"/>
          </p:cNvPicPr>
          <p:nvPr/>
        </p:nvPicPr>
        <p:blipFill>
          <a:blip r:embed="rId2"/>
          <a:stretch>
            <a:fillRect/>
          </a:stretch>
        </p:blipFill>
        <p:spPr>
          <a:xfrm>
            <a:off x="2234364" y="1739065"/>
            <a:ext cx="7723271" cy="4726642"/>
          </a:xfrm>
          <a:prstGeom prst="rect">
            <a:avLst/>
          </a:prstGeom>
        </p:spPr>
      </p:pic>
    </p:spTree>
    <p:extLst>
      <p:ext uri="{BB962C8B-B14F-4D97-AF65-F5344CB8AC3E}">
        <p14:creationId xmlns:p14="http://schemas.microsoft.com/office/powerpoint/2010/main" val="1819704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522" y="1811154"/>
            <a:ext cx="11542955" cy="4686465"/>
          </a:xfrm>
        </p:spPr>
        <p:txBody>
          <a:bodyPr/>
          <a:lstStyle/>
          <a:p>
            <a:pPr marL="0" indent="0">
              <a:defRPr/>
            </a:pPr>
            <a:r>
              <a:rPr lang="en-US" i="1" dirty="0" smtClean="0">
                <a:solidFill>
                  <a:srgbClr val="0070C0"/>
                </a:solidFill>
                <a:effectLst>
                  <a:outerShdw blurRad="38100" dist="38100" dir="2700000" algn="tl">
                    <a:srgbClr val="000000">
                      <a:alpha val="43137"/>
                    </a:srgbClr>
                  </a:outerShdw>
                </a:effectLst>
              </a:rPr>
              <a:t> Rational Ignorance </a:t>
            </a:r>
            <a:r>
              <a:rPr lang="en-US" dirty="0" smtClean="0">
                <a:solidFill>
                  <a:srgbClr val="0070C0"/>
                </a:solidFill>
              </a:rPr>
              <a:t>exists when the benefits of being informed are less than the costs of being informed.</a:t>
            </a:r>
          </a:p>
          <a:p>
            <a:pPr lvl="1" eaLnBrk="1" hangingPunct="1">
              <a:defRPr/>
            </a:pPr>
            <a:r>
              <a:rPr lang="en-US" dirty="0" smtClean="0"/>
              <a:t>Voters are rationally ignorant about politics; the incentives to be informed are low.</a:t>
            </a:r>
          </a:p>
          <a:p>
            <a:pPr marL="0" indent="0">
              <a:defRPr/>
            </a:pPr>
            <a:r>
              <a:rPr lang="en-US" dirty="0" smtClean="0"/>
              <a:t> Ignorance about political matters is important for three reasons.</a:t>
            </a:r>
          </a:p>
          <a:p>
            <a:pPr marL="914400" lvl="1" indent="-457200">
              <a:buFont typeface="+mj-lt"/>
              <a:buAutoNum type="arabicPeriod"/>
              <a:defRPr/>
            </a:pPr>
            <a:r>
              <a:rPr lang="en-US" i="1" dirty="0" smtClean="0"/>
              <a:t>Ignorance makes it difficult to make informed choices.</a:t>
            </a:r>
          </a:p>
          <a:p>
            <a:pPr marL="914400" lvl="1" indent="-457200">
              <a:buFont typeface="+mj-lt"/>
              <a:buAutoNum type="arabicPeriod"/>
              <a:defRPr/>
            </a:pPr>
            <a:r>
              <a:rPr lang="en-US" i="1" dirty="0" smtClean="0"/>
              <a:t>Ignorance can lead to bad policy.</a:t>
            </a:r>
          </a:p>
          <a:p>
            <a:pPr marL="914400" lvl="1" indent="-457200">
              <a:buFont typeface="+mj-lt"/>
              <a:buAutoNum type="arabicPeriod"/>
              <a:defRPr/>
            </a:pPr>
            <a:r>
              <a:rPr lang="en-US" i="1" u="sng" dirty="0" smtClean="0"/>
              <a:t>Not everyone </a:t>
            </a:r>
            <a:r>
              <a:rPr lang="en-US" i="1" dirty="0" smtClean="0"/>
              <a:t>is rationally ignorant.</a:t>
            </a:r>
          </a:p>
          <a:p>
            <a:pPr marL="0" indent="0">
              <a:defRPr/>
            </a:pPr>
            <a:endParaRPr lang="en-US" dirty="0"/>
          </a:p>
        </p:txBody>
      </p:sp>
      <p:sp>
        <p:nvSpPr>
          <p:cNvPr id="2" name="Title 1"/>
          <p:cNvSpPr>
            <a:spLocks noGrp="1"/>
          </p:cNvSpPr>
          <p:nvPr>
            <p:ph type="title"/>
          </p:nvPr>
        </p:nvSpPr>
        <p:spPr/>
        <p:txBody>
          <a:bodyPr/>
          <a:lstStyle/>
          <a:p>
            <a:r>
              <a:rPr lang="en-US" dirty="0" smtClean="0"/>
              <a:t>Rational Ignorance</a:t>
            </a:r>
            <a:endParaRPr lang="en-US" dirty="0"/>
          </a:p>
        </p:txBody>
      </p:sp>
    </p:spTree>
    <p:extLst>
      <p:ext uri="{BB962C8B-B14F-4D97-AF65-F5344CB8AC3E}">
        <p14:creationId xmlns:p14="http://schemas.microsoft.com/office/powerpoint/2010/main" val="3188977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tx1"/>
                                      </p:to>
                                    </p:animClr>
                                  </p:childTnLst>
                                </p:cTn>
                              </p:par>
                              <p:par>
                                <p:cTn id="7" presetID="10"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From Rational Ignorance to Rational Irrationality</a:t>
            </a:r>
            <a:endParaRPr lang="en-US" dirty="0"/>
          </a:p>
        </p:txBody>
      </p:sp>
      <p:sp>
        <p:nvSpPr>
          <p:cNvPr id="3" name="Content Placeholder 2"/>
          <p:cNvSpPr>
            <a:spLocks noGrp="1"/>
          </p:cNvSpPr>
          <p:nvPr>
            <p:ph idx="1"/>
          </p:nvPr>
        </p:nvSpPr>
        <p:spPr>
          <a:xfrm>
            <a:off x="447260" y="1618111"/>
            <a:ext cx="8309114" cy="4934088"/>
          </a:xfrm>
        </p:spPr>
        <p:txBody>
          <a:bodyPr>
            <a:noAutofit/>
          </a:bodyPr>
          <a:lstStyle/>
          <a:p>
            <a:r>
              <a:rPr lang="en-US" sz="2300" dirty="0"/>
              <a:t>We all have ideas about ourselves that we like to tell.  But in ordinary markets these ideas press up against </a:t>
            </a:r>
            <a:r>
              <a:rPr lang="en-US" sz="2300" dirty="0" smtClean="0"/>
              <a:t>reality.</a:t>
            </a:r>
          </a:p>
          <a:p>
            <a:pPr lvl="1"/>
            <a:r>
              <a:rPr lang="en-US" sz="1900" dirty="0" smtClean="0"/>
              <a:t>E.g</a:t>
            </a:r>
            <a:r>
              <a:rPr lang="en-US" sz="1900" dirty="0"/>
              <a:t>. </a:t>
            </a:r>
            <a:r>
              <a:rPr lang="en-US" sz="1900" dirty="0" smtClean="0"/>
              <a:t>charity</a:t>
            </a:r>
            <a:r>
              <a:rPr lang="en-US" sz="1900" dirty="0"/>
              <a:t>.</a:t>
            </a:r>
          </a:p>
          <a:p>
            <a:r>
              <a:rPr lang="en-US" sz="2300" dirty="0"/>
              <a:t>Politics removes the cost of expressing our ideas about </a:t>
            </a:r>
            <a:r>
              <a:rPr lang="en-US" sz="2300" dirty="0" smtClean="0"/>
              <a:t>our self.</a:t>
            </a:r>
          </a:p>
          <a:p>
            <a:pPr lvl="1"/>
            <a:r>
              <a:rPr lang="en-US" sz="1900" dirty="0" smtClean="0"/>
              <a:t>E.g</a:t>
            </a:r>
            <a:r>
              <a:rPr lang="en-US" sz="1900" dirty="0"/>
              <a:t>. Voting on </a:t>
            </a:r>
            <a:r>
              <a:rPr lang="en-US" sz="1900" dirty="0" smtClean="0"/>
              <a:t>charity/welfare</a:t>
            </a:r>
            <a:r>
              <a:rPr lang="en-US" sz="1900" dirty="0"/>
              <a:t>.</a:t>
            </a:r>
          </a:p>
          <a:p>
            <a:r>
              <a:rPr lang="en-US" sz="2300" dirty="0"/>
              <a:t>The quantity demanded of a good increases the lower the price.   Thus we are likely to be more charitable when voting than when giving personal donations.</a:t>
            </a:r>
          </a:p>
          <a:p>
            <a:r>
              <a:rPr lang="en-US" sz="2300" dirty="0"/>
              <a:t>This may seem like a good thing but the quantity of all goods increases the lower the price – this is true even of stupidity.</a:t>
            </a:r>
          </a:p>
          <a:p>
            <a:r>
              <a:rPr lang="en-US" sz="2300" dirty="0"/>
              <a:t>Suppose Joe is biased against </a:t>
            </a:r>
            <a:r>
              <a:rPr lang="en-US" sz="2300" dirty="0" smtClean="0"/>
              <a:t>Asians. Is Joe </a:t>
            </a:r>
            <a:r>
              <a:rPr lang="en-US" sz="2300" dirty="0"/>
              <a:t>likely to express his bias by not buying goods from </a:t>
            </a:r>
            <a:r>
              <a:rPr lang="en-US" sz="2300" dirty="0" smtClean="0"/>
              <a:t>Wal-Mart? What </a:t>
            </a:r>
            <a:r>
              <a:rPr lang="en-US" sz="2300" dirty="0"/>
              <a:t>if </a:t>
            </a:r>
            <a:r>
              <a:rPr lang="en-US" sz="2300" dirty="0" smtClean="0"/>
              <a:t>Joe </a:t>
            </a:r>
            <a:r>
              <a:rPr lang="en-US" sz="2300" dirty="0"/>
              <a:t>is asked to vote on restrictions on immigration</a:t>
            </a:r>
            <a:r>
              <a:rPr lang="en-US" sz="2300" dirty="0" smtClean="0"/>
              <a:t>?</a:t>
            </a:r>
            <a:endParaRPr lang="en-US" sz="2300" dirty="0"/>
          </a:p>
        </p:txBody>
      </p:sp>
      <p:pic>
        <p:nvPicPr>
          <p:cNvPr id="4" name="Picture 5" descr="mythshi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1512" y="1848678"/>
            <a:ext cx="2939122" cy="44729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188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Price of Irrationality</a:t>
            </a:r>
            <a:endParaRPr lang="en-US" dirty="0"/>
          </a:p>
        </p:txBody>
      </p:sp>
      <p:sp>
        <p:nvSpPr>
          <p:cNvPr id="3" name="Content Placeholder 2"/>
          <p:cNvSpPr>
            <a:spLocks noGrp="1"/>
          </p:cNvSpPr>
          <p:nvPr>
            <p:ph idx="1"/>
          </p:nvPr>
        </p:nvSpPr>
        <p:spPr>
          <a:xfrm>
            <a:off x="609600" y="1774825"/>
            <a:ext cx="6467061" cy="4625975"/>
          </a:xfrm>
        </p:spPr>
        <p:txBody>
          <a:bodyPr>
            <a:normAutofit/>
          </a:bodyPr>
          <a:lstStyle/>
          <a:p>
            <a:pPr>
              <a:lnSpc>
                <a:spcPct val="90000"/>
              </a:lnSpc>
            </a:pPr>
            <a:r>
              <a:rPr lang="en-US" altLang="en-US" dirty="0" smtClean="0"/>
              <a:t>Think </a:t>
            </a:r>
            <a:r>
              <a:rPr lang="en-US" altLang="en-US" dirty="0"/>
              <a:t>of irrationality as a “good” </a:t>
            </a:r>
            <a:r>
              <a:rPr lang="en-US" altLang="en-US" dirty="0" smtClean="0"/>
              <a:t>that we </a:t>
            </a:r>
            <a:r>
              <a:rPr lang="en-US" altLang="en-US" dirty="0"/>
              <a:t>use to protect </a:t>
            </a:r>
            <a:r>
              <a:rPr lang="en-US" altLang="en-US" dirty="0" smtClean="0"/>
              <a:t>our comforting </a:t>
            </a:r>
            <a:r>
              <a:rPr lang="en-US" altLang="en-US" dirty="0"/>
              <a:t>beliefs from reality.  Put Q on the </a:t>
            </a:r>
            <a:r>
              <a:rPr lang="en-US" altLang="en-US" dirty="0" smtClean="0"/>
              <a:t>horizontal axis </a:t>
            </a:r>
            <a:r>
              <a:rPr lang="en-US" altLang="en-US" dirty="0"/>
              <a:t>and P on the </a:t>
            </a:r>
            <a:r>
              <a:rPr lang="en-US" altLang="en-US" dirty="0" smtClean="0"/>
              <a:t>vertical axis</a:t>
            </a:r>
            <a:r>
              <a:rPr lang="en-US" altLang="en-US" dirty="0"/>
              <a:t>.</a:t>
            </a:r>
          </a:p>
          <a:p>
            <a:pPr>
              <a:lnSpc>
                <a:spcPct val="90000"/>
              </a:lnSpc>
            </a:pPr>
            <a:r>
              <a:rPr lang="en-US" altLang="en-US" dirty="0"/>
              <a:t>Some errors are costly; others aren’t.  In areas like religion, philosophy, and politics, errors are basically </a:t>
            </a:r>
            <a:r>
              <a:rPr lang="en-US" altLang="en-US" dirty="0" smtClean="0"/>
              <a:t>free.</a:t>
            </a:r>
            <a:endParaRPr lang="en-US" dirty="0"/>
          </a:p>
        </p:txBody>
      </p:sp>
      <p:pic>
        <p:nvPicPr>
          <p:cNvPr id="4" name="Picture 7" descr="sing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76661" y="2473533"/>
            <a:ext cx="4862513" cy="3409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220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Errors are Often Systematic</a:t>
            </a:r>
            <a:endParaRPr lang="en-US" dirty="0"/>
          </a:p>
        </p:txBody>
      </p:sp>
      <p:sp>
        <p:nvSpPr>
          <p:cNvPr id="3" name="Content Placeholder 2"/>
          <p:cNvSpPr>
            <a:spLocks noGrp="1"/>
          </p:cNvSpPr>
          <p:nvPr>
            <p:ph idx="1"/>
          </p:nvPr>
        </p:nvSpPr>
        <p:spPr/>
        <p:txBody>
          <a:bodyPr/>
          <a:lstStyle/>
          <a:p>
            <a:r>
              <a:rPr lang="en-US" altLang="en-US" dirty="0"/>
              <a:t>Ex: Compare public opinion about the budget to the true numbers.</a:t>
            </a:r>
          </a:p>
          <a:p>
            <a:r>
              <a:rPr lang="en-US" altLang="en-US" dirty="0"/>
              <a:t>Results: There are large systematic errors on important questions.  </a:t>
            </a:r>
          </a:p>
          <a:p>
            <a:r>
              <a:rPr lang="en-US" altLang="en-US" dirty="0"/>
              <a:t>Ex: Americans sharply overestimate the level of foreign aid and welfare spending, and sharply underestimate pension and health spending.</a:t>
            </a:r>
          </a:p>
          <a:p>
            <a:endParaRPr lang="en-US" dirty="0"/>
          </a:p>
        </p:txBody>
      </p:sp>
    </p:spTree>
    <p:extLst>
      <p:ext uri="{BB962C8B-B14F-4D97-AF65-F5344CB8AC3E}">
        <p14:creationId xmlns:p14="http://schemas.microsoft.com/office/powerpoint/2010/main" val="226962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Irrationality and Failure to Learn</a:t>
            </a:r>
            <a:endParaRPr lang="en-US" dirty="0"/>
          </a:p>
        </p:txBody>
      </p:sp>
      <p:sp>
        <p:nvSpPr>
          <p:cNvPr id="3" name="Content Placeholder 2"/>
          <p:cNvSpPr>
            <a:spLocks noGrp="1"/>
          </p:cNvSpPr>
          <p:nvPr>
            <p:ph idx="1"/>
          </p:nvPr>
        </p:nvSpPr>
        <p:spPr>
          <a:xfrm>
            <a:off x="609600" y="1774825"/>
            <a:ext cx="10972800" cy="4834697"/>
          </a:xfrm>
        </p:spPr>
        <p:txBody>
          <a:bodyPr>
            <a:normAutofit fontScale="92500" lnSpcReduction="10000"/>
          </a:bodyPr>
          <a:lstStyle/>
          <a:p>
            <a:r>
              <a:rPr lang="en-US" dirty="0" smtClean="0"/>
              <a:t>Return to Joe who is biased against Asians. Recall that Joe’s bias doesn’t cause him to stay away from </a:t>
            </a:r>
            <a:r>
              <a:rPr lang="en-US" dirty="0" err="1" smtClean="0"/>
              <a:t>WalMart</a:t>
            </a:r>
            <a:r>
              <a:rPr lang="en-US" dirty="0" smtClean="0"/>
              <a:t> because that would be personally costly but it does lead him to vote for tariffs against foreign goods—even if tariffs would be personally very costly.</a:t>
            </a:r>
          </a:p>
          <a:p>
            <a:r>
              <a:rPr lang="en-US" dirty="0" smtClean="0"/>
              <a:t>Now suppose that Joe’s bias </a:t>
            </a:r>
            <a:r>
              <a:rPr lang="en-US" dirty="0"/>
              <a:t>is mixed with a belief that immigration lowers wagers, a potentially true fact.  S</a:t>
            </a:r>
            <a:r>
              <a:rPr lang="en-US" dirty="0" smtClean="0"/>
              <a:t>uppose </a:t>
            </a:r>
            <a:r>
              <a:rPr lang="en-US" dirty="0"/>
              <a:t>studies show that immigration does not reduce wages.  Will Joe be convinced?  </a:t>
            </a:r>
          </a:p>
          <a:p>
            <a:r>
              <a:rPr lang="en-US" dirty="0" smtClean="0"/>
              <a:t>No, Joe has no reason to be convinced since being convinced wouldn’t improve Joe’s decisions but would take away his comfortable belief.</a:t>
            </a:r>
          </a:p>
          <a:p>
            <a:endParaRPr lang="en-US" dirty="0"/>
          </a:p>
        </p:txBody>
      </p:sp>
    </p:spTree>
    <p:extLst>
      <p:ext uri="{BB962C8B-B14F-4D97-AF65-F5344CB8AC3E}">
        <p14:creationId xmlns:p14="http://schemas.microsoft.com/office/powerpoint/2010/main" val="40472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 Irrationality and Failure to Learn</a:t>
            </a:r>
          </a:p>
        </p:txBody>
      </p:sp>
      <p:sp>
        <p:nvSpPr>
          <p:cNvPr id="3" name="Content Placeholder 2"/>
          <p:cNvSpPr>
            <a:spLocks noGrp="1"/>
          </p:cNvSpPr>
          <p:nvPr>
            <p:ph idx="1"/>
          </p:nvPr>
        </p:nvSpPr>
        <p:spPr/>
        <p:txBody>
          <a:bodyPr>
            <a:normAutofit fontScale="92500" lnSpcReduction="20000"/>
          </a:bodyPr>
          <a:lstStyle/>
          <a:p>
            <a:r>
              <a:rPr lang="en-US" dirty="0"/>
              <a:t>Joe may have all kinds of ideas about how the minimum wage helps the poor, free trade is bad for economic growth, the Chinese can’t be trusted.  Why would he ever question, confront or think carefully about these biases?</a:t>
            </a:r>
          </a:p>
          <a:p>
            <a:r>
              <a:rPr lang="en-US" dirty="0"/>
              <a:t>So long as the biases do not affect personal decisions then Joe is free to hold these biases at low cost even though these biases may generate very bad political outcomes. </a:t>
            </a:r>
          </a:p>
          <a:p>
            <a:r>
              <a:rPr lang="en-US" dirty="0" smtClean="0"/>
              <a:t>We </a:t>
            </a:r>
            <a:r>
              <a:rPr lang="en-US" dirty="0"/>
              <a:t>all have biases.  A bias against foreigners/strangers, for example, is probably a natural inclination from evolutionary times.  In many ways civilization is about overcoming these biases.  But we are not likely to overcome our biases if the price of holding those biases is low</a:t>
            </a:r>
            <a:r>
              <a:rPr lang="en-US" dirty="0" smtClean="0"/>
              <a:t>.</a:t>
            </a:r>
            <a:endParaRPr lang="en-US" dirty="0"/>
          </a:p>
          <a:p>
            <a:endParaRPr lang="en-US" dirty="0"/>
          </a:p>
        </p:txBody>
      </p:sp>
    </p:spTree>
    <p:extLst>
      <p:ext uri="{BB962C8B-B14F-4D97-AF65-F5344CB8AC3E}">
        <p14:creationId xmlns:p14="http://schemas.microsoft.com/office/powerpoint/2010/main" val="4045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Rational Ignorance and Rational Irrationality as Political Pollution</a:t>
            </a:r>
            <a:endParaRPr lang="en-US" dirty="0"/>
          </a:p>
        </p:txBody>
      </p:sp>
      <p:sp>
        <p:nvSpPr>
          <p:cNvPr id="3" name="Content Placeholder 2"/>
          <p:cNvSpPr>
            <a:spLocks noGrp="1"/>
          </p:cNvSpPr>
          <p:nvPr>
            <p:ph idx="1"/>
          </p:nvPr>
        </p:nvSpPr>
        <p:spPr>
          <a:xfrm>
            <a:off x="198784" y="1656678"/>
            <a:ext cx="6420678" cy="4942905"/>
          </a:xfrm>
        </p:spPr>
        <p:txBody>
          <a:bodyPr/>
          <a:lstStyle/>
          <a:p>
            <a:pPr>
              <a:lnSpc>
                <a:spcPct val="80000"/>
              </a:lnSpc>
            </a:pPr>
            <a:r>
              <a:rPr lang="en-US" altLang="en-US" sz="2400" dirty="0"/>
              <a:t>Suppose there are 1 million voters and the nation is debating whether to go to war.  </a:t>
            </a:r>
          </a:p>
          <a:p>
            <a:pPr>
              <a:lnSpc>
                <a:spcPct val="80000"/>
              </a:lnSpc>
            </a:pPr>
            <a:r>
              <a:rPr lang="en-US" altLang="en-US" sz="2400" dirty="0"/>
              <a:t>Each individual wants to believe that their cause is just and “One patriot can lick twenty foreigners, so victory is assured!”</a:t>
            </a:r>
          </a:p>
          <a:p>
            <a:pPr lvl="1">
              <a:lnSpc>
                <a:spcPct val="80000"/>
              </a:lnSpc>
            </a:pPr>
            <a:r>
              <a:rPr lang="en-US" altLang="en-US" sz="2400" dirty="0"/>
              <a:t>Note that the contrary belief will put you out of step with your fellow citizens and exposes you to a charge of being unpatriotic.</a:t>
            </a:r>
          </a:p>
          <a:p>
            <a:pPr>
              <a:lnSpc>
                <a:spcPct val="80000"/>
              </a:lnSpc>
            </a:pPr>
            <a:r>
              <a:rPr lang="en-US" altLang="en-US" sz="2400" dirty="0"/>
              <a:t>Thus, suppose the value of this belief is $100.  If the individual believes s/he will vote for war.</a:t>
            </a:r>
          </a:p>
          <a:p>
            <a:pPr>
              <a:lnSpc>
                <a:spcPct val="80000"/>
              </a:lnSpc>
            </a:pPr>
            <a:r>
              <a:rPr lang="en-US" altLang="en-US" sz="2400" dirty="0"/>
              <a:t>If a war if declared, however, it will be bloody and will cost each individual on average $100,000.</a:t>
            </a:r>
          </a:p>
          <a:p>
            <a:pPr>
              <a:lnSpc>
                <a:spcPct val="80000"/>
              </a:lnSpc>
            </a:pPr>
            <a:r>
              <a:rPr lang="en-US" altLang="en-US" sz="2400" dirty="0"/>
              <a:t>Will the nation smarten up or will the nation vote for war</a:t>
            </a:r>
            <a:r>
              <a:rPr lang="en-US" altLang="en-US" sz="2400" dirty="0" smtClean="0"/>
              <a:t>?</a:t>
            </a:r>
            <a:endParaRPr lang="en-US" altLang="en-US" sz="2400" dirty="0"/>
          </a:p>
        </p:txBody>
      </p:sp>
      <p:pic>
        <p:nvPicPr>
          <p:cNvPr id="4" name="Picture 3"/>
          <p:cNvPicPr>
            <a:picLocks noChangeAspect="1"/>
          </p:cNvPicPr>
          <p:nvPr/>
        </p:nvPicPr>
        <p:blipFill>
          <a:blip r:embed="rId2"/>
          <a:stretch>
            <a:fillRect/>
          </a:stretch>
        </p:blipFill>
        <p:spPr>
          <a:xfrm>
            <a:off x="6709500" y="2445026"/>
            <a:ext cx="5150975" cy="3068509"/>
          </a:xfrm>
          <a:prstGeom prst="rect">
            <a:avLst/>
          </a:prstGeom>
        </p:spPr>
      </p:pic>
    </p:spTree>
    <p:extLst>
      <p:ext uri="{BB962C8B-B14F-4D97-AF65-F5344CB8AC3E}">
        <p14:creationId xmlns:p14="http://schemas.microsoft.com/office/powerpoint/2010/main" val="11451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It’s War!</a:t>
            </a:r>
            <a:endParaRPr lang="en-US" dirty="0"/>
          </a:p>
        </p:txBody>
      </p:sp>
      <p:sp>
        <p:nvSpPr>
          <p:cNvPr id="3" name="Content Placeholder 2"/>
          <p:cNvSpPr>
            <a:spLocks noGrp="1"/>
          </p:cNvSpPr>
          <p:nvPr>
            <p:ph idx="1"/>
          </p:nvPr>
        </p:nvSpPr>
        <p:spPr>
          <a:xfrm>
            <a:off x="0" y="1630707"/>
            <a:ext cx="8173453" cy="4914210"/>
          </a:xfrm>
        </p:spPr>
        <p:txBody>
          <a:bodyPr>
            <a:noAutofit/>
          </a:bodyPr>
          <a:lstStyle/>
          <a:p>
            <a:pPr>
              <a:spcBef>
                <a:spcPct val="50000"/>
              </a:spcBef>
            </a:pPr>
            <a:r>
              <a:rPr lang="en-US" altLang="en-US" sz="2000" dirty="0" smtClean="0"/>
              <a:t>The </a:t>
            </a:r>
            <a:r>
              <a:rPr lang="en-US" altLang="en-US" sz="2000" dirty="0"/>
              <a:t>belief has positive value so long </a:t>
            </a:r>
            <a:r>
              <a:rPr lang="en-US" altLang="en-US" sz="2000" dirty="0" smtClean="0"/>
              <a:t>as:</a:t>
            </a:r>
          </a:p>
          <a:p>
            <a:pPr marL="119062" indent="0" algn="ctr">
              <a:spcBef>
                <a:spcPct val="50000"/>
              </a:spcBef>
              <a:buNone/>
            </a:pPr>
            <a:r>
              <a:rPr lang="en-US" altLang="en-US" sz="2000" dirty="0" smtClean="0"/>
              <a:t>100 - p*100,000&gt;0</a:t>
            </a:r>
          </a:p>
          <a:p>
            <a:pPr>
              <a:spcBef>
                <a:spcPct val="50000"/>
              </a:spcBef>
            </a:pPr>
            <a:r>
              <a:rPr lang="en-US" altLang="en-US" sz="2000" dirty="0" smtClean="0"/>
              <a:t>where </a:t>
            </a:r>
            <a:r>
              <a:rPr lang="en-US" altLang="en-US" sz="2000" dirty="0"/>
              <a:t>p is the probability that the voter’s vote changes the </a:t>
            </a:r>
            <a:r>
              <a:rPr lang="en-US" altLang="en-US" sz="2000" dirty="0" smtClean="0"/>
              <a:t>outcome.</a:t>
            </a:r>
          </a:p>
          <a:p>
            <a:pPr>
              <a:spcBef>
                <a:spcPts val="0"/>
              </a:spcBef>
            </a:pPr>
            <a:r>
              <a:rPr lang="en-US" altLang="en-US" sz="2000" dirty="0" smtClean="0"/>
              <a:t>But </a:t>
            </a:r>
            <a:r>
              <a:rPr lang="en-US" altLang="en-US" sz="2000" dirty="0"/>
              <a:t>with 1 million voters p is </a:t>
            </a:r>
            <a:r>
              <a:rPr lang="en-US" altLang="en-US" sz="2000" dirty="0" smtClean="0"/>
              <a:t>very </a:t>
            </a:r>
            <a:r>
              <a:rPr lang="en-US" altLang="en-US" sz="2000" dirty="0"/>
              <a:t>small so the belief has positive value and the voter votes for </a:t>
            </a:r>
            <a:r>
              <a:rPr lang="en-US" altLang="en-US" sz="2000" dirty="0" smtClean="0"/>
              <a:t>war.</a:t>
            </a:r>
          </a:p>
          <a:p>
            <a:pPr>
              <a:spcBef>
                <a:spcPts val="0"/>
              </a:spcBef>
            </a:pPr>
            <a:r>
              <a:rPr lang="en-US" altLang="en-US" sz="2000" dirty="0" smtClean="0"/>
              <a:t>Since </a:t>
            </a:r>
            <a:r>
              <a:rPr lang="en-US" altLang="en-US" sz="2000" dirty="0"/>
              <a:t>the probability that changing your belief changes the outcome is near zero, the nation is going to war (or not) whatever you believe so is it better to have the nice belief that the cause is just and we will win or the not-so-comfortable belief that we are unjust and may lose?  Sometimes delusion is </a:t>
            </a:r>
            <a:r>
              <a:rPr lang="en-US" altLang="en-US" sz="2000" dirty="0" smtClean="0"/>
              <a:t>rational!</a:t>
            </a:r>
          </a:p>
          <a:p>
            <a:pPr>
              <a:spcBef>
                <a:spcPts val="0"/>
              </a:spcBef>
            </a:pPr>
            <a:r>
              <a:rPr lang="en-US" altLang="en-US" sz="2000" dirty="0" smtClean="0"/>
              <a:t>But </a:t>
            </a:r>
            <a:r>
              <a:rPr lang="en-US" altLang="en-US" sz="2000" dirty="0"/>
              <a:t>note that the net per-capita benefit of going to war is -$99,900!  How is this </a:t>
            </a:r>
            <a:r>
              <a:rPr lang="en-US" altLang="en-US" sz="2000" dirty="0" smtClean="0"/>
              <a:t>possible?</a:t>
            </a:r>
          </a:p>
          <a:p>
            <a:pPr>
              <a:spcBef>
                <a:spcPts val="0"/>
              </a:spcBef>
            </a:pPr>
            <a:r>
              <a:rPr lang="en-US" altLang="en-US" sz="2000" dirty="0" smtClean="0"/>
              <a:t>Rational </a:t>
            </a:r>
            <a:r>
              <a:rPr lang="en-US" altLang="en-US" sz="2000" dirty="0"/>
              <a:t>Irrationality is like a pollution externality.  The costs to each voter (polluter) of a foolish belief (a little exhaust) are near-zero but netted over the entire population the costs are very large.  </a:t>
            </a:r>
          </a:p>
        </p:txBody>
      </p:sp>
      <p:pic>
        <p:nvPicPr>
          <p:cNvPr id="4" name="Picture 4" descr="The image “http://upload.wikimedia.org/wikipedia/en/8/86/M1A1_abrams_front.jpg”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588" y="2237873"/>
            <a:ext cx="3568778" cy="33471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775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Rational Ignorance </a:t>
            </a:r>
            <a:r>
              <a:rPr lang="en-US" altLang="en-US" dirty="0" smtClean="0"/>
              <a:t>plus </a:t>
            </a:r>
            <a:r>
              <a:rPr lang="en-US" altLang="en-US" dirty="0"/>
              <a:t>Rational </a:t>
            </a:r>
            <a:r>
              <a:rPr lang="en-US" altLang="en-US" dirty="0" smtClean="0"/>
              <a:t>Irrationality</a:t>
            </a:r>
            <a:endParaRPr lang="en-US" dirty="0"/>
          </a:p>
        </p:txBody>
      </p:sp>
      <p:sp>
        <p:nvSpPr>
          <p:cNvPr id="3" name="Content Placeholder 2"/>
          <p:cNvSpPr>
            <a:spLocks noGrp="1"/>
          </p:cNvSpPr>
          <p:nvPr>
            <p:ph idx="1"/>
          </p:nvPr>
        </p:nvSpPr>
        <p:spPr/>
        <p:txBody>
          <a:bodyPr/>
          <a:lstStyle/>
          <a:p>
            <a:r>
              <a:rPr lang="en-US" altLang="en-US" sz="4400" dirty="0"/>
              <a:t>Rational ignorance explains why people don’t know about the sugar quota</a:t>
            </a:r>
            <a:r>
              <a:rPr lang="en-US" altLang="en-US" sz="4400" dirty="0" smtClean="0"/>
              <a:t>.</a:t>
            </a:r>
            <a:endParaRPr lang="en-US" altLang="en-US" sz="4400" dirty="0"/>
          </a:p>
          <a:p>
            <a:r>
              <a:rPr lang="en-US" altLang="en-US" sz="4400" dirty="0"/>
              <a:t>Rational irrationality explains why if you explain the idea to </a:t>
            </a:r>
            <a:r>
              <a:rPr lang="en-US" altLang="en-US" sz="4400" dirty="0" smtClean="0"/>
              <a:t>them they stop listening and respond that we need to do it to </a:t>
            </a:r>
            <a:r>
              <a:rPr lang="en-US" altLang="en-US" sz="4400" dirty="0"/>
              <a:t>“Protect Florida’s  Family Farmers</a:t>
            </a:r>
            <a:r>
              <a:rPr lang="en-US" altLang="en-US" sz="4400" dirty="0" smtClean="0"/>
              <a:t>!”</a:t>
            </a:r>
            <a:endParaRPr lang="en-US" dirty="0"/>
          </a:p>
        </p:txBody>
      </p:sp>
    </p:spTree>
    <p:extLst>
      <p:ext uri="{BB962C8B-B14F-4D97-AF65-F5344CB8AC3E}">
        <p14:creationId xmlns:p14="http://schemas.microsoft.com/office/powerpoint/2010/main" val="2303565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Public Choice?</a:t>
            </a:r>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en-US" dirty="0"/>
              <a:t>Central to the idea of </a:t>
            </a:r>
            <a:r>
              <a:rPr lang="en-US" altLang="en-US" dirty="0" smtClean="0"/>
              <a:t>public choice is </a:t>
            </a:r>
            <a:r>
              <a:rPr lang="en-US" altLang="en-US" dirty="0"/>
              <a:t>that everyone is modeled similarly. </a:t>
            </a:r>
            <a:endParaRPr lang="en-US" altLang="en-US" dirty="0" smtClean="0"/>
          </a:p>
          <a:p>
            <a:pPr>
              <a:lnSpc>
                <a:spcPct val="90000"/>
              </a:lnSpc>
            </a:pPr>
            <a:r>
              <a:rPr lang="en-US" altLang="en-US" dirty="0" smtClean="0"/>
              <a:t>We </a:t>
            </a:r>
            <a:r>
              <a:rPr lang="en-US" altLang="en-US" dirty="0"/>
              <a:t>assume that voters, politicians and bureaucrats, just like consumers, entrepreneurs and managers, </a:t>
            </a:r>
            <a:r>
              <a:rPr lang="en-US" altLang="en-US" dirty="0" smtClean="0"/>
              <a:t>act </a:t>
            </a:r>
            <a:r>
              <a:rPr lang="en-US" altLang="en-US" dirty="0"/>
              <a:t>in their self-interest.</a:t>
            </a:r>
          </a:p>
          <a:p>
            <a:pPr>
              <a:lnSpc>
                <a:spcPct val="90000"/>
              </a:lnSpc>
            </a:pPr>
            <a:r>
              <a:rPr lang="en-US" altLang="en-US" dirty="0"/>
              <a:t>Self interest does not necessarily mean greedy or materialistic.</a:t>
            </a:r>
          </a:p>
          <a:p>
            <a:pPr lvl="1">
              <a:lnSpc>
                <a:spcPct val="90000"/>
              </a:lnSpc>
            </a:pPr>
            <a:r>
              <a:rPr lang="en-US" altLang="en-US" dirty="0" err="1"/>
              <a:t>Eg</a:t>
            </a:r>
            <a:r>
              <a:rPr lang="en-US" altLang="en-US" dirty="0"/>
              <a:t>. Politicians as vote-maximizers</a:t>
            </a:r>
            <a:r>
              <a:rPr lang="en-US" altLang="en-US" dirty="0" smtClean="0"/>
              <a:t>.</a:t>
            </a:r>
          </a:p>
          <a:p>
            <a:pPr>
              <a:lnSpc>
                <a:spcPct val="90000"/>
              </a:lnSpc>
            </a:pPr>
            <a:r>
              <a:rPr lang="en-US" altLang="en-US" dirty="0" smtClean="0"/>
              <a:t>Given these assumptions, public choice scholars logically work out the consequences for electoral </a:t>
            </a:r>
            <a:r>
              <a:rPr lang="en-US" altLang="en-US" dirty="0"/>
              <a:t>equilibrium, the behavior of </a:t>
            </a:r>
            <a:r>
              <a:rPr lang="en-US" altLang="en-US" dirty="0" smtClean="0"/>
              <a:t>bureaucracy, the </a:t>
            </a:r>
            <a:r>
              <a:rPr lang="en-US" altLang="en-US" dirty="0"/>
              <a:t>political power of interest groups, the differences between </a:t>
            </a:r>
            <a:r>
              <a:rPr lang="en-US" altLang="en-US" dirty="0" smtClean="0"/>
              <a:t>democracies and </a:t>
            </a:r>
            <a:r>
              <a:rPr lang="en-US" altLang="en-US" dirty="0"/>
              <a:t>dictatorships, the logic of collective action, the importance </a:t>
            </a:r>
            <a:r>
              <a:rPr lang="en-US" altLang="en-US" dirty="0" smtClean="0"/>
              <a:t>of constitutions etc.</a:t>
            </a:r>
          </a:p>
        </p:txBody>
      </p:sp>
    </p:spTree>
    <p:extLst>
      <p:ext uri="{BB962C8B-B14F-4D97-AF65-F5344CB8AC3E}">
        <p14:creationId xmlns:p14="http://schemas.microsoft.com/office/powerpoint/2010/main" val="29207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Inconvenience Store</a:t>
            </a:r>
            <a:endParaRPr lang="en-US" dirty="0"/>
          </a:p>
        </p:txBody>
      </p:sp>
      <p:sp>
        <p:nvSpPr>
          <p:cNvPr id="6" name="Content Placeholder 5"/>
          <p:cNvSpPr>
            <a:spLocks noGrp="1"/>
          </p:cNvSpPr>
          <p:nvPr>
            <p:ph idx="1"/>
          </p:nvPr>
        </p:nvSpPr>
        <p:spPr>
          <a:xfrm>
            <a:off x="609600" y="4106779"/>
            <a:ext cx="10972800" cy="2470484"/>
          </a:xfrm>
        </p:spPr>
        <p:txBody>
          <a:bodyPr>
            <a:normAutofit fontScale="92500" lnSpcReduction="20000"/>
          </a:bodyPr>
          <a:lstStyle/>
          <a:p>
            <a:r>
              <a:rPr lang="en-US" dirty="0" smtClean="0"/>
              <a:t>In the market we typically get to pick and choose one good at a time. What would happen to consumer satisfaction, costs, efficiency etc. if our only choice at a grocery store was Bundle </a:t>
            </a:r>
            <a:r>
              <a:rPr lang="en-US" dirty="0"/>
              <a:t>D</a:t>
            </a:r>
            <a:r>
              <a:rPr lang="en-US" dirty="0" smtClean="0"/>
              <a:t> or Bundle R</a:t>
            </a:r>
            <a:r>
              <a:rPr lang="en-US" dirty="0" smtClean="0"/>
              <a:t>?</a:t>
            </a:r>
          </a:p>
          <a:p>
            <a:r>
              <a:rPr lang="en-US" dirty="0" smtClean="0"/>
              <a:t>Suppose Bundle D wins. Does this mean that consumers prefer eggs to bologna? What problems does this </a:t>
            </a:r>
            <a:r>
              <a:rPr lang="en-US" dirty="0" err="1" smtClean="0"/>
              <a:t>uncertainy</a:t>
            </a:r>
            <a:r>
              <a:rPr lang="en-US" dirty="0" smtClean="0"/>
              <a:t> create?</a:t>
            </a:r>
            <a:endParaRPr lang="en-US" dirty="0" smtClean="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19158" y="1652672"/>
            <a:ext cx="3015868" cy="201295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026" y="1528345"/>
            <a:ext cx="3052480" cy="2261603"/>
          </a:xfrm>
          <a:prstGeom prst="rect">
            <a:avLst/>
          </a:prstGeom>
        </p:spPr>
      </p:pic>
      <p:sp>
        <p:nvSpPr>
          <p:cNvPr id="3" name="TextBox 2"/>
          <p:cNvSpPr txBox="1"/>
          <p:nvPr/>
        </p:nvSpPr>
        <p:spPr>
          <a:xfrm>
            <a:off x="3200400" y="3665622"/>
            <a:ext cx="1876926" cy="369332"/>
          </a:xfrm>
          <a:prstGeom prst="rect">
            <a:avLst/>
          </a:prstGeom>
          <a:noFill/>
        </p:spPr>
        <p:txBody>
          <a:bodyPr wrap="square" rtlCol="0">
            <a:spAutoFit/>
          </a:bodyPr>
          <a:lstStyle/>
          <a:p>
            <a:pPr algn="ctr"/>
            <a:r>
              <a:rPr lang="en-US" dirty="0" smtClean="0"/>
              <a:t>Bundle D</a:t>
            </a:r>
            <a:endParaRPr lang="en-US" dirty="0"/>
          </a:p>
        </p:txBody>
      </p:sp>
      <p:sp>
        <p:nvSpPr>
          <p:cNvPr id="9" name="TextBox 8"/>
          <p:cNvSpPr txBox="1"/>
          <p:nvPr/>
        </p:nvSpPr>
        <p:spPr>
          <a:xfrm>
            <a:off x="6322803" y="3667445"/>
            <a:ext cx="1876926" cy="369332"/>
          </a:xfrm>
          <a:prstGeom prst="rect">
            <a:avLst/>
          </a:prstGeom>
          <a:noFill/>
        </p:spPr>
        <p:txBody>
          <a:bodyPr wrap="square" rtlCol="0">
            <a:spAutoFit/>
          </a:bodyPr>
          <a:lstStyle/>
          <a:p>
            <a:pPr algn="ctr"/>
            <a:r>
              <a:rPr lang="en-US" dirty="0" smtClean="0"/>
              <a:t>Bundle R</a:t>
            </a:r>
            <a:endParaRPr lang="en-US" dirty="0"/>
          </a:p>
        </p:txBody>
      </p:sp>
      <p:sp>
        <p:nvSpPr>
          <p:cNvPr id="4" name="TextBox 3"/>
          <p:cNvSpPr txBox="1"/>
          <p:nvPr/>
        </p:nvSpPr>
        <p:spPr>
          <a:xfrm>
            <a:off x="2310064" y="2203479"/>
            <a:ext cx="633663" cy="369332"/>
          </a:xfrm>
          <a:prstGeom prst="rect">
            <a:avLst/>
          </a:prstGeom>
          <a:noFill/>
        </p:spPr>
        <p:txBody>
          <a:bodyPr wrap="square" rtlCol="0">
            <a:spAutoFit/>
          </a:bodyPr>
          <a:lstStyle/>
          <a:p>
            <a:r>
              <a:rPr lang="en-US" dirty="0" smtClean="0"/>
              <a:t>eggs</a:t>
            </a:r>
            <a:endParaRPr lang="en-US" dirty="0"/>
          </a:p>
        </p:txBody>
      </p:sp>
      <p:sp>
        <p:nvSpPr>
          <p:cNvPr id="5" name="TextBox 4"/>
          <p:cNvSpPr txBox="1"/>
          <p:nvPr/>
        </p:nvSpPr>
        <p:spPr>
          <a:xfrm>
            <a:off x="6144120" y="1540341"/>
            <a:ext cx="1042737" cy="369332"/>
          </a:xfrm>
          <a:prstGeom prst="rect">
            <a:avLst/>
          </a:prstGeom>
          <a:noFill/>
        </p:spPr>
        <p:txBody>
          <a:bodyPr wrap="square" rtlCol="0">
            <a:spAutoFit/>
          </a:bodyPr>
          <a:lstStyle/>
          <a:p>
            <a:r>
              <a:rPr lang="en-US" dirty="0" err="1" smtClean="0"/>
              <a:t>balogna</a:t>
            </a:r>
            <a:endParaRPr lang="en-US" dirty="0"/>
          </a:p>
        </p:txBody>
      </p:sp>
    </p:spTree>
    <p:extLst>
      <p:ext uri="{BB962C8B-B14F-4D97-AF65-F5344CB8AC3E}">
        <p14:creationId xmlns:p14="http://schemas.microsoft.com/office/powerpoint/2010/main" val="118482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Shortsightedness in Government</a:t>
            </a:r>
            <a:endParaRPr lang="en-US" dirty="0"/>
          </a:p>
        </p:txBody>
      </p:sp>
      <p:sp>
        <p:nvSpPr>
          <p:cNvPr id="3" name="Content Placeholder 2"/>
          <p:cNvSpPr>
            <a:spLocks noGrp="1"/>
          </p:cNvSpPr>
          <p:nvPr>
            <p:ph idx="1"/>
          </p:nvPr>
        </p:nvSpPr>
        <p:spPr/>
        <p:txBody>
          <a:bodyPr/>
          <a:lstStyle/>
          <a:p>
            <a:pPr>
              <a:lnSpc>
                <a:spcPct val="80000"/>
              </a:lnSpc>
            </a:pPr>
            <a:r>
              <a:rPr lang="en-US" altLang="en-US" sz="2800" dirty="0" smtClean="0"/>
              <a:t>Evaluate </a:t>
            </a:r>
            <a:r>
              <a:rPr lang="en-US" altLang="en-US" sz="2800" dirty="0"/>
              <a:t>this argument:</a:t>
            </a:r>
          </a:p>
          <a:p>
            <a:pPr lvl="2">
              <a:lnSpc>
                <a:spcPct val="80000"/>
              </a:lnSpc>
              <a:buFontTx/>
              <a:buNone/>
            </a:pPr>
            <a:r>
              <a:rPr lang="en-US" altLang="en-US" sz="2800" dirty="0"/>
              <a:t>	</a:t>
            </a:r>
            <a:r>
              <a:rPr lang="en-US" altLang="en-US" sz="2800" dirty="0">
                <a:solidFill>
                  <a:schemeClr val="accent4">
                    <a:lumMod val="75000"/>
                  </a:schemeClr>
                </a:solidFill>
              </a:rPr>
              <a:t>You can’t take it with you.  A private owner of a natural resource, like a forest, therefore, will want to clear-cut the forest before he dies in order to maximize his consumption stream (assume the owner has no children or other bequest motive). True or False. Explain. </a:t>
            </a:r>
          </a:p>
          <a:p>
            <a:pPr>
              <a:lnSpc>
                <a:spcPct val="80000"/>
              </a:lnSpc>
            </a:pPr>
            <a:r>
              <a:rPr lang="en-US" altLang="en-US" sz="2800" dirty="0"/>
              <a:t>False: The owner can sell the forest. As a result, the owner of a forest has an incentive to continue to seed it even if seeds planted today won't produce trees until after the owner is dead. The same idea applies to any long-lived productive asset.</a:t>
            </a:r>
          </a:p>
          <a:p>
            <a:pPr>
              <a:lnSpc>
                <a:spcPct val="80000"/>
              </a:lnSpc>
            </a:pPr>
            <a:r>
              <a:rPr lang="en-US" altLang="en-US" sz="2800" dirty="0"/>
              <a:t>Beautiful insight. It's precisely the fact that the forest is owned that gives the owner an incentive to take into account how </a:t>
            </a:r>
            <a:r>
              <a:rPr lang="en-US" altLang="en-US" sz="2800" i="1" dirty="0"/>
              <a:t>other people</a:t>
            </a:r>
            <a:r>
              <a:rPr lang="en-US" altLang="en-US" sz="2800" dirty="0"/>
              <a:t> value the forest.</a:t>
            </a:r>
          </a:p>
          <a:p>
            <a:endParaRPr lang="en-US" dirty="0"/>
          </a:p>
        </p:txBody>
      </p:sp>
    </p:spTree>
    <p:extLst>
      <p:ext uri="{BB962C8B-B14F-4D97-AF65-F5344CB8AC3E}">
        <p14:creationId xmlns:p14="http://schemas.microsoft.com/office/powerpoint/2010/main" val="27712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Shortsightedness in Government</a:t>
            </a:r>
          </a:p>
        </p:txBody>
      </p:sp>
      <p:sp>
        <p:nvSpPr>
          <p:cNvPr id="3" name="Content Placeholder 2"/>
          <p:cNvSpPr>
            <a:spLocks noGrp="1"/>
          </p:cNvSpPr>
          <p:nvPr>
            <p:ph idx="1"/>
          </p:nvPr>
        </p:nvSpPr>
        <p:spPr/>
        <p:txBody>
          <a:bodyPr>
            <a:normAutofit lnSpcReduction="10000"/>
          </a:bodyPr>
          <a:lstStyle/>
          <a:p>
            <a:pPr marL="457200" indent="-457200">
              <a:lnSpc>
                <a:spcPct val="80000"/>
              </a:lnSpc>
            </a:pPr>
            <a:r>
              <a:rPr lang="en-US" altLang="en-US" sz="2800" dirty="0"/>
              <a:t>Private investors take into account future costs and benefits when making investment decisions </a:t>
            </a:r>
            <a:r>
              <a:rPr lang="en-US" altLang="en-US" sz="2800" dirty="0" smtClean="0"/>
              <a:t>today. What </a:t>
            </a:r>
            <a:r>
              <a:rPr lang="en-US" altLang="en-US" sz="2800" dirty="0"/>
              <a:t>about politicians?</a:t>
            </a:r>
          </a:p>
          <a:p>
            <a:pPr marL="457200" indent="-457200">
              <a:lnSpc>
                <a:spcPct val="80000"/>
              </a:lnSpc>
            </a:pPr>
            <a:r>
              <a:rPr lang="en-US" altLang="en-US" sz="2800" dirty="0"/>
              <a:t>A politician is likely to have </a:t>
            </a:r>
            <a:r>
              <a:rPr lang="en-US" altLang="en-US" sz="2800" i="1" dirty="0"/>
              <a:t>myopia</a:t>
            </a:r>
            <a:r>
              <a:rPr lang="en-US" altLang="en-US" sz="2800" dirty="0"/>
              <a:t>, an excessive focus on present benefits at the expense of ignored future costs.</a:t>
            </a:r>
          </a:p>
          <a:p>
            <a:pPr marL="457200" indent="-457200">
              <a:lnSpc>
                <a:spcPct val="80000"/>
              </a:lnSpc>
            </a:pPr>
            <a:r>
              <a:rPr lang="en-US" altLang="en-US" sz="2800" dirty="0"/>
              <a:t>Why?  Can a politician sell his office?  Typically no.  Exceptions?</a:t>
            </a:r>
          </a:p>
          <a:p>
            <a:pPr marL="457200" indent="-457200">
              <a:lnSpc>
                <a:spcPct val="80000"/>
              </a:lnSpc>
            </a:pPr>
            <a:r>
              <a:rPr lang="en-US" altLang="en-US" sz="2800" dirty="0"/>
              <a:t>A politician needs to be reelected and is likely to focus on benefits that the voters will see </a:t>
            </a:r>
            <a:r>
              <a:rPr lang="en-US" altLang="en-US" sz="2800" i="1" dirty="0"/>
              <a:t>now</a:t>
            </a:r>
            <a:r>
              <a:rPr lang="en-US" altLang="en-US" sz="2800" dirty="0"/>
              <a:t>.  This will be especially true if the voters find it difficult to evaluate future costs and benefits.</a:t>
            </a:r>
          </a:p>
          <a:p>
            <a:pPr marL="457200" indent="-457200">
              <a:lnSpc>
                <a:spcPct val="80000"/>
              </a:lnSpc>
            </a:pPr>
            <a:r>
              <a:rPr lang="en-US" altLang="en-US" sz="2800" dirty="0"/>
              <a:t>Applications</a:t>
            </a:r>
            <a:r>
              <a:rPr lang="en-US" altLang="en-US" sz="2800" dirty="0" smtClean="0"/>
              <a:t>:</a:t>
            </a:r>
            <a:endParaRPr lang="en-US" altLang="en-US" sz="2800" dirty="0"/>
          </a:p>
          <a:p>
            <a:pPr marL="838200" lvl="1" indent="-381000">
              <a:lnSpc>
                <a:spcPct val="80000"/>
              </a:lnSpc>
              <a:buFontTx/>
              <a:buAutoNum type="arabicPeriod"/>
            </a:pPr>
            <a:r>
              <a:rPr lang="en-US" altLang="en-US" dirty="0" smtClean="0"/>
              <a:t>Kicking can down the road until crisis hits</a:t>
            </a:r>
          </a:p>
          <a:p>
            <a:pPr marL="838200" lvl="1" indent="-381000">
              <a:lnSpc>
                <a:spcPct val="80000"/>
              </a:lnSpc>
              <a:buFontTx/>
              <a:buAutoNum type="arabicPeriod"/>
            </a:pPr>
            <a:r>
              <a:rPr lang="en-US" altLang="en-US" dirty="0" smtClean="0"/>
              <a:t>Deficit </a:t>
            </a:r>
            <a:r>
              <a:rPr lang="en-US" altLang="en-US" dirty="0"/>
              <a:t>financing either with tax cuts or spending increases.  </a:t>
            </a:r>
          </a:p>
          <a:p>
            <a:pPr marL="838200" lvl="1" indent="-381000">
              <a:lnSpc>
                <a:spcPct val="80000"/>
              </a:lnSpc>
              <a:buFontTx/>
              <a:buAutoNum type="arabicPeriod"/>
            </a:pPr>
            <a:r>
              <a:rPr lang="en-US" altLang="en-US" dirty="0"/>
              <a:t>Political </a:t>
            </a:r>
            <a:r>
              <a:rPr lang="en-US" altLang="en-US"/>
              <a:t>business </a:t>
            </a:r>
            <a:r>
              <a:rPr lang="en-US" altLang="en-US" smtClean="0"/>
              <a:t>cycles/Inflation </a:t>
            </a:r>
            <a:r>
              <a:rPr lang="en-US" altLang="en-US" dirty="0"/>
              <a:t>to juice the economy.</a:t>
            </a:r>
          </a:p>
          <a:p>
            <a:pPr marL="838200" lvl="1" indent="-381000">
              <a:lnSpc>
                <a:spcPct val="80000"/>
              </a:lnSpc>
              <a:buFontTx/>
              <a:buAutoNum type="arabicPeriod"/>
            </a:pPr>
            <a:r>
              <a:rPr lang="en-US" altLang="en-US" dirty="0"/>
              <a:t>Rent controls</a:t>
            </a:r>
            <a:r>
              <a:rPr lang="en-US" altLang="en-US" dirty="0" smtClean="0"/>
              <a:t>.</a:t>
            </a:r>
            <a:endParaRPr lang="en-US" altLang="en-US" dirty="0"/>
          </a:p>
        </p:txBody>
      </p:sp>
    </p:spTree>
    <p:extLst>
      <p:ext uri="{BB962C8B-B14F-4D97-AF65-F5344CB8AC3E}">
        <p14:creationId xmlns:p14="http://schemas.microsoft.com/office/powerpoint/2010/main" val="177642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Bureaucracy</a:t>
            </a:r>
            <a:endParaRPr lang="en-US" dirty="0"/>
          </a:p>
        </p:txBody>
      </p:sp>
      <p:sp>
        <p:nvSpPr>
          <p:cNvPr id="3" name="Content Placeholder 2"/>
          <p:cNvSpPr>
            <a:spLocks noGrp="1"/>
          </p:cNvSpPr>
          <p:nvPr>
            <p:ph idx="1"/>
          </p:nvPr>
        </p:nvSpPr>
        <p:spPr>
          <a:xfrm>
            <a:off x="609600" y="1774825"/>
            <a:ext cx="10972800" cy="4948704"/>
          </a:xfrm>
        </p:spPr>
        <p:txBody>
          <a:bodyPr/>
          <a:lstStyle/>
          <a:p>
            <a:pPr>
              <a:lnSpc>
                <a:spcPct val="80000"/>
              </a:lnSpc>
            </a:pPr>
            <a:r>
              <a:rPr lang="en-US" altLang="en-US" sz="3000" dirty="0"/>
              <a:t>The larger a bureaucracy the more opportunities for promotion.  As the bureau expands so does the power, prestige and salary of the typical bureaucrats.  Thus, as a first approximation, we can think of bureaucracies as budget maximizers.</a:t>
            </a:r>
          </a:p>
          <a:p>
            <a:pPr lvl="2">
              <a:lnSpc>
                <a:spcPct val="80000"/>
              </a:lnSpc>
            </a:pPr>
            <a:r>
              <a:rPr lang="en-US" altLang="en-US" sz="3000" dirty="0"/>
              <a:t>Note that this is perfectly consistent with honest bureaucrats who believe in their mission.</a:t>
            </a:r>
          </a:p>
          <a:p>
            <a:pPr>
              <a:lnSpc>
                <a:spcPct val="80000"/>
              </a:lnSpc>
            </a:pPr>
            <a:r>
              <a:rPr lang="en-US" altLang="en-US" sz="3000" dirty="0"/>
              <a:t>Politicians have some incentives to rein in bureaucracies but this is very difficult to do because there are no profit and loss calculations.</a:t>
            </a:r>
          </a:p>
          <a:p>
            <a:pPr>
              <a:lnSpc>
                <a:spcPct val="80000"/>
              </a:lnSpc>
            </a:pPr>
            <a:r>
              <a:rPr lang="en-US" altLang="en-US" sz="3000" dirty="0"/>
              <a:t>Bureaucracies are the major sources of information on which politicians must base their calculations.</a:t>
            </a:r>
          </a:p>
          <a:p>
            <a:pPr>
              <a:lnSpc>
                <a:spcPct val="80000"/>
              </a:lnSpc>
            </a:pPr>
            <a:r>
              <a:rPr lang="en-US" altLang="en-US" sz="3000" dirty="0"/>
              <a:t>The reverse evolution of bureaucracies</a:t>
            </a:r>
            <a:r>
              <a:rPr lang="en-US" altLang="en-US" sz="3000" dirty="0" smtClean="0"/>
              <a:t>.</a:t>
            </a:r>
            <a:endParaRPr lang="en-US" altLang="en-US" sz="3000" dirty="0"/>
          </a:p>
        </p:txBody>
      </p:sp>
    </p:spTree>
    <p:extLst>
      <p:ext uri="{BB962C8B-B14F-4D97-AF65-F5344CB8AC3E}">
        <p14:creationId xmlns:p14="http://schemas.microsoft.com/office/powerpoint/2010/main" val="293208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Iron Triangle : </a:t>
            </a:r>
            <a:r>
              <a:rPr lang="en-US" altLang="en-US" dirty="0" smtClean="0"/>
              <a:t>Bureaucracies</a:t>
            </a:r>
            <a:r>
              <a:rPr lang="en-US" altLang="en-US" dirty="0"/>
              <a:t>, interest groups and the committee system</a:t>
            </a:r>
            <a:r>
              <a:rPr lang="en-US" altLang="en-US" dirty="0" smtClean="0"/>
              <a:t>.</a:t>
            </a:r>
            <a:endParaRPr lang="en-US" dirty="0"/>
          </a:p>
        </p:txBody>
      </p:sp>
      <p:pic>
        <p:nvPicPr>
          <p:cNvPr id="1026" name="Picture 2" descr="Iron Triangl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424" y="1490279"/>
            <a:ext cx="5503152" cy="4998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85939" y="6488668"/>
            <a:ext cx="10036885" cy="369332"/>
          </a:xfrm>
          <a:prstGeom prst="rect">
            <a:avLst/>
          </a:prstGeom>
        </p:spPr>
        <p:txBody>
          <a:bodyPr wrap="square">
            <a:spAutoFit/>
          </a:bodyPr>
          <a:lstStyle/>
          <a:p>
            <a:r>
              <a:rPr lang="en-US" dirty="0"/>
              <a:t>http://aventalearning.com/courses/GOVTUSs-AP-A09/a/unit4/gov_4.C.16.html</a:t>
            </a:r>
          </a:p>
        </p:txBody>
      </p:sp>
    </p:spTree>
    <p:extLst>
      <p:ext uri="{BB962C8B-B14F-4D97-AF65-F5344CB8AC3E}">
        <p14:creationId xmlns:p14="http://schemas.microsoft.com/office/powerpoint/2010/main" val="13898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Public Choice?</a:t>
            </a:r>
          </a:p>
        </p:txBody>
      </p:sp>
      <p:sp>
        <p:nvSpPr>
          <p:cNvPr id="3" name="Content Placeholder 2"/>
          <p:cNvSpPr>
            <a:spLocks noGrp="1"/>
          </p:cNvSpPr>
          <p:nvPr>
            <p:ph idx="1"/>
          </p:nvPr>
        </p:nvSpPr>
        <p:spPr/>
        <p:txBody>
          <a:bodyPr/>
          <a:lstStyle/>
          <a:p>
            <a:r>
              <a:rPr lang="en-US" altLang="en-US" dirty="0"/>
              <a:t>All of this may seem obvious but at the time these ideas came into play with Buchanan and </a:t>
            </a:r>
            <a:r>
              <a:rPr lang="en-US" altLang="en-US" dirty="0" err="1"/>
              <a:t>Tullock’s</a:t>
            </a:r>
            <a:r>
              <a:rPr lang="en-US" altLang="en-US" dirty="0"/>
              <a:t> </a:t>
            </a:r>
            <a:r>
              <a:rPr lang="en-US" altLang="en-US" i="1" dirty="0"/>
              <a:t>Calculus of Consent</a:t>
            </a:r>
            <a:r>
              <a:rPr lang="en-US" altLang="en-US" dirty="0"/>
              <a:t> (1962), William Riker’s </a:t>
            </a:r>
            <a:r>
              <a:rPr lang="en-US" altLang="en-US" i="1" dirty="0"/>
              <a:t>Theory of Political Coalitions</a:t>
            </a:r>
            <a:r>
              <a:rPr lang="en-US" altLang="en-US" dirty="0"/>
              <a:t>, and </a:t>
            </a:r>
            <a:r>
              <a:rPr lang="en-US" altLang="en-US" dirty="0" err="1"/>
              <a:t>Mancur</a:t>
            </a:r>
            <a:r>
              <a:rPr lang="en-US" altLang="en-US" dirty="0"/>
              <a:t> Olson’s </a:t>
            </a:r>
            <a:r>
              <a:rPr lang="en-US" altLang="en-US" i="1" dirty="0"/>
              <a:t>The Logic of Collective Action</a:t>
            </a:r>
            <a:r>
              <a:rPr lang="en-US" altLang="en-US" dirty="0"/>
              <a:t> (1972) this was quite radical. </a:t>
            </a:r>
            <a:endParaRPr lang="en-US" altLang="en-US" dirty="0" smtClean="0"/>
          </a:p>
          <a:p>
            <a:r>
              <a:rPr lang="en-US" altLang="en-US" dirty="0" smtClean="0"/>
              <a:t>Even </a:t>
            </a:r>
            <a:r>
              <a:rPr lang="en-US" altLang="en-US" dirty="0"/>
              <a:t>today it is common for </a:t>
            </a:r>
            <a:r>
              <a:rPr lang="en-US" altLang="en-US" dirty="0" smtClean="0"/>
              <a:t>economists and many others </a:t>
            </a:r>
            <a:r>
              <a:rPr lang="en-US" altLang="en-US" dirty="0"/>
              <a:t>to put forward ideas that would work only if government were a benevolent despot</a:t>
            </a:r>
            <a:r>
              <a:rPr lang="en-US" altLang="en-US" dirty="0" smtClean="0"/>
              <a:t>.</a:t>
            </a:r>
            <a:endParaRPr lang="en-US" altLang="en-US" dirty="0"/>
          </a:p>
        </p:txBody>
      </p:sp>
    </p:spTree>
    <p:extLst>
      <p:ext uri="{BB962C8B-B14F-4D97-AF65-F5344CB8AC3E}">
        <p14:creationId xmlns:p14="http://schemas.microsoft.com/office/powerpoint/2010/main" val="33770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Public Choice?</a:t>
            </a:r>
            <a:endParaRPr lang="en-US" dirty="0"/>
          </a:p>
        </p:txBody>
      </p:sp>
      <p:sp>
        <p:nvSpPr>
          <p:cNvPr id="3" name="Content Placeholder 2"/>
          <p:cNvSpPr>
            <a:spLocks noGrp="1"/>
          </p:cNvSpPr>
          <p:nvPr>
            <p:ph idx="1"/>
          </p:nvPr>
        </p:nvSpPr>
        <p:spPr/>
        <p:txBody>
          <a:bodyPr/>
          <a:lstStyle/>
          <a:p>
            <a:r>
              <a:rPr lang="en-US" sz="3600" dirty="0" smtClean="0"/>
              <a:t>Understand government behavior both in democracies and non-democracies.</a:t>
            </a:r>
          </a:p>
          <a:p>
            <a:r>
              <a:rPr lang="en-US" sz="3600" dirty="0" smtClean="0"/>
              <a:t>Better understand the consequences of government behavior. Why do some countries failure to grow?</a:t>
            </a:r>
          </a:p>
          <a:p>
            <a:r>
              <a:rPr lang="en-US" sz="3600" dirty="0" smtClean="0"/>
              <a:t>Better design constitutions.</a:t>
            </a:r>
          </a:p>
          <a:p>
            <a:r>
              <a:rPr lang="en-US" sz="3600" dirty="0" smtClean="0"/>
              <a:t>Avoid the Nirvana Fallacy.</a:t>
            </a:r>
            <a:endParaRPr lang="en-US" sz="3600" dirty="0"/>
          </a:p>
        </p:txBody>
      </p:sp>
    </p:spTree>
    <p:extLst>
      <p:ext uri="{BB962C8B-B14F-4D97-AF65-F5344CB8AC3E}">
        <p14:creationId xmlns:p14="http://schemas.microsoft.com/office/powerpoint/2010/main" val="12135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2505" y="-638695"/>
            <a:ext cx="12384505" cy="8263843"/>
          </a:xfrm>
          <a:prstGeom prst="rect">
            <a:avLst/>
          </a:prstGeom>
        </p:spPr>
      </p:pic>
      <p:sp>
        <p:nvSpPr>
          <p:cNvPr id="2" name="Title 1"/>
          <p:cNvSpPr>
            <a:spLocks noGrp="1"/>
          </p:cNvSpPr>
          <p:nvPr>
            <p:ph type="title"/>
          </p:nvPr>
        </p:nvSpPr>
        <p:spPr>
          <a:xfrm>
            <a:off x="609600" y="155448"/>
            <a:ext cx="10972800" cy="983541"/>
          </a:xfrm>
        </p:spPr>
        <p:txBody>
          <a:bodyPr/>
          <a:lstStyle/>
          <a:p>
            <a:r>
              <a:rPr lang="en-US" dirty="0" smtClean="0">
                <a:solidFill>
                  <a:schemeClr val="tx1"/>
                </a:solidFill>
              </a:rPr>
              <a:t>The Nirvana Fallacy</a:t>
            </a:r>
            <a:endParaRPr lang="en-US" dirty="0">
              <a:solidFill>
                <a:schemeClr val="tx1"/>
              </a:solidFill>
            </a:endParaRPr>
          </a:p>
        </p:txBody>
      </p:sp>
      <p:sp>
        <p:nvSpPr>
          <p:cNvPr id="3" name="Content Placeholder 2"/>
          <p:cNvSpPr>
            <a:spLocks noGrp="1"/>
          </p:cNvSpPr>
          <p:nvPr>
            <p:ph idx="1"/>
          </p:nvPr>
        </p:nvSpPr>
        <p:spPr>
          <a:xfrm>
            <a:off x="609600" y="1138989"/>
            <a:ext cx="10972800" cy="5987235"/>
          </a:xfrm>
        </p:spPr>
        <p:txBody>
          <a:bodyPr>
            <a:normAutofit fontScale="92500" lnSpcReduction="20000"/>
          </a:bodyPr>
          <a:lstStyle/>
          <a:p>
            <a:r>
              <a:rPr lang="en-US" dirty="0" smtClean="0"/>
              <a:t>The Nirvana Fallacy is rejecting a realistic solution because it doesn’t meet the standard of an imaginary, perfect solution. </a:t>
            </a:r>
          </a:p>
          <a:p>
            <a:pPr lvl="1"/>
            <a:r>
              <a:rPr lang="en-US" dirty="0" smtClean="0"/>
              <a:t>Seat belts could trap a person in a fire therefore seatbelts shouldn’t be worn. Fallacy-&gt;seatbelts save lives on average. No solution is perfect. </a:t>
            </a:r>
          </a:p>
          <a:p>
            <a:pPr lvl="1"/>
            <a:r>
              <a:rPr lang="en-US" dirty="0" smtClean="0"/>
              <a:t>Abstinence is 100% effective at preventing pregnancy but condoms can break and are often misused therefore we should promote abstinence not condoms. Fallacy-&gt;abstinence is perfect solution only in an imaginary world. </a:t>
            </a:r>
          </a:p>
          <a:p>
            <a:r>
              <a:rPr lang="en-US" dirty="0" smtClean="0"/>
              <a:t>Economists often commit the Nirvana fallacy by comparing an imperfect market solution to a perfectly working government solution (the benevolent dictator assumption).</a:t>
            </a:r>
          </a:p>
          <a:p>
            <a:r>
              <a:rPr lang="en-US" dirty="0" smtClean="0"/>
              <a:t>Public choice is the rebuttal to the Nirvana fallacy. We must compare realistic market with realistic government.</a:t>
            </a:r>
          </a:p>
          <a:p>
            <a:pPr lvl="1"/>
            <a:r>
              <a:rPr lang="en-US" dirty="0" smtClean="0"/>
              <a:t>Public choice is a theory of government failure to complement theory of market failure.</a:t>
            </a:r>
          </a:p>
          <a:p>
            <a:endParaRPr lang="en-US" dirty="0"/>
          </a:p>
        </p:txBody>
      </p:sp>
    </p:spTree>
    <p:extLst>
      <p:ext uri="{BB962C8B-B14F-4D97-AF65-F5344CB8AC3E}">
        <p14:creationId xmlns:p14="http://schemas.microsoft.com/office/powerpoint/2010/main" val="156572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Politics Without Romance</a:t>
            </a:r>
            <a:endParaRPr lang="en-US" dirty="0"/>
          </a:p>
        </p:txBody>
      </p:sp>
      <p:sp>
        <p:nvSpPr>
          <p:cNvPr id="3" name="Content Placeholder 2"/>
          <p:cNvSpPr>
            <a:spLocks noGrp="1"/>
          </p:cNvSpPr>
          <p:nvPr>
            <p:ph idx="1"/>
          </p:nvPr>
        </p:nvSpPr>
        <p:spPr>
          <a:xfrm>
            <a:off x="609599" y="1774825"/>
            <a:ext cx="7211210" cy="4866607"/>
          </a:xfrm>
        </p:spPr>
        <p:txBody>
          <a:bodyPr>
            <a:normAutofit fontScale="70000" lnSpcReduction="20000"/>
          </a:bodyPr>
          <a:lstStyle/>
          <a:p>
            <a:pPr marL="119062" indent="0">
              <a:buNone/>
            </a:pPr>
            <a:r>
              <a:rPr lang="en-US" sz="4300" dirty="0" smtClean="0">
                <a:latin typeface="Arabic Typesetting" panose="03020402040406030203" pitchFamily="66" charset="-78"/>
                <a:cs typeface="Arabic Typesetting" panose="03020402040406030203" pitchFamily="66" charset="-78"/>
              </a:rPr>
              <a:t>Ambition </a:t>
            </a:r>
            <a:r>
              <a:rPr lang="en-US" sz="4300" dirty="0">
                <a:latin typeface="Arabic Typesetting" panose="03020402040406030203" pitchFamily="66" charset="-78"/>
                <a:cs typeface="Arabic Typesetting" panose="03020402040406030203" pitchFamily="66" charset="-78"/>
              </a:rPr>
              <a:t>must be made to counteract </a:t>
            </a:r>
            <a:r>
              <a:rPr lang="en-US" sz="4300" dirty="0" smtClean="0">
                <a:latin typeface="Arabic Typesetting" panose="03020402040406030203" pitchFamily="66" charset="-78"/>
                <a:cs typeface="Arabic Typesetting" panose="03020402040406030203" pitchFamily="66" charset="-78"/>
              </a:rPr>
              <a:t>ambition…It </a:t>
            </a:r>
            <a:r>
              <a:rPr lang="en-US" sz="4300" dirty="0">
                <a:latin typeface="Arabic Typesetting" panose="03020402040406030203" pitchFamily="66" charset="-78"/>
                <a:cs typeface="Arabic Typesetting" panose="03020402040406030203" pitchFamily="66" charset="-78"/>
              </a:rPr>
              <a:t>may be a reflection on human nature, that such devices should be necessary to control the abuses of government. But what is government itself, but the greatest of all reflections on human nature? 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oblige it to control itself</a:t>
            </a:r>
            <a:r>
              <a:rPr lang="en-US" sz="4300" dirty="0" smtClean="0">
                <a:latin typeface="Arabic Typesetting" panose="03020402040406030203" pitchFamily="66" charset="-78"/>
                <a:cs typeface="Arabic Typesetting" panose="03020402040406030203" pitchFamily="66" charset="-78"/>
              </a:rPr>
              <a:t>.</a:t>
            </a:r>
          </a:p>
          <a:p>
            <a:pPr marL="119062" indent="0" algn="r">
              <a:buNone/>
            </a:pPr>
            <a:r>
              <a:rPr lang="en-US" sz="3400" dirty="0" smtClean="0">
                <a:latin typeface="Arabic Typesetting" panose="03020402040406030203" pitchFamily="66" charset="-78"/>
                <a:cs typeface="Arabic Typesetting" panose="03020402040406030203" pitchFamily="66" charset="-78"/>
              </a:rPr>
              <a:t>James Madison, Federalist 51</a:t>
            </a:r>
            <a:endParaRPr lang="en-US" sz="3400" dirty="0">
              <a:latin typeface="Arabic Typesetting" panose="03020402040406030203" pitchFamily="66" charset="-78"/>
              <a:cs typeface="Arabic Typesetting" panose="03020402040406030203" pitchFamily="66" charset="-78"/>
            </a:endParaRPr>
          </a:p>
        </p:txBody>
      </p:sp>
      <p:pic>
        <p:nvPicPr>
          <p:cNvPr id="1028" name="Picture 4" descr="http://a1.files.biography.com/image/upload/c_fill,dpr_1.0,g_face,h_300,q_80,w_300/MTE4MDAzNDEwNjEwMzI1MDA2.jpg"/>
          <p:cNvPicPr>
            <a:picLocks noChangeAspect="1" noChangeArrowheads="1"/>
          </p:cNvPicPr>
          <p:nvPr/>
        </p:nvPicPr>
        <p:blipFill rotWithShape="1">
          <a:blip r:embed="rId2">
            <a:extLst>
              <a:ext uri="{28A0092B-C50C-407E-A947-70E740481C1C}">
                <a14:useLocalDpi xmlns:a14="http://schemas.microsoft.com/office/drawing/2010/main" val="0"/>
              </a:ext>
            </a:extLst>
          </a:blip>
          <a:srcRect l="2977" r="10568"/>
          <a:stretch/>
        </p:blipFill>
        <p:spPr bwMode="auto">
          <a:xfrm>
            <a:off x="8068235" y="1774825"/>
            <a:ext cx="3730069" cy="4314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04802" y="6172609"/>
            <a:ext cx="2579562" cy="369332"/>
          </a:xfrm>
          <a:prstGeom prst="rect">
            <a:avLst/>
          </a:prstGeom>
          <a:noFill/>
        </p:spPr>
        <p:txBody>
          <a:bodyPr wrap="square" rtlCol="0">
            <a:spAutoFit/>
          </a:bodyPr>
          <a:lstStyle/>
          <a:p>
            <a:pPr algn="r"/>
            <a:r>
              <a:rPr lang="en-US" dirty="0" smtClean="0"/>
              <a:t>James Madison</a:t>
            </a:r>
            <a:endParaRPr lang="en-US" dirty="0"/>
          </a:p>
        </p:txBody>
      </p:sp>
    </p:spTree>
    <p:extLst>
      <p:ext uri="{BB962C8B-B14F-4D97-AF65-F5344CB8AC3E}">
        <p14:creationId xmlns:p14="http://schemas.microsoft.com/office/powerpoint/2010/main" val="3490080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Your Vote Count?</a:t>
            </a:r>
            <a:endParaRPr lang="en-US" dirty="0"/>
          </a:p>
        </p:txBody>
      </p:sp>
      <p:sp>
        <p:nvSpPr>
          <p:cNvPr id="3" name="Content Placeholder 2"/>
          <p:cNvSpPr>
            <a:spLocks noGrp="1"/>
          </p:cNvSpPr>
          <p:nvPr>
            <p:ph idx="1"/>
          </p:nvPr>
        </p:nvSpPr>
        <p:spPr/>
        <p:txBody>
          <a:bodyPr/>
          <a:lstStyle/>
          <a:p>
            <a:r>
              <a:rPr lang="en-US" sz="3600" dirty="0" smtClean="0"/>
              <a:t>Probability that your vote changes the outcome of an election is miniscule. So why vote?</a:t>
            </a:r>
          </a:p>
          <a:p>
            <a:r>
              <a:rPr lang="en-US" sz="3600" dirty="0" smtClean="0">
                <a:hlinkClick r:id="rId2"/>
              </a:rPr>
              <a:t>Voting </a:t>
            </a:r>
            <a:r>
              <a:rPr lang="en-US" sz="3600" dirty="0" err="1" smtClean="0">
                <a:hlinkClick r:id="rId2"/>
              </a:rPr>
              <a:t>Schmoting</a:t>
            </a:r>
            <a:r>
              <a:rPr lang="en-US" sz="3600" dirty="0" smtClean="0"/>
              <a:t>.</a:t>
            </a:r>
          </a:p>
          <a:p>
            <a:r>
              <a:rPr lang="en-US" sz="3600" dirty="0" smtClean="0"/>
              <a:t>In fact a lot of people do vote which is a bit of a puzzle for standard public choice. </a:t>
            </a:r>
          </a:p>
          <a:p>
            <a:pPr lvl="1"/>
            <a:r>
              <a:rPr lang="en-US" sz="3600" dirty="0" smtClean="0"/>
              <a:t>Duty?</a:t>
            </a:r>
          </a:p>
          <a:p>
            <a:pPr lvl="1"/>
            <a:r>
              <a:rPr lang="en-US" sz="3600" dirty="0" smtClean="0"/>
              <a:t>Altruism?</a:t>
            </a:r>
          </a:p>
        </p:txBody>
      </p:sp>
    </p:spTree>
    <p:extLst>
      <p:ext uri="{BB962C8B-B14F-4D97-AF65-F5344CB8AC3E}">
        <p14:creationId xmlns:p14="http://schemas.microsoft.com/office/powerpoint/2010/main" val="41555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Ignorance</a:t>
            </a:r>
            <a:endParaRPr lang="en-US" dirty="0"/>
          </a:p>
        </p:txBody>
      </p:sp>
      <p:sp>
        <p:nvSpPr>
          <p:cNvPr id="3" name="Content Placeholder 2"/>
          <p:cNvSpPr>
            <a:spLocks noGrp="1"/>
          </p:cNvSpPr>
          <p:nvPr>
            <p:ph idx="1"/>
          </p:nvPr>
        </p:nvSpPr>
        <p:spPr>
          <a:xfrm>
            <a:off x="609600" y="1639957"/>
            <a:ext cx="10972800" cy="4760843"/>
          </a:xfrm>
        </p:spPr>
        <p:txBody>
          <a:bodyPr/>
          <a:lstStyle/>
          <a:p>
            <a:r>
              <a:rPr lang="en-US" dirty="0"/>
              <a:t>Although people vote, do they invest much time and energy in learning about what they are voting on? No. Here public choice prediction is overwhelmingly supported.</a:t>
            </a:r>
          </a:p>
          <a:p>
            <a:r>
              <a:rPr lang="en-US" dirty="0">
                <a:hlinkClick r:id="rId2"/>
              </a:rPr>
              <a:t>Who is Joe Biden?</a:t>
            </a:r>
            <a:endParaRPr lang="en-US" dirty="0"/>
          </a:p>
          <a:p>
            <a:endParaRPr lang="en-US" dirty="0"/>
          </a:p>
        </p:txBody>
      </p:sp>
      <p:graphicFrame>
        <p:nvGraphicFramePr>
          <p:cNvPr id="4" name="Content Placeholder 11"/>
          <p:cNvGraphicFramePr>
            <a:graphicFrameLocks/>
          </p:cNvGraphicFramePr>
          <p:nvPr>
            <p:extLst>
              <p:ext uri="{D42A27DB-BD31-4B8C-83A1-F6EECF244321}">
                <p14:modId xmlns:p14="http://schemas.microsoft.com/office/powerpoint/2010/main" val="869189936"/>
              </p:ext>
            </p:extLst>
          </p:nvPr>
        </p:nvGraphicFramePr>
        <p:xfrm>
          <a:off x="3738509" y="3889775"/>
          <a:ext cx="4732420" cy="2511025"/>
        </p:xfrm>
        <a:graphic>
          <a:graphicData uri="http://schemas.openxmlformats.org/drawingml/2006/table">
            <a:tbl>
              <a:tblPr/>
              <a:tblGrid>
                <a:gridCol w="4146611"/>
                <a:gridCol w="585809"/>
              </a:tblGrid>
              <a:tr h="205745">
                <a:tc>
                  <a:txBody>
                    <a:bodyPr/>
                    <a:lstStyle/>
                    <a:p>
                      <a:pPr marL="0" marR="0">
                        <a:spcBef>
                          <a:spcPts val="0"/>
                        </a:spcBef>
                        <a:spcAft>
                          <a:spcPts val="0"/>
                        </a:spcAft>
                      </a:pPr>
                      <a:r>
                        <a:rPr lang="en-US" sz="1200" b="1" dirty="0">
                          <a:effectLst/>
                          <a:latin typeface="Arial" panose="020B0604020202020204" pitchFamily="34" charset="0"/>
                        </a:rPr>
                        <a:t>Item</a:t>
                      </a:r>
                      <a:endParaRPr lang="en-US" sz="1200" dirty="0">
                        <a:effectLst/>
                        <a:latin typeface="Arial" panose="020B0604020202020204" pitchFamily="34" charset="0"/>
                      </a:endParaRP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Arial" panose="020B0604020202020204" pitchFamily="34" charset="0"/>
                        </a:rPr>
                        <a:t>%</a:t>
                      </a:r>
                      <a:endParaRPr lang="en-US" sz="1200">
                        <a:effectLst/>
                        <a:latin typeface="Arial" panose="020B0604020202020204" pitchFamily="34" charset="0"/>
                      </a:endParaRP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dirty="0">
                          <a:effectLst/>
                          <a:latin typeface="Arial" panose="020B0604020202020204" pitchFamily="34" charset="0"/>
                        </a:rPr>
                        <a:t>Know President's term is 4 years</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rPr>
                        <a:t>94</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dirty="0">
                          <a:effectLst/>
                          <a:latin typeface="Arial" panose="020B0604020202020204" pitchFamily="34" charset="0"/>
                        </a:rPr>
                        <a:t>Can name governor of home state</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rPr>
                        <a:t>89</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dirty="0">
                          <a:effectLst/>
                          <a:latin typeface="Arial" panose="020B0604020202020204" pitchFamily="34" charset="0"/>
                        </a:rPr>
                        <a:t>Can name vice president</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78</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dirty="0">
                          <a:effectLst/>
                          <a:latin typeface="Arial" panose="020B0604020202020204" pitchFamily="34" charset="0"/>
                        </a:rPr>
                        <a:t>Know which party has U.S. House majority</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69</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a:effectLst/>
                          <a:latin typeface="Arial" panose="020B0604020202020204" pitchFamily="34" charset="0"/>
                        </a:rPr>
                        <a:t>Know there are two U.S. senators per state</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52</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a:effectLst/>
                          <a:latin typeface="Arial" panose="020B0604020202020204" pitchFamily="34" charset="0"/>
                        </a:rPr>
                        <a:t>Can name their Congress member</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46</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dirty="0">
                          <a:effectLst/>
                          <a:latin typeface="Arial" panose="020B0604020202020204" pitchFamily="34" charset="0"/>
                        </a:rPr>
                        <a:t>Aware Bill of Rights is first ten amendments to U.S. Constitution</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41</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a:effectLst/>
                          <a:latin typeface="Arial" panose="020B0604020202020204" pitchFamily="34" charset="0"/>
                        </a:rPr>
                        <a:t>Can name both of their U.S. senators</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39</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a:effectLst/>
                          <a:latin typeface="Arial" panose="020B0604020202020204" pitchFamily="34" charset="0"/>
                        </a:rPr>
                        <a:t>Can name current U.S. secretary of state</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34</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a:effectLst/>
                          <a:latin typeface="Arial" panose="020B0604020202020204" pitchFamily="34" charset="0"/>
                        </a:rPr>
                        <a:t>Know term of U.S. House members is 2 years</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30</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52">
                <a:tc>
                  <a:txBody>
                    <a:bodyPr/>
                    <a:lstStyle/>
                    <a:p>
                      <a:pPr marL="0" marR="0">
                        <a:spcBef>
                          <a:spcPts val="0"/>
                        </a:spcBef>
                        <a:spcAft>
                          <a:spcPts val="0"/>
                        </a:spcAft>
                      </a:pPr>
                      <a:r>
                        <a:rPr lang="en-US" sz="1200" dirty="0">
                          <a:effectLst/>
                          <a:latin typeface="Arial" panose="020B0604020202020204" pitchFamily="34" charset="0"/>
                        </a:rPr>
                        <a:t>Can name one of their state senators</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rPr>
                        <a:t>28</a:t>
                      </a:r>
                    </a:p>
                  </a:txBody>
                  <a:tcPr marL="159798" marR="15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8609746" y="6292334"/>
            <a:ext cx="1914307" cy="307777"/>
          </a:xfrm>
          <a:prstGeom prst="rect">
            <a:avLst/>
          </a:prstGeom>
        </p:spPr>
        <p:txBody>
          <a:bodyPr wrap="none">
            <a:spAutoFit/>
          </a:bodyPr>
          <a:lstStyle/>
          <a:p>
            <a:r>
              <a:rPr lang="en-US" sz="1400" dirty="0">
                <a:solidFill>
                  <a:srgbClr val="000000"/>
                </a:solidFill>
                <a:latin typeface="Arial" panose="020B0604020202020204" pitchFamily="34" charset="0"/>
              </a:rPr>
              <a:t>From Dye and Zeigler</a:t>
            </a:r>
            <a:endParaRPr lang="en-US" sz="1400" dirty="0"/>
          </a:p>
        </p:txBody>
      </p:sp>
    </p:spTree>
    <p:extLst>
      <p:ext uri="{BB962C8B-B14F-4D97-AF65-F5344CB8AC3E}">
        <p14:creationId xmlns:p14="http://schemas.microsoft.com/office/powerpoint/2010/main" val="152804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Yel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BlackYellow" id="{89FD6BC1-3F48-43C5-9EDD-488C3313683B}" vid="{FA963B8F-B304-4473-95EF-C1D3D3B458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BlackYellow</Template>
  <TotalTime>969</TotalTime>
  <Words>2758</Words>
  <Application>Microsoft Office PowerPoint</Application>
  <PresentationFormat>Widescreen</PresentationFormat>
  <Paragraphs>214</Paragraphs>
  <Slides>34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Arabic Typesetting</vt:lpstr>
      <vt:lpstr>Arial</vt:lpstr>
      <vt:lpstr>Calibri</vt:lpstr>
      <vt:lpstr>Corbel</vt:lpstr>
      <vt:lpstr>Wingdings</vt:lpstr>
      <vt:lpstr>Wingdings 2</vt:lpstr>
      <vt:lpstr>Wingdings 3</vt:lpstr>
      <vt:lpstr>BlackYellow</vt:lpstr>
      <vt:lpstr>Introduction to Public Choice</vt:lpstr>
      <vt:lpstr>What is Public Choice?</vt:lpstr>
      <vt:lpstr>What is Public Choice?</vt:lpstr>
      <vt:lpstr>What is Public Choice?</vt:lpstr>
      <vt:lpstr>Why Study Public Choice?</vt:lpstr>
      <vt:lpstr>The Nirvana Fallacy</vt:lpstr>
      <vt:lpstr>Politics Without Romance</vt:lpstr>
      <vt:lpstr>Does Your Vote Count?</vt:lpstr>
      <vt:lpstr>Rational Ignorance</vt:lpstr>
      <vt:lpstr>Rational Ignorance</vt:lpstr>
      <vt:lpstr>Rational Ignorance</vt:lpstr>
      <vt:lpstr>Should everyone vote?</vt:lpstr>
      <vt:lpstr>Rational Ignorance, Does it matter? The Miracle of Aggregation</vt:lpstr>
      <vt:lpstr>If It Seems Too Good to Be True…</vt:lpstr>
      <vt:lpstr>Implications of Rational Ignorance, 1</vt:lpstr>
      <vt:lpstr>The Sugar Quota</vt:lpstr>
      <vt:lpstr>The Sugar Quota</vt:lpstr>
      <vt:lpstr>The Sugar Quota</vt:lpstr>
      <vt:lpstr>Implications of Rational Ignorance, 2</vt:lpstr>
      <vt:lpstr>Many small costs can add up</vt:lpstr>
      <vt:lpstr>Rational Ignorance</vt:lpstr>
      <vt:lpstr>From Rational Ignorance to Rational Irrationality</vt:lpstr>
      <vt:lpstr>The Price of Irrationality</vt:lpstr>
      <vt:lpstr>Errors are Often Systematic</vt:lpstr>
      <vt:lpstr>Rational Irrationality and Failure to Learn</vt:lpstr>
      <vt:lpstr>Rational Irrationality and Failure to Learn</vt:lpstr>
      <vt:lpstr>Rational Ignorance and Rational Irrationality as Political Pollution</vt:lpstr>
      <vt:lpstr>It’s War!</vt:lpstr>
      <vt:lpstr>Rational Ignorance plus Rational Irrationality</vt:lpstr>
      <vt:lpstr>An Inconvenience Store</vt:lpstr>
      <vt:lpstr>Shortsightedness in Government</vt:lpstr>
      <vt:lpstr>Shortsightedness in Government</vt:lpstr>
      <vt:lpstr>Bureaucracy</vt:lpstr>
      <vt:lpstr>The Iron Triangle : Bureaucracies, interest groups and the committee system.</vt:lpstr>
    </vt:vector>
  </TitlesOfParts>
  <Company>George Mason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Public Choice</dc:title>
  <dc:creator>Alex T Tabarrok</dc:creator>
  <cp:lastModifiedBy>Alex T Tabarrok</cp:lastModifiedBy>
  <cp:revision>38</cp:revision>
  <dcterms:created xsi:type="dcterms:W3CDTF">2015-01-14T16:33:53Z</dcterms:created>
  <dcterms:modified xsi:type="dcterms:W3CDTF">2015-01-21T21:17:03Z</dcterms:modified>
</cp:coreProperties>
</file>