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6" r:id="rId3"/>
    <p:sldId id="257" r:id="rId4"/>
    <p:sldId id="258" r:id="rId5"/>
    <p:sldId id="267" r:id="rId6"/>
    <p:sldId id="259" r:id="rId7"/>
    <p:sldId id="268" r:id="rId8"/>
    <p:sldId id="269" r:id="rId9"/>
    <p:sldId id="270" r:id="rId10"/>
    <p:sldId id="271" r:id="rId11"/>
    <p:sldId id="261" r:id="rId12"/>
    <p:sldId id="262" r:id="rId13"/>
    <p:sldId id="263" r:id="rId14"/>
    <p:sldId id="264" r:id="rId15"/>
    <p:sldId id="260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3975" autoAdjust="0"/>
  </p:normalViewPr>
  <p:slideViewPr>
    <p:cSldViewPr snapToGrid="0">
      <p:cViewPr varScale="1">
        <p:scale>
          <a:sx n="80" d="100"/>
          <a:sy n="80" d="100"/>
        </p:scale>
        <p:origin x="64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2E482-31EB-4263-BDF3-3DFA082604BE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7A694-F11B-49A2-979B-F32DAA29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97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specifically, the incumbent party wins elections when personal disposable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income is growing, when the inflation rate in the election year is low,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the incumbent party has not been in power for too many terms in a row.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 disposable income is the amount of income a person has after taxes.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includes income from wages, dividends, and interest but also income from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welfare payments, unemployment insurance, and Social Security payments.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inflation rate is the general increase in prices. The last variable, a measure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long the incumbent party has been in power, reduces a party’s vote share.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Voters seem to get tired or disillusioned with a party the longer it has been 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power, so there is a natural tendency for the presidency to switch parties even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all else remains the same.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20.1 tells us that voters are responsive to economic conditions,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more deeply it tells us that voters are surprisingly responsive to economic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conditions in the year of an election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Voters are myopic—they don’t look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economic conditions over a president’s entire term. Instead, they focus 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close at hand, namely economic conditions the year of an election.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7A694-F11B-49A2-979B-F32DAA2994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96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Blinder and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Watson (2013)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Growth rates by year, within all 16 terms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Growth rates by year, only for terms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prec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a president of the opposite party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Notes: Panel A shows average growth rates in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year of Democratic and Republican terms for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of the 16 terms in our sample. Panel B shows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average growth rates in each year of the eight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terms preceded by a president of the opposite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party (Eisenhower-1, Kennedy-Johnson, Nixon,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Carter, Reagan-1, Clinton-1,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Bush II-1, and Obama-1).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7A694-F11B-49A2-979B-F32DAA2994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48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3"/>
            <a:ext cx="12192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12192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B0354C-FBBE-4CB0-AEA1-744E37F7220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A57E6-149F-467F-AEAE-3C91EE890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09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7256-3B8F-425A-B239-A2C90C6A4AD3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85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12192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3"/>
            <a:ext cx="12192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774825"/>
            <a:ext cx="10972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B0354C-FBBE-4CB0-AEA1-744E37F7220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020" y="6477000"/>
            <a:ext cx="7344833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8935" y="6477000"/>
            <a:ext cx="977900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77A57E6-149F-467F-AEAE-3C91EE890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3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Business Cycles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 Tabarrok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6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Opportunistic PBC to Partisan Business Cycles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Whether there is political manipulation of the general economy and whether it works has not been fully resolved - </a:t>
            </a:r>
            <a:r>
              <a:rPr lang="en-US" dirty="0"/>
              <a:t>there is evidence for opportunism in fiscal policy, transfers etc. and some evidence in monetary instruments but very little evidence for a political business cycle in outputs. Politicians are trying but perhaps not succeeding in creating a cycle - but note that transfers don't have to change aggregate economy activity to be vote-getting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Led to new version called the </a:t>
            </a:r>
            <a:r>
              <a:rPr lang="en-US" i="1" dirty="0" smtClean="0"/>
              <a:t>partisan</a:t>
            </a:r>
            <a:r>
              <a:rPr lang="en-US" dirty="0" smtClean="0"/>
              <a:t> business cycles.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3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Partisan Business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4826"/>
            <a:ext cx="10972800" cy="2777296"/>
          </a:xfrm>
        </p:spPr>
        <p:txBody>
          <a:bodyPr>
            <a:normAutofit fontScale="70000" lnSpcReduction="20000"/>
          </a:bodyPr>
          <a:lstStyle/>
          <a:p>
            <a:r>
              <a:rPr lang="en-US" sz="4100" dirty="0" smtClean="0"/>
              <a:t>Two key assumptions: 1</a:t>
            </a:r>
            <a:r>
              <a:rPr lang="en-US" sz="4100" dirty="0"/>
              <a:t>) Wages are set in advance of the election by contract. </a:t>
            </a:r>
            <a:endParaRPr lang="en-US" sz="4100" dirty="0" smtClean="0"/>
          </a:p>
          <a:p>
            <a:r>
              <a:rPr lang="en-US" sz="4100" dirty="0" smtClean="0"/>
              <a:t>Assume </a:t>
            </a:r>
            <a:r>
              <a:rPr lang="en-US" sz="4100" dirty="0"/>
              <a:t>that we are in t-1 </a:t>
            </a:r>
            <a:r>
              <a:rPr lang="en-US" sz="4100" dirty="0" smtClean="0"/>
              <a:t>and that </a:t>
            </a:r>
            <a:r>
              <a:rPr lang="en-US" sz="4100" dirty="0"/>
              <a:t>the optimal wage, the wage that both workers and firms agree on is </a:t>
            </a:r>
            <a:r>
              <a:rPr lang="en-US" sz="4100" dirty="0" smtClean="0"/>
              <a:t>W</a:t>
            </a:r>
            <a:r>
              <a:rPr lang="en-US" sz="4100" baseline="-25000" dirty="0"/>
              <a:t>t-1</a:t>
            </a:r>
            <a:r>
              <a:rPr lang="en-US" sz="4100" baseline="30000" dirty="0" smtClean="0"/>
              <a:t>*</a:t>
            </a:r>
            <a:r>
              <a:rPr lang="en-US" sz="4100" dirty="0" smtClean="0"/>
              <a:t>. Now </a:t>
            </a:r>
            <a:r>
              <a:rPr lang="en-US" sz="4100" dirty="0"/>
              <a:t>we have to write a contract for the nominal wage for the next period. If inflation goes up value of $ goes down. If inflation goes down value of $ goes up.  </a:t>
            </a:r>
            <a:r>
              <a:rPr lang="en-US" sz="4100" dirty="0" smtClean="0"/>
              <a:t>Ideal </a:t>
            </a:r>
            <a:r>
              <a:rPr lang="en-US" sz="4100" dirty="0"/>
              <a:t>contract	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443" y="4675132"/>
            <a:ext cx="3749040" cy="77343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571573"/>
            <a:ext cx="10972800" cy="8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438150" indent="-319088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i.e. real wage stays the </a:t>
            </a:r>
            <a:r>
              <a:rPr lang="en-US" dirty="0" smtClean="0"/>
              <a:t>same.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Partisan Business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dirty="0"/>
              <a:t>π</a:t>
            </a:r>
            <a:r>
              <a:rPr lang="en-US" baseline="-25000" dirty="0"/>
              <a:t>t</a:t>
            </a:r>
            <a:r>
              <a:rPr lang="en-US" dirty="0"/>
              <a:t> is unknown at time </a:t>
            </a:r>
            <a:r>
              <a:rPr lang="en-US" dirty="0" smtClean="0"/>
              <a:t>t-1 thus </a:t>
            </a:r>
            <a:r>
              <a:rPr lang="en-US" dirty="0"/>
              <a:t>we must use </a:t>
            </a:r>
            <a:r>
              <a:rPr lang="en-US" dirty="0" smtClean="0"/>
              <a:t>Eπ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r>
              <a:rPr lang="en-US" dirty="0"/>
              <a:t>so wage growth equals </a:t>
            </a:r>
            <a:r>
              <a:rPr lang="en-US" dirty="0" smtClean="0"/>
              <a:t>Eπ</a:t>
            </a:r>
            <a:r>
              <a:rPr lang="en-US" baseline="-25000" dirty="0" smtClean="0"/>
              <a:t>t </a:t>
            </a:r>
            <a:r>
              <a:rPr lang="en-US" dirty="0" smtClean="0"/>
              <a:t>– π</a:t>
            </a:r>
            <a:r>
              <a:rPr lang="en-US" baseline="-25000" dirty="0" smtClean="0"/>
              <a:t>t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Now imagine </a:t>
            </a:r>
            <a:r>
              <a:rPr lang="en-US" dirty="0"/>
              <a:t>that </a:t>
            </a:r>
            <a:r>
              <a:rPr lang="en-US" dirty="0" smtClean="0"/>
              <a:t>Eπ</a:t>
            </a:r>
            <a:r>
              <a:rPr lang="en-US" baseline="-25000" dirty="0" smtClean="0"/>
              <a:t>t</a:t>
            </a:r>
            <a:r>
              <a:rPr lang="en-US" dirty="0" smtClean="0"/>
              <a:t> &lt;</a:t>
            </a:r>
            <a:r>
              <a:rPr lang="en-US" dirty="0"/>
              <a:t>π</a:t>
            </a:r>
            <a:r>
              <a:rPr lang="en-US" baseline="-25000" dirty="0"/>
              <a:t>t </a:t>
            </a:r>
            <a:r>
              <a:rPr lang="en-US" dirty="0" smtClean="0"/>
              <a:t>i.e</a:t>
            </a:r>
            <a:r>
              <a:rPr lang="en-US" dirty="0"/>
              <a:t>. </a:t>
            </a:r>
            <a:r>
              <a:rPr lang="en-US" dirty="0" smtClean="0"/>
              <a:t>expected inflation is less than actual inflation then wage growth is less than price growth and the </a:t>
            </a:r>
            <a:r>
              <a:rPr lang="en-US" dirty="0"/>
              <a:t>real wage </a:t>
            </a:r>
            <a:r>
              <a:rPr lang="en-US" dirty="0" smtClean="0"/>
              <a:t>falls so </a:t>
            </a:r>
            <a:r>
              <a:rPr lang="en-US" dirty="0"/>
              <a:t>firms hire -&gt; </a:t>
            </a:r>
            <a:r>
              <a:rPr lang="en-US" dirty="0" smtClean="0"/>
              <a:t>boom.</a:t>
            </a:r>
          </a:p>
          <a:p>
            <a:r>
              <a:rPr lang="en-US" dirty="0" smtClean="0"/>
              <a:t>But if Eπ</a:t>
            </a:r>
            <a:r>
              <a:rPr lang="en-US" baseline="-25000" dirty="0" smtClean="0"/>
              <a:t>t</a:t>
            </a:r>
            <a:r>
              <a:rPr lang="en-US" dirty="0" smtClean="0"/>
              <a:t>&gt;π</a:t>
            </a:r>
            <a:r>
              <a:rPr lang="en-US" baseline="-25000" dirty="0" smtClean="0"/>
              <a:t>t </a:t>
            </a:r>
            <a:r>
              <a:rPr lang="en-US" dirty="0" smtClean="0"/>
              <a:t>i.e. expected inflation is greater than actual inflation then wages grow faster than prices, the real </a:t>
            </a:r>
            <a:r>
              <a:rPr lang="en-US" dirty="0"/>
              <a:t>wage increases, firm hiring goes </a:t>
            </a:r>
            <a:r>
              <a:rPr lang="en-US" dirty="0" smtClean="0"/>
              <a:t>down</a:t>
            </a:r>
            <a:r>
              <a:rPr lang="en-US" dirty="0"/>
              <a:t> -&gt; </a:t>
            </a:r>
            <a:r>
              <a:rPr lang="en-US" dirty="0" smtClean="0"/>
              <a:t>bust.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6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Partisan Business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36929"/>
            <a:ext cx="10972800" cy="34916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Second </a:t>
            </a:r>
            <a:r>
              <a:rPr lang="en-US" dirty="0"/>
              <a:t>key idea is that parties have different preferences about inflation/output.  </a:t>
            </a:r>
            <a:r>
              <a:rPr lang="en-US" dirty="0" smtClean="0"/>
              <a:t>Republicans </a:t>
            </a:r>
            <a:r>
              <a:rPr lang="en-US" dirty="0"/>
              <a:t>are anti-inflation (bond holders, financiers, </a:t>
            </a:r>
            <a:r>
              <a:rPr lang="en-US" dirty="0" smtClean="0"/>
              <a:t>pensioners). </a:t>
            </a:r>
            <a:r>
              <a:rPr lang="en-US" dirty="0"/>
              <a:t>Democrats are pro-inflation (they want to lower unemployment and stimulate the economy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So </a:t>
            </a:r>
            <a:r>
              <a:rPr lang="en-US" dirty="0"/>
              <a:t>assume that there is going to be an election in period t and we are in period t-1.  </a:t>
            </a:r>
            <a:r>
              <a:rPr lang="en-US" dirty="0" smtClean="0"/>
              <a:t>If </a:t>
            </a:r>
            <a:r>
              <a:rPr lang="en-US" dirty="0"/>
              <a:t>the R wins then inflation=2%. if the D win then inflation =10% </a:t>
            </a:r>
            <a:r>
              <a:rPr lang="en-US" dirty="0" smtClean="0"/>
              <a:t>. Suppose </a:t>
            </a:r>
            <a:r>
              <a:rPr lang="en-US" dirty="0"/>
              <a:t>election is close then you want to set wage growth </a:t>
            </a:r>
            <a:r>
              <a:rPr lang="en-US" dirty="0" smtClean="0"/>
              <a:t>at: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747" y="5239578"/>
            <a:ext cx="3265170" cy="64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Partisan Business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4825"/>
            <a:ext cx="10972800" cy="482475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Expected inflation is 6% so wages are growing at 6% rate.</a:t>
            </a:r>
          </a:p>
          <a:p>
            <a:r>
              <a:rPr lang="en-US" dirty="0" smtClean="0"/>
              <a:t>Now assume that Ds win, </a:t>
            </a:r>
            <a:r>
              <a:rPr lang="en-US" dirty="0"/>
              <a:t>wages are rising at 6% and prices are rising at 10%, real wage is down, therefore firms hire and we have a </a:t>
            </a:r>
            <a:r>
              <a:rPr lang="en-US" dirty="0" smtClean="0"/>
              <a:t>boom.</a:t>
            </a:r>
          </a:p>
          <a:p>
            <a:r>
              <a:rPr lang="en-US" dirty="0" smtClean="0"/>
              <a:t>Now </a:t>
            </a:r>
            <a:r>
              <a:rPr lang="en-US" dirty="0"/>
              <a:t>assume that </a:t>
            </a:r>
            <a:r>
              <a:rPr lang="en-US" dirty="0" err="1" smtClean="0"/>
              <a:t>Rs</a:t>
            </a:r>
            <a:r>
              <a:rPr lang="en-US" dirty="0" smtClean="0"/>
              <a:t> win, </a:t>
            </a:r>
            <a:r>
              <a:rPr lang="en-US" dirty="0"/>
              <a:t>wages are rising at 6% and prices are rising at 2% that means real wage is up and firms layoff workers and don't hire - we have a </a:t>
            </a:r>
            <a:r>
              <a:rPr lang="en-US" dirty="0" smtClean="0"/>
              <a:t>bust.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Prediction </a:t>
            </a:r>
            <a:r>
              <a:rPr lang="en-US" dirty="0">
                <a:solidFill>
                  <a:srgbClr val="FF0000"/>
                </a:solidFill>
              </a:rPr>
              <a:t>- a boom after D </a:t>
            </a:r>
            <a:r>
              <a:rPr lang="en-US" dirty="0" smtClean="0">
                <a:solidFill>
                  <a:srgbClr val="FF0000"/>
                </a:solidFill>
              </a:rPr>
              <a:t>wins a </a:t>
            </a:r>
            <a:r>
              <a:rPr lang="en-US" dirty="0">
                <a:solidFill>
                  <a:srgbClr val="FF0000"/>
                </a:solidFill>
              </a:rPr>
              <a:t>bust after R. </a:t>
            </a:r>
            <a:r>
              <a:rPr lang="en-US" dirty="0" smtClean="0">
                <a:solidFill>
                  <a:srgbClr val="FF0000"/>
                </a:solidFill>
              </a:rPr>
              <a:t>wins</a:t>
            </a:r>
          </a:p>
          <a:p>
            <a:r>
              <a:rPr lang="en-US" dirty="0"/>
              <a:t>Note that politicians in this model do not "manipulate" the economy. The Dems alone, for example, can't create a boom. Suppose that the Dems win for certain then wages are rising at 10% and so are prices - no boom. And vice-versa for </a:t>
            </a:r>
            <a:r>
              <a:rPr lang="en-US" dirty="0" smtClean="0"/>
              <a:t>Republicans.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Partisan Business Cycles Data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1725" y="1630517"/>
            <a:ext cx="7913623" cy="50762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7850" y="1536323"/>
            <a:ext cx="9182100" cy="504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85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Partisan </a:t>
            </a:r>
            <a:r>
              <a:rPr lang="en-US" smtClean="0"/>
              <a:t>Business Cycles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Problems:    Everyone knows when the election is coming why not time wages so that they are set immediately after the election? Why not have state-contingent wages? How different are the parties inflation/output preferences? What about reverse causality? </a:t>
            </a:r>
            <a:endParaRPr lang="en-US" dirty="0" smtClean="0"/>
          </a:p>
          <a:p>
            <a:r>
              <a:rPr lang="en-US" dirty="0" smtClean="0"/>
              <a:t>Short </a:t>
            </a:r>
            <a:r>
              <a:rPr lang="en-US" smtClean="0"/>
              <a:t>term series.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11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Opportunistic P0litical Business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PBC models follow naturally from two </a:t>
            </a:r>
            <a:r>
              <a:rPr lang="en-US" sz="3600" dirty="0" smtClean="0"/>
              <a:t>assumptions;</a:t>
            </a:r>
          </a:p>
          <a:p>
            <a:pPr lvl="1"/>
            <a:r>
              <a:rPr lang="en-US" sz="3600" dirty="0" smtClean="0"/>
              <a:t>1</a:t>
            </a:r>
            <a:r>
              <a:rPr lang="en-US" sz="3600" dirty="0"/>
              <a:t>) economic conditions before an election significantly affect voter's choices </a:t>
            </a:r>
            <a:r>
              <a:rPr lang="en-US" sz="3600" dirty="0" smtClean="0"/>
              <a:t>and</a:t>
            </a:r>
          </a:p>
          <a:p>
            <a:pPr lvl="1"/>
            <a:r>
              <a:rPr lang="en-US" sz="3600" dirty="0" smtClean="0"/>
              <a:t>2</a:t>
            </a:r>
            <a:r>
              <a:rPr lang="en-US" sz="3600" dirty="0"/>
              <a:t>) politicians know this and try to take advantage. </a:t>
            </a:r>
          </a:p>
        </p:txBody>
      </p:sp>
    </p:spTree>
    <p:extLst>
      <p:ext uri="{BB962C8B-B14F-4D97-AF65-F5344CB8AC3E}">
        <p14:creationId xmlns:p14="http://schemas.microsoft.com/office/powerpoint/2010/main" val="4202621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Myopia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878" y="1899613"/>
            <a:ext cx="3723862" cy="4093683"/>
          </a:xfrm>
        </p:spPr>
        <p:txBody>
          <a:bodyPr/>
          <a:lstStyle/>
          <a:p>
            <a:r>
              <a:rPr lang="en-US" sz="2800" dirty="0" smtClean="0"/>
              <a:t>Economic conditions in the year of election--</a:t>
            </a:r>
          </a:p>
          <a:p>
            <a:pPr lvl="1"/>
            <a:r>
              <a:rPr lang="en-US" sz="2400" dirty="0" smtClean="0"/>
              <a:t>growth of personal disposable income</a:t>
            </a:r>
          </a:p>
          <a:p>
            <a:pPr lvl="1"/>
            <a:r>
              <a:rPr lang="en-US" sz="2400" dirty="0" smtClean="0"/>
              <a:t>low inflation</a:t>
            </a:r>
          </a:p>
          <a:p>
            <a:pPr lvl="1"/>
            <a:r>
              <a:rPr lang="en-US" sz="2400" dirty="0" smtClean="0"/>
              <a:t>plus incumbency</a:t>
            </a:r>
          </a:p>
          <a:p>
            <a:pPr marL="119062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800" dirty="0" smtClean="0"/>
              <a:t>--do a good job of predicting outcomes.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125" y="2391470"/>
            <a:ext cx="8370875" cy="381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16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henypost.files.wordpress.com/2014/08/nixon_resignation-tap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4926" y="0"/>
            <a:ext cx="13124041" cy="898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64951" y="89452"/>
            <a:ext cx="6304289" cy="2585323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  <a:latin typeface="Bembo-Bold"/>
              </a:rPr>
              <a:t>Higher Social Security Payments</a:t>
            </a:r>
          </a:p>
          <a:p>
            <a:r>
              <a:rPr lang="en-US" sz="1600" dirty="0">
                <a:latin typeface="Bembo"/>
              </a:rPr>
              <a:t>Your social security payment has been increased by 20 percent, </a:t>
            </a:r>
            <a:r>
              <a:rPr lang="en-US" sz="1600" dirty="0" smtClean="0">
                <a:latin typeface="Bembo"/>
              </a:rPr>
              <a:t>starting with </a:t>
            </a:r>
            <a:r>
              <a:rPr lang="en-US" sz="1600" dirty="0">
                <a:latin typeface="Bembo"/>
              </a:rPr>
              <a:t>this month’s check, by a new statute enacted by Congress and </a:t>
            </a:r>
            <a:r>
              <a:rPr lang="en-US" sz="1600" dirty="0" smtClean="0">
                <a:latin typeface="Bembo"/>
              </a:rPr>
              <a:t>signed into </a:t>
            </a:r>
            <a:r>
              <a:rPr lang="en-US" sz="1600" dirty="0">
                <a:latin typeface="Bembo"/>
              </a:rPr>
              <a:t>law by President Richard Nixon on July 1, 1972.</a:t>
            </a:r>
          </a:p>
          <a:p>
            <a:endParaRPr lang="en-US" sz="1600" dirty="0" smtClean="0">
              <a:latin typeface="Bembo"/>
            </a:endParaRPr>
          </a:p>
          <a:p>
            <a:r>
              <a:rPr lang="en-US" sz="1600" dirty="0" smtClean="0">
                <a:latin typeface="Bembo"/>
              </a:rPr>
              <a:t>The </a:t>
            </a:r>
            <a:r>
              <a:rPr lang="en-US" sz="1600" dirty="0">
                <a:latin typeface="Bembo"/>
              </a:rPr>
              <a:t>President also signed into law a provision that will allow your </a:t>
            </a:r>
            <a:r>
              <a:rPr lang="en-US" sz="1600" dirty="0" smtClean="0">
                <a:latin typeface="Bembo"/>
              </a:rPr>
              <a:t>social security </a:t>
            </a:r>
            <a:r>
              <a:rPr lang="en-US" sz="1600" dirty="0">
                <a:latin typeface="Bembo"/>
              </a:rPr>
              <a:t>benefits to increase automatically if the cost of living goes </a:t>
            </a:r>
            <a:r>
              <a:rPr lang="en-US" sz="1600" dirty="0" smtClean="0">
                <a:latin typeface="Bembo"/>
              </a:rPr>
              <a:t>up. Automatic </a:t>
            </a:r>
            <a:r>
              <a:rPr lang="en-US" sz="1600" dirty="0">
                <a:latin typeface="Bembo"/>
              </a:rPr>
              <a:t>benefit increases will be added to your check in future </a:t>
            </a:r>
            <a:r>
              <a:rPr lang="en-US" sz="1600" dirty="0" smtClean="0">
                <a:latin typeface="Bembo"/>
              </a:rPr>
              <a:t>years according </a:t>
            </a:r>
            <a:r>
              <a:rPr lang="en-US" sz="1600" dirty="0">
                <a:latin typeface="Bembo"/>
              </a:rPr>
              <a:t>to the conditions set out in the law.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123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Opportunistic Political Business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</a:t>
            </a:r>
            <a:r>
              <a:rPr lang="en-US" dirty="0"/>
              <a:t>presidents have acted similarly as one can find evidence for a political cycle in transfer payments (</a:t>
            </a:r>
            <a:r>
              <a:rPr lang="en-US" dirty="0" err="1"/>
              <a:t>Alesina</a:t>
            </a:r>
            <a:r>
              <a:rPr lang="en-US" dirty="0"/>
              <a:t>, Cohen, </a:t>
            </a:r>
            <a:r>
              <a:rPr lang="en-US" dirty="0" err="1"/>
              <a:t>Roubini</a:t>
            </a:r>
            <a:r>
              <a:rPr lang="en-US" dirty="0"/>
              <a:t> 1992). Spending on things like roads and welfare tends to increase, for example, and taxes tend to </a:t>
            </a:r>
            <a:r>
              <a:rPr lang="en-US" dirty="0" smtClean="0"/>
              <a:t>decline as election approaches.</a:t>
            </a:r>
          </a:p>
          <a:p>
            <a:r>
              <a:rPr lang="en-US" dirty="0" smtClean="0"/>
              <a:t>One </a:t>
            </a:r>
            <a:r>
              <a:rPr lang="en-US" dirty="0"/>
              <a:t>can also see PBCs at the local level - the number of police officers, for example, tends to increase when the local mayor </a:t>
            </a:r>
            <a:r>
              <a:rPr lang="en-US" dirty="0" smtClean="0"/>
              <a:t>is </a:t>
            </a:r>
            <a:r>
              <a:rPr lang="en-US" dirty="0"/>
              <a:t>up for </a:t>
            </a:r>
            <a:r>
              <a:rPr lang="en-US" dirty="0" smtClean="0"/>
              <a:t>election.</a:t>
            </a:r>
          </a:p>
        </p:txBody>
      </p:sp>
    </p:spTree>
    <p:extLst>
      <p:ext uri="{BB962C8B-B14F-4D97-AF65-F5344CB8AC3E}">
        <p14:creationId xmlns:p14="http://schemas.microsoft.com/office/powerpoint/2010/main" val="94684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Growth in Disposable Personal Income Peaks in an </a:t>
            </a:r>
            <a:r>
              <a:rPr lang="en-US" b="0" dirty="0" smtClean="0"/>
              <a:t>Election Year (1947–2007)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032" y="1573924"/>
            <a:ext cx="6971508" cy="528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96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Even if manipulation occurs it's not obvious that it will work. President George Bush (senior) had withholding rate reduced prior to his reelection bid - note that by reducing with withholding rate it would appear that tax had gone down but come April workers would still have to pay the same amount!</a:t>
            </a:r>
          </a:p>
          <a:p>
            <a:r>
              <a:rPr lang="en-US" dirty="0" smtClean="0"/>
              <a:t>Of course for Bush it didn't work - at least not well enough to get him reelected. </a:t>
            </a:r>
          </a:p>
          <a:p>
            <a:r>
              <a:rPr lang="en-US" dirty="0" smtClean="0"/>
              <a:t>Voters must be myopic for the story to work - if the voters realized that the lower taxes today were really only masking higher taxes tomorrow they would not reward the incumbent.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Opportunistic Political Business Cycles in GDP and 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4825"/>
            <a:ext cx="10972800" cy="488095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It's clear that presidents can affect taxes and welfare checks but do they also try to affect the economy as a whole, GDP growth and inflation, as the Fair model suggests is important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</a:t>
            </a:r>
            <a:r>
              <a:rPr lang="en-US" dirty="0"/>
              <a:t>model predicts a cycle in GDP and inflation with high GDP growth rates and low </a:t>
            </a:r>
            <a:r>
              <a:rPr lang="en-US" dirty="0" smtClean="0"/>
              <a:t>unemployment </a:t>
            </a:r>
            <a:r>
              <a:rPr lang="en-US" dirty="0"/>
              <a:t>rates before an election and inflation peaking after an election. </a:t>
            </a:r>
            <a:r>
              <a:rPr lang="en-US" dirty="0" smtClean="0"/>
              <a:t>Two problems</a:t>
            </a:r>
          </a:p>
          <a:p>
            <a:pPr lvl="1"/>
            <a:r>
              <a:rPr lang="en-US" dirty="0" smtClean="0"/>
              <a:t>Rational </a:t>
            </a:r>
            <a:r>
              <a:rPr lang="en-US" dirty="0"/>
              <a:t>expectations - repeatedly fooling voters seems </a:t>
            </a:r>
            <a:r>
              <a:rPr lang="en-US" dirty="0" smtClean="0"/>
              <a:t>unrealistic.</a:t>
            </a:r>
          </a:p>
          <a:p>
            <a:pPr lvl="1"/>
            <a:r>
              <a:rPr lang="en-US" dirty="0" smtClean="0"/>
              <a:t>Empirical </a:t>
            </a:r>
            <a:r>
              <a:rPr lang="en-US" dirty="0"/>
              <a:t>results are poor. Consider GDP - growth rate in presidential election years 1949-1994 is 3.66% versus 3.17% in other years; unemployment is only slightly lower 5.66% versus 5.81% over all years, inflation 4.07% in presidential election years versus 4.03% in other years (</a:t>
            </a:r>
            <a:r>
              <a:rPr lang="en-US" dirty="0" err="1"/>
              <a:t>Alesina</a:t>
            </a:r>
            <a:r>
              <a:rPr lang="en-US" dirty="0"/>
              <a:t>, </a:t>
            </a:r>
            <a:r>
              <a:rPr lang="en-US" dirty="0" err="1"/>
              <a:t>Roubini</a:t>
            </a:r>
            <a:r>
              <a:rPr lang="en-US" dirty="0"/>
              <a:t> and Cohen 1997). 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McCallum showed that a simple model of unemployment, called an auto-regressive model predicted unemployment as well as a model with </a:t>
            </a:r>
            <a:r>
              <a:rPr lang="en-US" dirty="0" smtClean="0"/>
              <a:t>electoral </a:t>
            </a:r>
            <a:r>
              <a:rPr lang="en-US" dirty="0"/>
              <a:t>cycle dummies</a:t>
            </a:r>
            <a:r>
              <a:rPr lang="en-US" dirty="0" smtClean="0"/>
              <a:t>. That is unemployment was well predicted by past unemployment rates and wasn’t improved by adding information about when elections would occur.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7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PBC in Money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4825"/>
            <a:ext cx="6213231" cy="486336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There is better evidence in inputs rather than outputs. Grier (1987) looks at the money supply and finds that there is a cycle - MS grows faster prior to an election than just after an election. </a:t>
            </a:r>
          </a:p>
          <a:p>
            <a:r>
              <a:rPr lang="en-US" dirty="0" smtClean="0"/>
              <a:t>Adding </a:t>
            </a:r>
            <a:r>
              <a:rPr lang="en-US" dirty="0"/>
              <a:t>in other variables that might affect money growth he continues to find evidence for a political cycle. </a:t>
            </a:r>
            <a:endParaRPr lang="en-US" dirty="0" smtClean="0"/>
          </a:p>
          <a:p>
            <a:r>
              <a:rPr lang="en-US" dirty="0" smtClean="0"/>
              <a:t>Adding </a:t>
            </a:r>
            <a:r>
              <a:rPr lang="en-US" dirty="0"/>
              <a:t>the money supply growth equations to a model of the economy suggests that the money cycle could influence the economy - but recall that no such influence was found - note also that Grier's model is not a rational expectations model - it implies, in other words, that voters can be repeatedly fooled.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1103" y="2461993"/>
            <a:ext cx="4854361" cy="337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3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04.5"/>
  <p:tag name="ORIGINALWIDTH" val="1476"/>
  <p:tag name="LATEXADDIN" val="\documentclass{article}&#10;\usepackage{amsmath}&#10;\pagestyle{empty}&#10;\begin{document}&#10;\begin{eqnarray*}&#10;W_{t}-W_{t-1}^{\ast } &amp;=&amp;\pi _{t} \\&#10;\text{wage growth} &amp;\text{=}&amp;\text{inflation}&#10;\end{eqnarray*}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53.5"/>
  <p:tag name="ORIGINALWIDTH" val="1285.5"/>
  <p:tag name="LATEXADDIN" val="\documentclass{article}&#10;\usepackage{amsmath}&#10;\pagestyle{empty}&#10;\begin{document}&#10;&#10;\[&#10;2\%\ast \frac{1}{2}+10\%\ast \frac{1}{2}=6\% &#10;\]&#10;&#10;&#10;\end{document}"/>
  <p:tag name="IGUANATEXSIZE" val="2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Yel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ckYellow" id="{89FD6BC1-3F48-43C5-9EDD-488C3313683B}" vid="{FA963B8F-B304-4473-95EF-C1D3D3B458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BlackYellow</Template>
  <TotalTime>197</TotalTime>
  <Words>1576</Words>
  <Application>Microsoft Office PowerPoint</Application>
  <PresentationFormat>Widescreen</PresentationFormat>
  <Paragraphs>89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Bembo</vt:lpstr>
      <vt:lpstr>Bembo-Bold</vt:lpstr>
      <vt:lpstr>Calibri</vt:lpstr>
      <vt:lpstr>Corbel</vt:lpstr>
      <vt:lpstr>Wingdings</vt:lpstr>
      <vt:lpstr>Wingdings 2</vt:lpstr>
      <vt:lpstr>Wingdings 3</vt:lpstr>
      <vt:lpstr>BlackYellow</vt:lpstr>
      <vt:lpstr>Political Business Cycles</vt:lpstr>
      <vt:lpstr>Opportunistic P0litical Business Cycles</vt:lpstr>
      <vt:lpstr>Voter Myopia</vt:lpstr>
      <vt:lpstr>PowerPoint Presentation</vt:lpstr>
      <vt:lpstr>Opportunistic Political Business Cycles</vt:lpstr>
      <vt:lpstr>Growth in Disposable Personal Income Peaks in an Election Year (1947–2007)</vt:lpstr>
      <vt:lpstr>Does it Work?</vt:lpstr>
      <vt:lpstr>Opportunistic Political Business Cycles in GDP and UE?</vt:lpstr>
      <vt:lpstr>PBC in Money Supply</vt:lpstr>
      <vt:lpstr>From Opportunistic PBC to Partisan Business Cycles </vt:lpstr>
      <vt:lpstr>Partisan Business Cycles</vt:lpstr>
      <vt:lpstr>Partisan Business Cycles</vt:lpstr>
      <vt:lpstr>Partisan Business Cycles</vt:lpstr>
      <vt:lpstr>Partisan Business Cycles</vt:lpstr>
      <vt:lpstr>Partisan Business Cycles Data</vt:lpstr>
      <vt:lpstr>Partisan Business Cycles</vt:lpstr>
    </vt:vector>
  </TitlesOfParts>
  <Company>George Mason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Business Cycles</dc:title>
  <dc:creator>Alex T Tabarrok</dc:creator>
  <cp:lastModifiedBy>Alex T Tabarrok</cp:lastModifiedBy>
  <cp:revision>18</cp:revision>
  <dcterms:created xsi:type="dcterms:W3CDTF">2015-02-04T18:15:08Z</dcterms:created>
  <dcterms:modified xsi:type="dcterms:W3CDTF">2018-02-15T16:52:06Z</dcterms:modified>
</cp:coreProperties>
</file>