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8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08" d="100"/>
          <a:sy n="108" d="100"/>
        </p:scale>
        <p:origin x="108" y="60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EEE0F-E4AC-49DF-8170-218560D43052}"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72117-716E-43C9-8B05-7218D0DDAC7E}" type="slidenum">
              <a:rPr lang="en-US" smtClean="0"/>
              <a:t>‹#›</a:t>
            </a:fld>
            <a:endParaRPr lang="en-US"/>
          </a:p>
        </p:txBody>
      </p:sp>
    </p:spTree>
    <p:extLst>
      <p:ext uri="{BB962C8B-B14F-4D97-AF65-F5344CB8AC3E}">
        <p14:creationId xmlns:p14="http://schemas.microsoft.com/office/powerpoint/2010/main" val="23239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solidFill>
                  <a:schemeClr val="bg1"/>
                </a:solidFill>
              </a:rPr>
              <a:t>Regression discontinuity design is based on the simple idea that if process A jumps when process B jumps then we have good grounds for thinking that the change in B caused the change in A </a:t>
            </a:r>
            <a:r>
              <a:rPr lang="en-US" i="1" dirty="0">
                <a:solidFill>
                  <a:schemeClr val="bg1"/>
                </a:solidFill>
              </a:rPr>
              <a:t>so long as other causes of A vary smoothly</a:t>
            </a:r>
            <a:r>
              <a:rPr lang="en-US" dirty="0">
                <a:solidFill>
                  <a:schemeClr val="bg1"/>
                </a:solidFill>
              </a:rPr>
              <a:t>.</a:t>
            </a:r>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7C5BA4-74AE-4F71-9BC5-D1B8ADFDEF4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87398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B0B496-2495-4331-AD8C-AEA6D35A7DE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71209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817270-E09E-4C6F-A997-19A36119B1F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0405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F49F1D-DD40-4F35-BA62-856DCB2D6B2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61542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a:latin typeface="Arial" charset="0"/>
              </a:rPr>
              <a:t>A FICO score of 620 was the cutoff for most loans – if your loan was 619, you couldn’t be resold to an investment bank in a CDO. At 621 you could. This number was picked arbitrarily by the GSEs in the 1990s, and kept by the hedge funds and investment bankers in the 2000s who were trading the stuff. Since it is arbitrary, a FICO score at 621 is just marginally better than 619. There is no magical jump there in terms of how FICO is measured at that point.</a:t>
            </a:r>
          </a:p>
          <a:p>
            <a:endParaRPr lang="en-US">
              <a:latin typeface="Arial" charset="0"/>
            </a:endParaRPr>
          </a:p>
          <a:p>
            <a:r>
              <a:rPr lang="en-US">
                <a:latin typeface="Arial" charset="0"/>
              </a:rPr>
              <a:t>Loans at 621 could be securitized sold off to others – thus less monitoring.</a:t>
            </a:r>
          </a:p>
          <a:p>
            <a:endParaRPr lang="en-US">
              <a:latin typeface="Arial" charset="0"/>
            </a:endParaRPr>
          </a:p>
          <a:p>
            <a:r>
              <a:rPr lang="en-US">
                <a:latin typeface="Arial" charset="0"/>
              </a:rPr>
              <a:t>Note that  621 is a slightly better FICO score than 619 but that these loans defaulted more. Note that if the authors control strategy doesn’t work it goes against their theory – so the fact that they find an effect is even more impressive.</a:t>
            </a:r>
          </a:p>
        </p:txBody>
      </p:sp>
      <p:sp>
        <p:nvSpPr>
          <p:cNvPr id="6758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48FC3-C709-4BCD-A61E-D571F828E74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760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a:t>
            </a:r>
            <a:r>
              <a:rPr lang="en-US" dirty="0" err="1"/>
              <a:t>NYTimes</a:t>
            </a:r>
            <a:endParaRPr lang="en-US" dirty="0"/>
          </a:p>
          <a:p>
            <a:endParaRPr lang="en-US" dirty="0"/>
          </a:p>
          <a:p>
            <a:r>
              <a:rPr lang="en-US" dirty="0"/>
              <a:t>There are at least two possible explanations for this unusual distribution. One has to do with a provision of the system that allows non-“A” restaurants to request a re-inspection in hopes of earning a better score, and to hang a “Grade Pending” sign in their windows in the meanwhile. The spike in restaurants with 11, 12, or 13 points could be the result of restaurants with initial scores in the B range cleaning up their acts just enough to qualify for an A.</a:t>
            </a:r>
          </a:p>
          <a:p>
            <a:r>
              <a:rPr lang="en-US" dirty="0"/>
              <a:t>An alternative explanation could be related to the inspectors themselves. Knowing that restaurants that get B grades are likely to appeal them, inspectors may be more likely to rate a restaurants on the cusp with an A-range score; after all, the difference between 13 points and 14 is marginal, but the difference between an A and a B is meaningful. Given the subjective nature of the inspection process and the discretion that inspectors have to assign scores, the data suggest that inspectors may be disproportionately likely to assign restaurants a just-made-it A score than a just-missed B.</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F7FD6D-3760-49B2-B717-8D9A4C258668}"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3674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solidFill>
                  <a:schemeClr val="bg1"/>
                </a:solidFill>
              </a:rPr>
              <a:t>Regression discontinuity design is based on the simple idea that if process A jumps when process B jumps then we have good grounds for thinking that the change in B caused the change in A </a:t>
            </a:r>
            <a:r>
              <a:rPr lang="en-US" i="1" dirty="0">
                <a:solidFill>
                  <a:schemeClr val="bg1"/>
                </a:solidFill>
              </a:rPr>
              <a:t>so long as other causes of A vary smoothly</a:t>
            </a:r>
            <a:r>
              <a:rPr lang="en-US" dirty="0">
                <a:solidFill>
                  <a:schemeClr val="bg1"/>
                </a:solidFill>
              </a:rPr>
              <a:t>.</a:t>
            </a:r>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7C5BA4-74AE-4F71-9BC5-D1B8ADFDEF4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4642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a:t>For presentation (with</a:t>
            </a:r>
            <a:r>
              <a:rPr lang="en-US" baseline="0" dirty="0"/>
              <a:t> animation effects)</a:t>
            </a:r>
            <a:endParaRPr lang="en-U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7C5BA4-74AE-4F71-9BC5-D1B8ADFDEF4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7609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0DC6F-749F-4841-BA02-FB1E1E403C0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8054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5924DF-7A83-4100-B6FE-19CE5F2FE55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4113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3A254B-E280-4DC8-AA61-D5E6CB87372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53204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69A56B-8DC0-4AD6-913B-A1754161355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18001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550FF5-90A0-4F59-8D45-55176F2FEF2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5944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6068DDC-BD06-42A4-83E8-D8C48FB2E2D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9243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7C3A134-F1C3-464B-BF47-54DC2DE08F52}" type="datetimeFigureOut">
              <a:rPr lang="en-US" smtClean="0"/>
              <a:t>9/26/2022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6572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80337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9/26/2022</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4598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719264"/>
            <a:ext cx="53848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00501"/>
            <a:ext cx="53848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ltLang="zh-CN"/>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ltLang="zh-CN"/>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6C4B4662-7D89-42B6-A98F-4DF8CBAE60D4}" type="slidenum">
              <a:rPr lang="en-US" altLang="zh-CN"/>
              <a:pPr/>
              <a:t>‹#›</a:t>
            </a:fld>
            <a:endParaRPr lang="en-US" altLang="zh-CN"/>
          </a:p>
        </p:txBody>
      </p:sp>
    </p:spTree>
    <p:extLst>
      <p:ext uri="{BB962C8B-B14F-4D97-AF65-F5344CB8AC3E}">
        <p14:creationId xmlns:p14="http://schemas.microsoft.com/office/powerpoint/2010/main" val="55756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p:bg>
      <p:bgRef idx="1001">
        <a:schemeClr val="bg1"/>
      </p:bgRef>
    </p:bg>
    <p:spTree>
      <p:nvGrpSpPr>
        <p:cNvPr id="1" name=""/>
        <p:cNvGrpSpPr/>
        <p:nvPr/>
      </p:nvGrpSpPr>
      <p:grpSpPr>
        <a:xfrm>
          <a:off x="0" y="0"/>
          <a:ext cx="0" cy="0"/>
          <a:chOff x="0" y="0"/>
          <a:chExt cx="0" cy="0"/>
        </a:xfrm>
      </p:grpSpPr>
      <p:sp useBgFill="1">
        <p:nvSpPr>
          <p:cNvPr id="2" name="1 Rectángulo"/>
          <p:cNvSpPr/>
          <p:nvPr/>
        </p:nvSpPr>
        <p:spPr>
          <a:xfrm>
            <a:off x="10382280" y="6072206"/>
            <a:ext cx="1809720" cy="7857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3" name="2 Rectángulo"/>
          <p:cNvSpPr/>
          <p:nvPr/>
        </p:nvSpPr>
        <p:spPr>
          <a:xfrm>
            <a:off x="0" y="5829302"/>
            <a:ext cx="12192000" cy="1042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525025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9/26/2022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446882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9/26/2022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420656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9/26/2022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86991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9/26/2022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91190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t>9/26/2022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371726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9/26/2022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289030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9/26/2022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43799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D7C3A134-F1C3-464B-BF47-54DC2DE08F52}" type="datetimeFigureOut">
              <a:rPr lang="en-US" smtClean="0"/>
              <a:t>9/26/2022</a:t>
            </a:fld>
            <a:endParaRPr lang="en-US" dirty="0"/>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11119104" y="1170432"/>
            <a:ext cx="978485" cy="201168"/>
          </a:xfrm>
        </p:spPr>
        <p:txBody>
          <a:bodyPr/>
          <a:lstStyle/>
          <a:p>
            <a:fld id="{9648F39E-9C37-485F-AC97-16BB4BDF9F49}" type="slidenum">
              <a:rPr kumimoji="0" lang="en-US" smtClean="0"/>
              <a:t>‹#›</a:t>
            </a:fld>
            <a:endParaRPr kumimoji="0" lang="en-US"/>
          </a:p>
        </p:txBody>
      </p:sp>
    </p:spTree>
    <p:extLst>
      <p:ext uri="{BB962C8B-B14F-4D97-AF65-F5344CB8AC3E}">
        <p14:creationId xmlns:p14="http://schemas.microsoft.com/office/powerpoint/2010/main" val="198391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9/26/2022</a:t>
            </a:fld>
            <a:endParaRPr lang="en-US" dirty="0"/>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extLst>
      <p:ext uri="{BB962C8B-B14F-4D97-AF65-F5344CB8AC3E}">
        <p14:creationId xmlns:p14="http://schemas.microsoft.com/office/powerpoint/2010/main" val="37217207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oi.org/10.1093/aler/ahm00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papers.ssrn.com/sol3/papers.cfm?abstract_id=1093137"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a:t>Regression Discontinuity Design</a:t>
            </a:r>
            <a:br>
              <a:rPr lang="en-US" dirty="0"/>
            </a:br>
            <a:r>
              <a:rPr lang="en-US" sz="1800" dirty="0"/>
              <a:t>What is the value of an Olympic Gold?</a:t>
            </a:r>
          </a:p>
        </p:txBody>
      </p:sp>
      <p:pic>
        <p:nvPicPr>
          <p:cNvPr id="2052" name="Picture 4" descr="Image result for olympic race close fin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57401"/>
            <a:ext cx="6477000" cy="46709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828800" y="1600200"/>
            <a:ext cx="2438400"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rPr>
              <a:t>A Good RD Design</a:t>
            </a:r>
          </a:p>
        </p:txBody>
      </p:sp>
    </p:spTree>
    <p:extLst>
      <p:ext uri="{BB962C8B-B14F-4D97-AF65-F5344CB8AC3E}">
        <p14:creationId xmlns:p14="http://schemas.microsoft.com/office/powerpoint/2010/main" val="30483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solidFill>
                      <a:schemeClr val="bg1"/>
                    </a:solidFill>
                  </a:rPr>
                  <a:t>One can allow different functions pre and post C.</a:t>
                </a:r>
              </a:p>
              <a:p>
                <a:r>
                  <a:rPr lang="en-US" sz="2400" dirty="0">
                    <a:solidFill>
                      <a:schemeClr val="bg1"/>
                    </a:solidFill>
                  </a:rPr>
                  <a:t>Interpreting coefficients in a regression with interaction terms can be tricky.</a:t>
                </a:r>
              </a:p>
              <a:p>
                <a:r>
                  <a:rPr lang="en-US" sz="2400" dirty="0">
                    <a:solidFill>
                      <a:schemeClr val="bg1"/>
                    </a:solidFill>
                  </a:rPr>
                  <a:t>To aid in interpretation it's often useful to normalize the running variable so it's zero at the cutoff. In this case, we create a new variable </a:t>
                </a:r>
                <a14:m>
                  <m:oMath xmlns:m="http://schemas.openxmlformats.org/officeDocument/2006/math">
                    <m:acc>
                      <m:accPr>
                        <m:chr m:val="̃"/>
                        <m:ctrlPr>
                          <a:rPr lang="en-US" sz="2400" i="1" dirty="0">
                            <a:solidFill>
                              <a:schemeClr val="bg1"/>
                            </a:solidFill>
                            <a:latin typeface="Cambria Math" panose="02040503050406030204" pitchFamily="18" charset="0"/>
                          </a:rPr>
                        </m:ctrlPr>
                      </m:accPr>
                      <m:e>
                        <m:r>
                          <a:rPr lang="en-US" sz="2400" i="1" dirty="0">
                            <a:solidFill>
                              <a:schemeClr val="bg1"/>
                            </a:solidFill>
                            <a:latin typeface="Cambria Math" panose="02040503050406030204" pitchFamily="18" charset="0"/>
                          </a:rPr>
                          <m:t>𝑋</m:t>
                        </m:r>
                      </m:e>
                    </m:acc>
                  </m:oMath>
                </a14:m>
                <a:r>
                  <a:rPr lang="en-US" sz="2400" dirty="0">
                    <a:solidFill>
                      <a:schemeClr val="bg1"/>
                    </a:solidFill>
                  </a:rPr>
                  <a:t>=X-C so </a:t>
                </a:r>
                <a14:m>
                  <m:oMath xmlns:m="http://schemas.openxmlformats.org/officeDocument/2006/math">
                    <m:acc>
                      <m:accPr>
                        <m:chr m:val="̃"/>
                        <m:ctrlPr>
                          <a:rPr lang="en-US" sz="2400" i="1" dirty="0">
                            <a:solidFill>
                              <a:schemeClr val="bg1"/>
                            </a:solidFill>
                            <a:latin typeface="Cambria Math" panose="02040503050406030204" pitchFamily="18" charset="0"/>
                          </a:rPr>
                        </m:ctrlPr>
                      </m:accPr>
                      <m:e>
                        <m:r>
                          <a:rPr lang="en-US" sz="2400" i="1" dirty="0">
                            <a:solidFill>
                              <a:schemeClr val="bg1"/>
                            </a:solidFill>
                            <a:latin typeface="Cambria Math" panose="02040503050406030204" pitchFamily="18" charset="0"/>
                          </a:rPr>
                          <m:t>𝑋</m:t>
                        </m:r>
                      </m:e>
                    </m:acc>
                  </m:oMath>
                </a14:m>
                <a:r>
                  <a:rPr lang="en-US" sz="2400" dirty="0">
                    <a:solidFill>
                      <a:schemeClr val="bg1"/>
                    </a:solidFill>
                  </a:rPr>
                  <a:t>=0 at the cutoff then run: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r="-1167"/>
                </a:stretch>
              </a:blipFill>
            </p:spPr>
            <p:txBody>
              <a:bodyPr/>
              <a:lstStyle/>
              <a:p>
                <a:r>
                  <a:rPr lang="en-US">
                    <a:noFill/>
                  </a:rPr>
                  <a:t> </a:t>
                </a:r>
              </a:p>
            </p:txBody>
          </p:sp>
        </mc:Fallback>
      </mc:AlternateContent>
      <p:pic>
        <p:nvPicPr>
          <p:cNvPr id="9" name="Picture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774262" y="4179177"/>
            <a:ext cx="8570976" cy="316992"/>
          </a:xfrm>
          <a:prstGeom prst="rect">
            <a:avLst/>
          </a:prstGeom>
        </p:spPr>
      </p:pic>
      <mc:AlternateContent xmlns:mc="http://schemas.openxmlformats.org/markup-compatibility/2006" xmlns:a14="http://schemas.microsoft.com/office/drawing/2010/main">
        <mc:Choice Requires="a14">
          <p:sp>
            <p:nvSpPr>
              <p:cNvPr id="10" name="Content Placeholder 2"/>
              <p:cNvSpPr txBox="1">
                <a:spLocks/>
              </p:cNvSpPr>
              <p:nvPr/>
            </p:nvSpPr>
            <p:spPr>
              <a:xfrm>
                <a:off x="609600" y="4800600"/>
                <a:ext cx="10972800" cy="144780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Clr>
                    <a:srgbClr val="2DA2BF"/>
                  </a:buClr>
                </a:pPr>
                <a:r>
                  <a:rPr lang="en-US" sz="2400" dirty="0">
                    <a:solidFill>
                      <a:prstClr val="black"/>
                    </a:solidFill>
                    <a:latin typeface="Calibri"/>
                  </a:rPr>
                  <a:t>In this case B₇ measures at </a:t>
                </a:r>
                <a14:m>
                  <m:oMath xmlns:m="http://schemas.openxmlformats.org/officeDocument/2006/math">
                    <m:acc>
                      <m:accPr>
                        <m:chr m:val="̃"/>
                        <m:ctrlPr>
                          <a:rPr lang="en-US" sz="2400" i="1" dirty="0">
                            <a:solidFill>
                              <a:prstClr val="black"/>
                            </a:solidFill>
                            <a:latin typeface="Cambria Math" panose="02040503050406030204" pitchFamily="18" charset="0"/>
                          </a:rPr>
                        </m:ctrlPr>
                      </m:accPr>
                      <m:e>
                        <m:r>
                          <a:rPr lang="en-US" sz="2400" i="1" dirty="0">
                            <a:solidFill>
                              <a:prstClr val="black"/>
                            </a:solidFill>
                            <a:latin typeface="Cambria Math" panose="02040503050406030204" pitchFamily="18" charset="0"/>
                          </a:rPr>
                          <m:t>𝑋</m:t>
                        </m:r>
                      </m:e>
                    </m:acc>
                  </m:oMath>
                </a14:m>
                <a:r>
                  <a:rPr lang="en-US" sz="2400" dirty="0">
                    <a:solidFill>
                      <a:prstClr val="black"/>
                    </a:solidFill>
                    <a:latin typeface="Calibri"/>
                  </a:rPr>
                  <a:t>=X-C=0 which is the jump at C, the estimate of the causal effect.</a:t>
                </a:r>
              </a:p>
              <a:p>
                <a:pPr>
                  <a:buClr>
                    <a:srgbClr val="2DA2BF"/>
                  </a:buClr>
                </a:pPr>
                <a:r>
                  <a:rPr lang="en-US" sz="2400" dirty="0">
                    <a:solidFill>
                      <a:prstClr val="black"/>
                    </a:solidFill>
                    <a:latin typeface="Calibri"/>
                  </a:rPr>
                  <a:t> It's also possible to estimate the function in X using a non-parametric approach which is even more flexible. </a:t>
                </a: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609600" y="4800600"/>
                <a:ext cx="10972800" cy="1447800"/>
              </a:xfrm>
              <a:prstGeom prst="rect">
                <a:avLst/>
              </a:prstGeom>
              <a:blipFill>
                <a:blip r:embed="rId5"/>
                <a:stretch>
                  <a:fillRect b="-20675"/>
                </a:stretch>
              </a:blipFill>
            </p:spPr>
            <p:txBody>
              <a:bodyPr/>
              <a:lstStyle/>
              <a:p>
                <a:r>
                  <a:rPr lang="en-US">
                    <a:noFill/>
                  </a:rPr>
                  <a:t> </a:t>
                </a:r>
              </a:p>
            </p:txBody>
          </p:sp>
        </mc:Fallback>
      </mc:AlternateContent>
    </p:spTree>
    <p:extLst>
      <p:ext uri="{BB962C8B-B14F-4D97-AF65-F5344CB8AC3E}">
        <p14:creationId xmlns:p14="http://schemas.microsoft.com/office/powerpoint/2010/main" val="372183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The Power of Incumbency</a:t>
            </a:r>
          </a:p>
        </p:txBody>
      </p:sp>
      <p:sp>
        <p:nvSpPr>
          <p:cNvPr id="3" name="Content Placeholder 2"/>
          <p:cNvSpPr>
            <a:spLocks noGrp="1"/>
          </p:cNvSpPr>
          <p:nvPr>
            <p:ph idx="1"/>
          </p:nvPr>
        </p:nvSpPr>
        <p:spPr/>
        <p:txBody>
          <a:bodyPr>
            <a:normAutofit/>
          </a:bodyPr>
          <a:lstStyle/>
          <a:p>
            <a:r>
              <a:rPr lang="en-US" dirty="0">
                <a:solidFill>
                  <a:schemeClr val="bg1"/>
                </a:solidFill>
              </a:rPr>
              <a:t>Politicians are routinely reelected at 90%+ rates.</a:t>
            </a:r>
          </a:p>
          <a:p>
            <a:r>
              <a:rPr lang="en-US" dirty="0">
                <a:solidFill>
                  <a:schemeClr val="bg1"/>
                </a:solidFill>
              </a:rPr>
              <a:t>Is this because of advantages of incumbency or is it because of a selection effect?</a:t>
            </a:r>
          </a:p>
          <a:p>
            <a:pPr lvl="1"/>
            <a:r>
              <a:rPr lang="en-US" sz="3200" dirty="0">
                <a:solidFill>
                  <a:schemeClr val="bg1"/>
                </a:solidFill>
              </a:rPr>
              <a:t>The best politicians will be the ones in the sample!</a:t>
            </a:r>
          </a:p>
        </p:txBody>
      </p:sp>
    </p:spTree>
    <p:extLst>
      <p:ext uri="{BB962C8B-B14F-4D97-AF65-F5344CB8AC3E}">
        <p14:creationId xmlns:p14="http://schemas.microsoft.com/office/powerpoint/2010/main" val="137717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93844" y="450575"/>
            <a:ext cx="8355496" cy="6112839"/>
          </a:xfrm>
          <a:prstGeom prst="rect">
            <a:avLst/>
          </a:prstGeom>
        </p:spPr>
      </p:pic>
    </p:spTree>
    <p:extLst>
      <p:ext uri="{BB962C8B-B14F-4D97-AF65-F5344CB8AC3E}">
        <p14:creationId xmlns:p14="http://schemas.microsoft.com/office/powerpoint/2010/main" val="67724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we want to see next?</a:t>
            </a:r>
          </a:p>
        </p:txBody>
      </p:sp>
    </p:spTree>
    <p:extLst>
      <p:ext uri="{BB962C8B-B14F-4D97-AF65-F5344CB8AC3E}">
        <p14:creationId xmlns:p14="http://schemas.microsoft.com/office/powerpoint/2010/main" val="20626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11895" y="460512"/>
            <a:ext cx="7244663" cy="6190447"/>
          </a:xfrm>
          <a:prstGeom prst="rect">
            <a:avLst/>
          </a:prstGeom>
        </p:spPr>
      </p:pic>
    </p:spTree>
    <p:extLst>
      <p:ext uri="{BB962C8B-B14F-4D97-AF65-F5344CB8AC3E}">
        <p14:creationId xmlns:p14="http://schemas.microsoft.com/office/powerpoint/2010/main" val="264647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srcRect/>
          <a:stretch>
            <a:fillRect/>
          </a:stretch>
        </p:blipFill>
        <p:spPr bwMode="auto">
          <a:xfrm>
            <a:off x="2123577" y="92496"/>
            <a:ext cx="7749693" cy="6586748"/>
          </a:xfrm>
          <a:prstGeom prst="rect">
            <a:avLst/>
          </a:prstGeom>
          <a:noFill/>
          <a:ln w="9525">
            <a:noFill/>
            <a:miter lim="800000"/>
            <a:headEnd/>
            <a:tailEnd/>
          </a:ln>
        </p:spPr>
      </p:pic>
      <p:sp>
        <p:nvSpPr>
          <p:cNvPr id="2" name="Rectangle 1"/>
          <p:cNvSpPr/>
          <p:nvPr/>
        </p:nvSpPr>
        <p:spPr>
          <a:xfrm>
            <a:off x="2221314" y="3353545"/>
            <a:ext cx="7342187" cy="53340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4" name="Rectangle 3"/>
          <p:cNvSpPr/>
          <p:nvPr/>
        </p:nvSpPr>
        <p:spPr>
          <a:xfrm>
            <a:off x="2221313" y="5181599"/>
            <a:ext cx="7342187" cy="533400"/>
          </a:xfrm>
          <a:prstGeom prst="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6" name="Rectangle 5"/>
          <p:cNvSpPr/>
          <p:nvPr/>
        </p:nvSpPr>
        <p:spPr>
          <a:xfrm>
            <a:off x="2221314" y="1538743"/>
            <a:ext cx="7342187" cy="533400"/>
          </a:xfrm>
          <a:prstGeom prst="rect">
            <a:avLst/>
          </a:prstGeom>
          <a:solidFill>
            <a:schemeClr val="accent2">
              <a:lumMod val="20000"/>
              <a:lumOff val="8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49706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0916" y="1707855"/>
            <a:ext cx="7970168" cy="4677408"/>
          </a:xfrm>
          <a:prstGeom prst="rect">
            <a:avLst/>
          </a:prstGeom>
        </p:spPr>
      </p:pic>
      <p:sp>
        <p:nvSpPr>
          <p:cNvPr id="3" name="Title 2"/>
          <p:cNvSpPr>
            <a:spLocks noGrp="1"/>
          </p:cNvSpPr>
          <p:nvPr>
            <p:ph type="title"/>
          </p:nvPr>
        </p:nvSpPr>
        <p:spPr/>
        <p:txBody>
          <a:bodyPr/>
          <a:lstStyle/>
          <a:p>
            <a:r>
              <a:rPr lang="en-US" dirty="0"/>
              <a:t>Fuzzy Regression Discontinuity</a:t>
            </a:r>
          </a:p>
        </p:txBody>
      </p:sp>
    </p:spTree>
    <p:extLst>
      <p:ext uri="{BB962C8B-B14F-4D97-AF65-F5344CB8AC3E}">
        <p14:creationId xmlns:p14="http://schemas.microsoft.com/office/powerpoint/2010/main" val="3760533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Fuzzy RD</a:t>
            </a:r>
          </a:p>
        </p:txBody>
      </p:sp>
      <p:sp>
        <p:nvSpPr>
          <p:cNvPr id="5" name="Content Placeholder 4"/>
          <p:cNvSpPr>
            <a:spLocks noGrp="1"/>
          </p:cNvSpPr>
          <p:nvPr>
            <p:ph idx="1"/>
          </p:nvPr>
        </p:nvSpPr>
        <p:spPr>
          <a:xfrm>
            <a:off x="318050" y="4445263"/>
            <a:ext cx="11012557" cy="2057400"/>
          </a:xfrm>
        </p:spPr>
        <p:txBody>
          <a:bodyPr>
            <a:normAutofit lnSpcReduction="10000"/>
          </a:bodyPr>
          <a:lstStyle/>
          <a:p>
            <a:r>
              <a:rPr lang="en-US" dirty="0"/>
              <a:t>Use predicted class size as an instrument to predict effect of class size on average test scores.</a:t>
            </a:r>
          </a:p>
          <a:p>
            <a:r>
              <a:rPr lang="en-US" dirty="0"/>
              <a:t>Estimate suggests that increase of 8 students would increase reading scores by 2.2 points (.29 of </a:t>
            </a:r>
            <a:r>
              <a:rPr lang="en-US" dirty="0" err="1"/>
              <a:t>sd</a:t>
            </a:r>
            <a:r>
              <a:rPr lang="en-US" dirty="0"/>
              <a:t>).</a:t>
            </a:r>
          </a:p>
          <a:p>
            <a:endParaRPr lang="en-US" dirty="0"/>
          </a:p>
        </p:txBody>
      </p:sp>
      <p:pic>
        <p:nvPicPr>
          <p:cNvPr id="4" name="Picture 3"/>
          <p:cNvPicPr>
            <a:picLocks noChangeAspect="1"/>
          </p:cNvPicPr>
          <p:nvPr/>
        </p:nvPicPr>
        <p:blipFill>
          <a:blip r:embed="rId2"/>
          <a:stretch>
            <a:fillRect/>
          </a:stretch>
        </p:blipFill>
        <p:spPr>
          <a:xfrm>
            <a:off x="2667000" y="1600200"/>
            <a:ext cx="7292972" cy="2789162"/>
          </a:xfrm>
          <a:prstGeom prst="rect">
            <a:avLst/>
          </a:prstGeom>
        </p:spPr>
      </p:pic>
    </p:spTree>
    <p:extLst>
      <p:ext uri="{BB962C8B-B14F-4D97-AF65-F5344CB8AC3E}">
        <p14:creationId xmlns:p14="http://schemas.microsoft.com/office/powerpoint/2010/main" val="417028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3" cstate="print"/>
          <a:srcRect/>
          <a:stretch>
            <a:fillRect/>
          </a:stretch>
        </p:blipFill>
        <p:spPr bwMode="auto">
          <a:xfrm>
            <a:off x="1000895" y="1964218"/>
            <a:ext cx="10216714" cy="4158285"/>
          </a:xfrm>
          <a:prstGeom prst="rect">
            <a:avLst/>
          </a:prstGeom>
          <a:noFill/>
          <a:ln w="9525">
            <a:noFill/>
            <a:miter lim="800000"/>
            <a:headEnd/>
            <a:tailEnd/>
          </a:ln>
        </p:spPr>
      </p:pic>
      <p:sp>
        <p:nvSpPr>
          <p:cNvPr id="2" name="Rectangle 1"/>
          <p:cNvSpPr/>
          <p:nvPr/>
        </p:nvSpPr>
        <p:spPr>
          <a:xfrm>
            <a:off x="609600" y="173933"/>
            <a:ext cx="10999304" cy="1015663"/>
          </a:xfrm>
          <a:prstGeom prst="rect">
            <a:avLst/>
          </a:prstGeom>
        </p:spPr>
        <p:txBody>
          <a:bodyPr wrap="square">
            <a:spAutoFit/>
          </a:bodyPr>
          <a:lstStyle/>
          <a:p>
            <a:r>
              <a:rPr lang="en-US" sz="2000" dirty="0"/>
              <a:t>Chen, M. Keith, and Jesse M. Shapiro. 2007. “Do Harsher Prison Conditions Reduce Recidivism? A Discontinuity-Based Approach.” </a:t>
            </a:r>
            <a:r>
              <a:rPr lang="en-US" sz="2000" i="1" dirty="0"/>
              <a:t>American Law and Economics Review</a:t>
            </a:r>
            <a:r>
              <a:rPr lang="en-US" sz="2000" dirty="0"/>
              <a:t> 9 (1): 1–29. </a:t>
            </a:r>
            <a:r>
              <a:rPr lang="en-US" sz="2000" dirty="0">
                <a:hlinkClick r:id="rId4"/>
              </a:rPr>
              <a:t>https://doi.org/10.1093/aler/ahm006</a:t>
            </a:r>
            <a:r>
              <a:rPr lang="en-US" sz="2000" dirty="0"/>
              <a:t>.</a:t>
            </a:r>
            <a:endParaRPr lang="en-US" sz="2000" dirty="0">
              <a:effectLst/>
            </a:endParaRPr>
          </a:p>
        </p:txBody>
      </p:sp>
    </p:spTree>
    <p:extLst>
      <p:ext uri="{BB962C8B-B14F-4D97-AF65-F5344CB8AC3E}">
        <p14:creationId xmlns:p14="http://schemas.microsoft.com/office/powerpoint/2010/main" val="30003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cstate="print"/>
          <a:srcRect/>
          <a:stretch>
            <a:fillRect/>
          </a:stretch>
        </p:blipFill>
        <p:spPr bwMode="auto">
          <a:xfrm>
            <a:off x="1484243" y="685799"/>
            <a:ext cx="8350321" cy="5780573"/>
          </a:xfrm>
          <a:prstGeom prst="rect">
            <a:avLst/>
          </a:prstGeom>
          <a:noFill/>
          <a:ln w="9525">
            <a:noFill/>
            <a:miter lim="800000"/>
            <a:headEnd/>
            <a:tailEnd/>
          </a:ln>
        </p:spPr>
      </p:pic>
    </p:spTree>
    <p:extLst>
      <p:ext uri="{BB962C8B-B14F-4D97-AF65-F5344CB8AC3E}">
        <p14:creationId xmlns:p14="http://schemas.microsoft.com/office/powerpoint/2010/main" val="279983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Regression Discontinuity Design</a:t>
            </a:r>
          </a:p>
        </p:txBody>
      </p:sp>
      <p:sp>
        <p:nvSpPr>
          <p:cNvPr id="14" name="TextBox 13"/>
          <p:cNvSpPr txBox="1"/>
          <p:nvPr/>
        </p:nvSpPr>
        <p:spPr>
          <a:xfrm>
            <a:off x="1828800" y="1600200"/>
            <a:ext cx="2819400" cy="369332"/>
          </a:xfrm>
          <a:prstGeom prst="rect">
            <a:avLst/>
          </a:prstGeom>
          <a:noFill/>
        </p:spPr>
        <p:txBody>
          <a:bodyPr wrap="square" rtlCol="0">
            <a:spAutoFit/>
          </a:bodyPr>
          <a:lstStyle/>
          <a:p>
            <a:pPr fontAlgn="base">
              <a:spcBef>
                <a:spcPct val="0"/>
              </a:spcBef>
              <a:spcAft>
                <a:spcPct val="0"/>
              </a:spcAft>
              <a:defRPr/>
            </a:pPr>
            <a:r>
              <a:rPr lang="en-US" dirty="0">
                <a:solidFill>
                  <a:prstClr val="black"/>
                </a:solidFill>
                <a:latin typeface="Arial" charset="0"/>
              </a:rPr>
              <a:t>Not a Good RD Design</a:t>
            </a:r>
          </a:p>
        </p:txBody>
      </p:sp>
      <p:pic>
        <p:nvPicPr>
          <p:cNvPr id="3074" name="Picture 2" descr="Image result for usain bolt 2016 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04694" y="2155271"/>
            <a:ext cx="7782612" cy="459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3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3" cstate="print"/>
          <a:srcRect/>
          <a:stretch>
            <a:fillRect/>
          </a:stretch>
        </p:blipFill>
        <p:spPr bwMode="auto">
          <a:xfrm>
            <a:off x="1775791" y="540027"/>
            <a:ext cx="9044816" cy="5684669"/>
          </a:xfrm>
          <a:prstGeom prst="rect">
            <a:avLst/>
          </a:prstGeom>
          <a:noFill/>
          <a:ln w="9525">
            <a:noFill/>
            <a:miter lim="800000"/>
            <a:headEnd/>
            <a:tailEnd/>
          </a:ln>
        </p:spPr>
      </p:pic>
    </p:spTree>
    <p:extLst>
      <p:ext uri="{BB962C8B-B14F-4D97-AF65-F5344CB8AC3E}">
        <p14:creationId xmlns:p14="http://schemas.microsoft.com/office/powerpoint/2010/main" val="21541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310509"/>
            <a:ext cx="8878956" cy="6428891"/>
          </a:xfrm>
          <a:prstGeom prst="rect">
            <a:avLst/>
          </a:prstGeom>
        </p:spPr>
      </p:pic>
      <p:sp>
        <p:nvSpPr>
          <p:cNvPr id="3" name="Rectangle 2"/>
          <p:cNvSpPr/>
          <p:nvPr/>
        </p:nvSpPr>
        <p:spPr>
          <a:xfrm>
            <a:off x="1537252" y="3829877"/>
            <a:ext cx="7752521" cy="838200"/>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4" name="Oval 3"/>
          <p:cNvSpPr/>
          <p:nvPr/>
        </p:nvSpPr>
        <p:spPr>
          <a:xfrm>
            <a:off x="6394175" y="450575"/>
            <a:ext cx="1610138" cy="371060"/>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Tree>
    <p:extLst>
      <p:ext uri="{BB962C8B-B14F-4D97-AF65-F5344CB8AC3E}">
        <p14:creationId xmlns:p14="http://schemas.microsoft.com/office/powerpoint/2010/main" val="33433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cstate="print"/>
          <a:srcRect/>
          <a:stretch>
            <a:fillRect/>
          </a:stretch>
        </p:blipFill>
        <p:spPr bwMode="auto">
          <a:xfrm>
            <a:off x="2849218" y="162953"/>
            <a:ext cx="6840746" cy="6695047"/>
          </a:xfrm>
          <a:prstGeom prst="rect">
            <a:avLst/>
          </a:prstGeom>
          <a:noFill/>
          <a:ln w="9525">
            <a:noFill/>
            <a:miter lim="800000"/>
            <a:headEnd/>
            <a:tailEnd/>
          </a:ln>
        </p:spPr>
      </p:pic>
      <p:sp>
        <p:nvSpPr>
          <p:cNvPr id="2" name="Rectangle 1">
            <a:extLst>
              <a:ext uri="{FF2B5EF4-FFF2-40B4-BE49-F238E27FC236}">
                <a16:creationId xmlns:a16="http://schemas.microsoft.com/office/drawing/2014/main" id="{DDF9A989-3109-43BB-A4D5-3EC323C5FEBC}"/>
              </a:ext>
            </a:extLst>
          </p:cNvPr>
          <p:cNvSpPr/>
          <p:nvPr/>
        </p:nvSpPr>
        <p:spPr>
          <a:xfrm>
            <a:off x="4335517" y="780393"/>
            <a:ext cx="1253359" cy="4950373"/>
          </a:xfrm>
          <a:prstGeom prst="rect">
            <a:avLst/>
          </a:prstGeom>
          <a:solidFill>
            <a:schemeClr val="accent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30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1046922" y="1016334"/>
            <a:ext cx="10416209" cy="4477680"/>
          </a:xfrm>
          <a:prstGeom prst="rect">
            <a:avLst/>
          </a:prstGeom>
          <a:noFill/>
          <a:ln w="9525">
            <a:noFill/>
            <a:miter lim="800000"/>
            <a:headEnd/>
            <a:tailEnd/>
          </a:ln>
        </p:spPr>
      </p:pic>
    </p:spTree>
    <p:extLst>
      <p:ext uri="{BB962C8B-B14F-4D97-AF65-F5344CB8AC3E}">
        <p14:creationId xmlns:p14="http://schemas.microsoft.com/office/powerpoint/2010/main" val="171241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cstate="print"/>
          <a:srcRect/>
          <a:stretch>
            <a:fillRect/>
          </a:stretch>
        </p:blipFill>
        <p:spPr bwMode="auto">
          <a:xfrm>
            <a:off x="1080291" y="1351723"/>
            <a:ext cx="10904232" cy="3644347"/>
          </a:xfrm>
          <a:prstGeom prst="rect">
            <a:avLst/>
          </a:prstGeom>
          <a:noFill/>
          <a:ln w="9525">
            <a:noFill/>
            <a:miter lim="800000"/>
            <a:headEnd/>
            <a:tailEnd/>
          </a:ln>
        </p:spPr>
      </p:pic>
    </p:spTree>
    <p:extLst>
      <p:ext uri="{BB962C8B-B14F-4D97-AF65-F5344CB8AC3E}">
        <p14:creationId xmlns:p14="http://schemas.microsoft.com/office/powerpoint/2010/main" val="33028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rortybomb.files.wordpress.com/2009/04/620_1.jpg?w=579&amp;h=398"/>
          <p:cNvPicPr>
            <a:picLocks noChangeAspect="1" noChangeArrowheads="1"/>
          </p:cNvPicPr>
          <p:nvPr/>
        </p:nvPicPr>
        <p:blipFill>
          <a:blip r:embed="rId3" cstate="print"/>
          <a:srcRect/>
          <a:stretch>
            <a:fillRect/>
          </a:stretch>
        </p:blipFill>
        <p:spPr bwMode="auto">
          <a:xfrm>
            <a:off x="2548731" y="1706218"/>
            <a:ext cx="7094538" cy="4876800"/>
          </a:xfrm>
          <a:prstGeom prst="rect">
            <a:avLst/>
          </a:prstGeom>
          <a:noFill/>
          <a:ln w="9525">
            <a:noFill/>
            <a:miter lim="800000"/>
            <a:headEnd/>
            <a:tailEnd/>
          </a:ln>
        </p:spPr>
      </p:pic>
      <p:sp>
        <p:nvSpPr>
          <p:cNvPr id="2" name="Title 1"/>
          <p:cNvSpPr>
            <a:spLocks noGrp="1"/>
          </p:cNvSpPr>
          <p:nvPr>
            <p:ph type="title"/>
          </p:nvPr>
        </p:nvSpPr>
        <p:spPr>
          <a:xfrm>
            <a:off x="575469" y="130396"/>
            <a:ext cx="10972800" cy="1252728"/>
          </a:xfrm>
        </p:spPr>
        <p:txBody>
          <a:bodyPr>
            <a:noAutofit/>
          </a:bodyPr>
          <a:lstStyle/>
          <a:p>
            <a:r>
              <a:rPr lang="en-US" sz="2800" dirty="0">
                <a:solidFill>
                  <a:prstClr val="white"/>
                </a:solidFill>
                <a:latin typeface="Arial" charset="0"/>
                <a:hlinkClick r:id="rId4"/>
              </a:rPr>
              <a:t>Did Securitization Lead to Lax Screening? Evidence From Subprime Loans</a:t>
            </a:r>
            <a:r>
              <a:rPr lang="en-US" sz="2800" dirty="0">
                <a:solidFill>
                  <a:prstClr val="white"/>
                </a:solidFill>
                <a:latin typeface="Arial" charset="0"/>
              </a:rPr>
              <a:t> (Benjamin J. Keys, </a:t>
            </a:r>
            <a:r>
              <a:rPr lang="en-US" sz="2800" dirty="0" err="1">
                <a:solidFill>
                  <a:prstClr val="white"/>
                </a:solidFill>
                <a:latin typeface="Arial" charset="0"/>
              </a:rPr>
              <a:t>Tanmoy</a:t>
            </a:r>
            <a:r>
              <a:rPr lang="en-US" sz="2800" dirty="0">
                <a:solidFill>
                  <a:prstClr val="white"/>
                </a:solidFill>
                <a:latin typeface="Arial" charset="0"/>
              </a:rPr>
              <a:t> Mukherjee, Amit </a:t>
            </a:r>
            <a:r>
              <a:rPr lang="en-US" sz="2800" dirty="0" err="1">
                <a:solidFill>
                  <a:prstClr val="white"/>
                </a:solidFill>
                <a:latin typeface="Arial" charset="0"/>
              </a:rPr>
              <a:t>Seru</a:t>
            </a:r>
            <a:r>
              <a:rPr lang="en-US" sz="2800" dirty="0">
                <a:solidFill>
                  <a:prstClr val="white"/>
                </a:solidFill>
                <a:latin typeface="Arial" charset="0"/>
              </a:rPr>
              <a:t>, Vikrant </a:t>
            </a:r>
            <a:r>
              <a:rPr lang="en-US" sz="2800" dirty="0" err="1">
                <a:solidFill>
                  <a:prstClr val="white"/>
                </a:solidFill>
                <a:latin typeface="Arial" charset="0"/>
              </a:rPr>
              <a:t>Vig</a:t>
            </a:r>
            <a:r>
              <a:rPr lang="en-US" sz="2800" dirty="0">
                <a:solidFill>
                  <a:prstClr val="white"/>
                </a:solidFill>
                <a:latin typeface="Arial" charset="0"/>
              </a:rPr>
              <a:t>)</a:t>
            </a:r>
            <a:endParaRPr lang="en-US" sz="2800" dirty="0"/>
          </a:p>
        </p:txBody>
      </p:sp>
    </p:spTree>
    <p:extLst>
      <p:ext uri="{BB962C8B-B14F-4D97-AF65-F5344CB8AC3E}">
        <p14:creationId xmlns:p14="http://schemas.microsoft.com/office/powerpoint/2010/main" val="346133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9401" y="1676400"/>
            <a:ext cx="7003387" cy="4983912"/>
          </a:xfrm>
          <a:prstGeom prst="rect">
            <a:avLst/>
          </a:prstGeom>
        </p:spPr>
      </p:pic>
      <p:sp>
        <p:nvSpPr>
          <p:cNvPr id="3" name="Title 2"/>
          <p:cNvSpPr>
            <a:spLocks noGrp="1"/>
          </p:cNvSpPr>
          <p:nvPr>
            <p:ph type="title"/>
          </p:nvPr>
        </p:nvSpPr>
        <p:spPr>
          <a:xfrm>
            <a:off x="1905000" y="76200"/>
            <a:ext cx="8229600" cy="1252728"/>
          </a:xfrm>
        </p:spPr>
        <p:txBody>
          <a:bodyPr>
            <a:normAutofit fontScale="90000"/>
          </a:bodyPr>
          <a:lstStyle/>
          <a:p>
            <a:r>
              <a:rPr lang="en-US" dirty="0"/>
              <a:t>Minimum Legal Drinking Age</a:t>
            </a:r>
            <a:br>
              <a:rPr lang="en-US" dirty="0"/>
            </a:br>
            <a:r>
              <a:rPr lang="en-US" sz="1600" dirty="0"/>
              <a:t>Carpenter, C., &amp; </a:t>
            </a:r>
            <a:r>
              <a:rPr lang="en-US" sz="1600" dirty="0" err="1"/>
              <a:t>Dobkin</a:t>
            </a:r>
            <a:r>
              <a:rPr lang="en-US" sz="1600" dirty="0"/>
              <a:t>, C. 2011. The Minimum Legal Drinking Age and Public Health. </a:t>
            </a:r>
            <a:r>
              <a:rPr lang="en-US" sz="1600" i="1" dirty="0"/>
              <a:t>The journal of economic perspectives : a journal of the American Economic Association</a:t>
            </a:r>
            <a:r>
              <a:rPr lang="en-US" sz="1600" dirty="0"/>
              <a:t>, 25(2): 133–156. Retrieved from http://www.ncbi.nlm.nih.gov/pmc/articles/PMC3182479/</a:t>
            </a:r>
            <a:endParaRPr lang="en-US" dirty="0"/>
          </a:p>
        </p:txBody>
      </p:sp>
    </p:spTree>
    <p:extLst>
      <p:ext uri="{BB962C8B-B14F-4D97-AF65-F5344CB8AC3E}">
        <p14:creationId xmlns:p14="http://schemas.microsoft.com/office/powerpoint/2010/main" val="146164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288101" y="662609"/>
            <a:ext cx="6791254" cy="5194852"/>
          </a:xfrm>
          <a:prstGeom prst="rect">
            <a:avLst/>
          </a:prstGeom>
          <a:noFill/>
          <a:ln w="9525">
            <a:noFill/>
            <a:miter lim="800000"/>
            <a:headEnd/>
            <a:tailEnd/>
          </a:ln>
        </p:spPr>
      </p:pic>
      <p:sp>
        <p:nvSpPr>
          <p:cNvPr id="4" name="TextBox 3"/>
          <p:cNvSpPr txBox="1"/>
          <p:nvPr/>
        </p:nvSpPr>
        <p:spPr>
          <a:xfrm>
            <a:off x="185530" y="152399"/>
            <a:ext cx="4890053" cy="6401753"/>
          </a:xfrm>
          <a:prstGeom prst="rect">
            <a:avLst/>
          </a:prstGeom>
          <a:noFill/>
        </p:spPr>
        <p:txBody>
          <a:bodyPr wrap="square" rtlCol="0">
            <a:spAutoFit/>
          </a:bodyPr>
          <a:lstStyle/>
          <a:p>
            <a:pPr fontAlgn="base">
              <a:spcBef>
                <a:spcPct val="0"/>
              </a:spcBef>
              <a:spcAft>
                <a:spcPct val="0"/>
              </a:spcAft>
            </a:pPr>
            <a:r>
              <a:rPr lang="en-US" dirty="0">
                <a:solidFill>
                  <a:prstClr val="white"/>
                </a:solidFill>
                <a:latin typeface="Arial" charset="0"/>
              </a:rPr>
              <a:t>Regression Discontinuity a Warning - </a:t>
            </a:r>
            <a:r>
              <a:rPr lang="en-US" i="1" dirty="0">
                <a:solidFill>
                  <a:prstClr val="white"/>
                </a:solidFill>
                <a:latin typeface="Arial" charset="0"/>
              </a:rPr>
              <a:t>Heaping</a:t>
            </a:r>
          </a:p>
          <a:p>
            <a:pPr fontAlgn="base">
              <a:spcBef>
                <a:spcPct val="0"/>
              </a:spcBef>
              <a:spcAft>
                <a:spcPct val="0"/>
              </a:spcAft>
            </a:pPr>
            <a:endParaRPr lang="en-US" dirty="0">
              <a:solidFill>
                <a:prstClr val="white"/>
              </a:solidFill>
              <a:latin typeface="Arial" charset="0"/>
            </a:endParaRPr>
          </a:p>
          <a:p>
            <a:pPr fontAlgn="base">
              <a:spcBef>
                <a:spcPct val="0"/>
              </a:spcBef>
              <a:spcAft>
                <a:spcPct val="0"/>
              </a:spcAft>
            </a:pPr>
            <a:r>
              <a:rPr lang="en-US" dirty="0">
                <a:solidFill>
                  <a:prstClr val="white"/>
                </a:solidFill>
                <a:latin typeface="Arial" charset="0"/>
              </a:rPr>
              <a:t>Consider the following data from NYC hygiene inspections (From </a:t>
            </a:r>
            <a:r>
              <a:rPr lang="en-US" dirty="0" err="1">
                <a:solidFill>
                  <a:prstClr val="white"/>
                </a:solidFill>
                <a:latin typeface="Arial" charset="0"/>
              </a:rPr>
              <a:t>NYTimes</a:t>
            </a:r>
            <a:r>
              <a:rPr lang="en-US" dirty="0">
                <a:solidFill>
                  <a:prstClr val="white"/>
                </a:solidFill>
                <a:latin typeface="Arial" charset="0"/>
              </a:rPr>
              <a:t> http://fivethirtyeight.blogs.nytimes.com/2011/01/19/grading-new-york-restaurants-whats-in-an-a/)</a:t>
            </a:r>
          </a:p>
          <a:p>
            <a:pPr fontAlgn="base">
              <a:spcBef>
                <a:spcPct val="0"/>
              </a:spcBef>
              <a:spcAft>
                <a:spcPct val="0"/>
              </a:spcAft>
            </a:pPr>
            <a:endParaRPr lang="en-US" dirty="0">
              <a:solidFill>
                <a:prstClr val="white"/>
              </a:solidFill>
              <a:latin typeface="Arial" charset="0"/>
            </a:endParaRPr>
          </a:p>
          <a:p>
            <a:pPr fontAlgn="base">
              <a:spcBef>
                <a:spcPct val="0"/>
              </a:spcBef>
              <a:spcAft>
                <a:spcPct val="0"/>
              </a:spcAft>
            </a:pPr>
            <a:r>
              <a:rPr lang="en-US" dirty="0">
                <a:solidFill>
                  <a:prstClr val="white"/>
                </a:solidFill>
                <a:latin typeface="Arial" charset="0"/>
              </a:rPr>
              <a:t>A restaurant receiving any score from 0 to 13 points gets an A, but the difference from one end of that range to the other is substantial. A zero score means that inspectors found no violations at all, while 13 points means they found a host of concerns. ..</a:t>
            </a:r>
          </a:p>
          <a:p>
            <a:pPr fontAlgn="base">
              <a:spcBef>
                <a:spcPct val="0"/>
              </a:spcBef>
              <a:spcAft>
                <a:spcPct val="0"/>
              </a:spcAft>
            </a:pPr>
            <a:endParaRPr lang="en-US" dirty="0">
              <a:solidFill>
                <a:prstClr val="white"/>
              </a:solidFill>
              <a:latin typeface="Arial" charset="0"/>
            </a:endParaRPr>
          </a:p>
          <a:p>
            <a:pPr fontAlgn="base">
              <a:spcBef>
                <a:spcPct val="0"/>
              </a:spcBef>
              <a:spcAft>
                <a:spcPct val="0"/>
              </a:spcAft>
            </a:pPr>
            <a:r>
              <a:rPr lang="en-US" dirty="0">
                <a:solidFill>
                  <a:prstClr val="white"/>
                </a:solidFill>
                <a:latin typeface="Arial" charset="0"/>
              </a:rPr>
              <a:t>The graph below shows the distribution of A and B-rated restaurants…The horizontal axis tracks the number of violation points, and the vertical axis tracks the number of restaurants scoring in that category. The blue bars are A-rated restaurants, and the green bars are B-rated.</a:t>
            </a:r>
          </a:p>
          <a:p>
            <a:pPr fontAlgn="base">
              <a:spcBef>
                <a:spcPct val="0"/>
              </a:spcBef>
              <a:spcAft>
                <a:spcPct val="0"/>
              </a:spcAft>
            </a:pPr>
            <a:endParaRPr lang="en-US" sz="1400" dirty="0">
              <a:solidFill>
                <a:prstClr val="white"/>
              </a:solidFill>
              <a:latin typeface="Arial" charset="0"/>
            </a:endParaRPr>
          </a:p>
        </p:txBody>
      </p:sp>
    </p:spTree>
    <p:extLst>
      <p:ext uri="{BB962C8B-B14F-4D97-AF65-F5344CB8AC3E}">
        <p14:creationId xmlns:p14="http://schemas.microsoft.com/office/powerpoint/2010/main" val="19051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2.dailypost.co.uk/incoming/article2620281.ece/ALTERNATES/s615/pix-image-1-723625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19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t>Low Birth Weight Babies</a:t>
            </a:r>
            <a:endParaRPr lang="en-US" dirty="0"/>
          </a:p>
        </p:txBody>
      </p:sp>
      <p:sp>
        <p:nvSpPr>
          <p:cNvPr id="3" name="Text Placeholder 2"/>
          <p:cNvSpPr>
            <a:spLocks noGrp="1"/>
          </p:cNvSpPr>
          <p:nvPr>
            <p:ph type="body" sz="half" idx="1"/>
          </p:nvPr>
        </p:nvSpPr>
        <p:spPr>
          <a:xfrm>
            <a:off x="318052" y="1539876"/>
            <a:ext cx="11688418" cy="5622924"/>
          </a:xfrm>
        </p:spPr>
        <p:txBody>
          <a:bodyPr>
            <a:noAutofit/>
          </a:bodyPr>
          <a:lstStyle/>
          <a:p>
            <a:r>
              <a:rPr lang="en-US" sz="2400" dirty="0"/>
              <a:t>Almond, Douglas, Joseph J. Doyle, Amanda E. Kowalski, and Heidi Williams. 2010. “Estimating Marginal Returns to Medical Care: Evidence from At-Risk Newborns.” </a:t>
            </a:r>
            <a:r>
              <a:rPr lang="en-US" sz="2400" i="1" dirty="0"/>
              <a:t>The Quarterly Journal of Economics</a:t>
            </a:r>
            <a:r>
              <a:rPr lang="en-US" sz="2400" dirty="0"/>
              <a:t> 125 (2): 591–634. </a:t>
            </a:r>
          </a:p>
          <a:p>
            <a:r>
              <a:rPr lang="en-US" sz="2400" dirty="0"/>
              <a:t>VLBW babies (below 1500 grams) get extra treatment. </a:t>
            </a:r>
          </a:p>
          <a:p>
            <a:r>
              <a:rPr lang="en-US" sz="2400" dirty="0"/>
              <a:t>1500 g is conventional but arbitrary.</a:t>
            </a:r>
          </a:p>
          <a:p>
            <a:r>
              <a:rPr lang="en-US" sz="2400" dirty="0"/>
              <a:t>Authors find that mortality deceases at just </a:t>
            </a:r>
            <a:r>
              <a:rPr lang="en-US" sz="2400" i="1" dirty="0"/>
              <a:t>below </a:t>
            </a:r>
            <a:r>
              <a:rPr lang="en-US" sz="2400" dirty="0"/>
              <a:t>1500 suggesting value of additional medical care.</a:t>
            </a:r>
            <a:endParaRPr lang="en-US" sz="2400" i="1" dirty="0"/>
          </a:p>
          <a:p>
            <a:r>
              <a:rPr lang="en-US" sz="2400" dirty="0" err="1"/>
              <a:t>Barreca</a:t>
            </a:r>
            <a:r>
              <a:rPr lang="en-US" sz="2400" dirty="0"/>
              <a:t>, Alan I., Melanie </a:t>
            </a:r>
            <a:r>
              <a:rPr lang="en-US" sz="2400" dirty="0" err="1"/>
              <a:t>Guldi</a:t>
            </a:r>
            <a:r>
              <a:rPr lang="en-US" sz="2400" dirty="0"/>
              <a:t>, Jason M. </a:t>
            </a:r>
            <a:r>
              <a:rPr lang="en-US" sz="2400" dirty="0" err="1"/>
              <a:t>Lindo</a:t>
            </a:r>
            <a:r>
              <a:rPr lang="en-US" sz="2400" dirty="0"/>
              <a:t>, and Glen R. Waddell. 2011. “Saving Babies? Revisiting the Effect of Very Low Birth Weight Classification.” </a:t>
            </a:r>
            <a:r>
              <a:rPr lang="en-US" sz="2400" i="1" dirty="0"/>
              <a:t>The Quarterly Journal of Economics</a:t>
            </a:r>
            <a:r>
              <a:rPr lang="en-US" sz="2400" dirty="0"/>
              <a:t> 126 (4): 2117–23. </a:t>
            </a:r>
          </a:p>
          <a:p>
            <a:r>
              <a:rPr lang="en-US" sz="2400" dirty="0"/>
              <a:t>Finds that outcomes around 1500 grams and in general around many round numbers are peculiar both above and below.</a:t>
            </a:r>
          </a:p>
          <a:p>
            <a:r>
              <a:rPr lang="en-US" sz="2400" dirty="0"/>
              <a:t>Nurses and doctors may be manipulating.</a:t>
            </a:r>
          </a:p>
          <a:p>
            <a:r>
              <a:rPr lang="en-US" sz="2400" dirty="0"/>
              <a:t>Reminder that not all discontinuities are equally useful—exogenous discontinuities like election outcome more useful.</a:t>
            </a:r>
          </a:p>
        </p:txBody>
      </p:sp>
      <p:sp>
        <p:nvSpPr>
          <p:cNvPr id="6" name="TextBox 5"/>
          <p:cNvSpPr txBox="1"/>
          <p:nvPr/>
        </p:nvSpPr>
        <p:spPr>
          <a:xfrm>
            <a:off x="9067801" y="1828800"/>
            <a:ext cx="184731" cy="369332"/>
          </a:xfrm>
          <a:prstGeom prst="rect">
            <a:avLst/>
          </a:prstGeom>
          <a:noFill/>
        </p:spPr>
        <p:txBody>
          <a:bodyPr wrap="none" rtlCol="0">
            <a:spAutoFit/>
          </a:bodyPr>
          <a:lstStyle/>
          <a:p>
            <a:pPr fontAlgn="base">
              <a:spcBef>
                <a:spcPct val="0"/>
              </a:spcBef>
              <a:spcAft>
                <a:spcPct val="0"/>
              </a:spcAft>
            </a:pPr>
            <a:endParaRPr lang="en-US" dirty="0">
              <a:solidFill>
                <a:prstClr val="white"/>
              </a:solidFill>
              <a:latin typeface="Arial" charset="0"/>
            </a:endParaRPr>
          </a:p>
        </p:txBody>
      </p:sp>
    </p:spTree>
    <p:extLst>
      <p:ext uri="{BB962C8B-B14F-4D97-AF65-F5344CB8AC3E}">
        <p14:creationId xmlns:p14="http://schemas.microsoft.com/office/powerpoint/2010/main" val="61871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Regression Discontinuity Design</a:t>
            </a:r>
          </a:p>
        </p:txBody>
      </p:sp>
      <p:sp>
        <p:nvSpPr>
          <p:cNvPr id="7" name="6 Rectángulo"/>
          <p:cNvSpPr/>
          <p:nvPr/>
        </p:nvSpPr>
        <p:spPr>
          <a:xfrm>
            <a:off x="698431" y="1804959"/>
            <a:ext cx="9612411" cy="954107"/>
          </a:xfrm>
          <a:prstGeom prst="rect">
            <a:avLst/>
          </a:prstGeom>
          <a:noFill/>
        </p:spPr>
        <p:txBody>
          <a:bodyPr wrap="square" anchor="ctr">
            <a:spAutoFit/>
          </a:bodyPr>
          <a:lstStyle/>
          <a:p>
            <a:pPr fontAlgn="base">
              <a:spcBef>
                <a:spcPct val="20000"/>
              </a:spcBef>
              <a:spcAft>
                <a:spcPct val="0"/>
              </a:spcAft>
              <a:defRPr/>
            </a:pPr>
            <a:r>
              <a:rPr lang="en-US" sz="2800" dirty="0">
                <a:solidFill>
                  <a:prstClr val="black"/>
                </a:solidFill>
                <a:latin typeface="Arial" charset="0"/>
              </a:rPr>
              <a:t>We have a running variable, X, an index with a defined cut-off</a:t>
            </a:r>
          </a:p>
        </p:txBody>
      </p:sp>
      <p:sp>
        <p:nvSpPr>
          <p:cNvPr id="8" name="7 Rectángulo"/>
          <p:cNvSpPr/>
          <p:nvPr/>
        </p:nvSpPr>
        <p:spPr>
          <a:xfrm>
            <a:off x="698431" y="2662215"/>
            <a:ext cx="9612411" cy="1348061"/>
          </a:xfrm>
          <a:prstGeom prst="rect">
            <a:avLst/>
          </a:prstGeom>
        </p:spPr>
        <p:txBody>
          <a:bodyPr wrap="square">
            <a:spAutoFit/>
          </a:bodyPr>
          <a:lstStyle/>
          <a:p>
            <a:pPr lvl="1" indent="-457200" fontAlgn="base">
              <a:spcBef>
                <a:spcPct val="20000"/>
              </a:spcBef>
              <a:spcAft>
                <a:spcPct val="0"/>
              </a:spcAft>
              <a:buFont typeface="Courier New" pitchFamily="49" charset="0"/>
              <a:buChar char="o"/>
              <a:defRPr/>
            </a:pPr>
            <a:r>
              <a:rPr lang="en-US" sz="2400" dirty="0">
                <a:solidFill>
                  <a:prstClr val="black"/>
                </a:solidFill>
                <a:latin typeface="Arial" charset="0"/>
              </a:rPr>
              <a:t>Units with a score X≤C, where C=the cutoff are eligible</a:t>
            </a:r>
          </a:p>
          <a:p>
            <a:pPr lvl="1" indent="-457200" fontAlgn="base">
              <a:spcBef>
                <a:spcPct val="20000"/>
              </a:spcBef>
              <a:spcAft>
                <a:spcPct val="0"/>
              </a:spcAft>
              <a:buFont typeface="Courier New" pitchFamily="49" charset="0"/>
              <a:buChar char="o"/>
              <a:defRPr/>
            </a:pPr>
            <a:r>
              <a:rPr lang="en-US" sz="2400" dirty="0">
                <a:solidFill>
                  <a:prstClr val="black"/>
                </a:solidFill>
                <a:latin typeface="Arial" charset="0"/>
              </a:rPr>
              <a:t>Units with a score X&gt;C are not eligible</a:t>
            </a:r>
          </a:p>
          <a:p>
            <a:pPr lvl="1" indent="-457200" fontAlgn="base">
              <a:spcBef>
                <a:spcPct val="20000"/>
              </a:spcBef>
              <a:spcAft>
                <a:spcPct val="0"/>
              </a:spcAft>
              <a:buFont typeface="Courier New" pitchFamily="49" charset="0"/>
              <a:buChar char="o"/>
              <a:defRPr/>
            </a:pPr>
            <a:r>
              <a:rPr lang="en-US" sz="2400" dirty="0">
                <a:solidFill>
                  <a:prstClr val="black"/>
                </a:solidFill>
                <a:latin typeface="Arial" charset="0"/>
              </a:rPr>
              <a:t>Or vice-versa</a:t>
            </a:r>
          </a:p>
        </p:txBody>
      </p:sp>
      <p:sp>
        <p:nvSpPr>
          <p:cNvPr id="10" name="9 Rectángulo"/>
          <p:cNvSpPr/>
          <p:nvPr/>
        </p:nvSpPr>
        <p:spPr>
          <a:xfrm>
            <a:off x="710005" y="3948098"/>
            <a:ext cx="9612411" cy="523220"/>
          </a:xfrm>
          <a:prstGeom prst="rect">
            <a:avLst/>
          </a:prstGeom>
        </p:spPr>
        <p:txBody>
          <a:bodyPr wrap="square" anchor="ctr">
            <a:spAutoFit/>
          </a:bodyPr>
          <a:lstStyle/>
          <a:p>
            <a:pPr fontAlgn="base">
              <a:spcBef>
                <a:spcPct val="20000"/>
              </a:spcBef>
              <a:spcAft>
                <a:spcPct val="0"/>
              </a:spcAft>
              <a:defRPr/>
            </a:pPr>
            <a:r>
              <a:rPr lang="en-US" sz="2800" dirty="0">
                <a:solidFill>
                  <a:prstClr val="black"/>
                </a:solidFill>
                <a:latin typeface="Arial" charset="0"/>
              </a:rPr>
              <a:t>Intuitive explanation of the method:</a:t>
            </a:r>
          </a:p>
        </p:txBody>
      </p:sp>
      <p:sp>
        <p:nvSpPr>
          <p:cNvPr id="11" name="10 Rectángulo"/>
          <p:cNvSpPr/>
          <p:nvPr/>
        </p:nvSpPr>
        <p:spPr>
          <a:xfrm>
            <a:off x="710005" y="4376274"/>
            <a:ext cx="9612411" cy="1643527"/>
          </a:xfrm>
          <a:prstGeom prst="rect">
            <a:avLst/>
          </a:prstGeom>
        </p:spPr>
        <p:txBody>
          <a:bodyPr wrap="square">
            <a:spAutoFit/>
          </a:bodyPr>
          <a:lstStyle/>
          <a:p>
            <a:pPr lvl="1" indent="-457200" fontAlgn="base">
              <a:spcBef>
                <a:spcPct val="20000"/>
              </a:spcBef>
              <a:spcAft>
                <a:spcPct val="0"/>
              </a:spcAft>
              <a:buFont typeface="Courier New" pitchFamily="49" charset="0"/>
              <a:buChar char="o"/>
              <a:defRPr/>
            </a:pPr>
            <a:r>
              <a:rPr lang="en-US" sz="2400" dirty="0">
                <a:solidFill>
                  <a:prstClr val="black"/>
                </a:solidFill>
                <a:latin typeface="Arial" charset="0"/>
              </a:rPr>
              <a:t>Units just above the cut-off point are very similar to units just below it – </a:t>
            </a:r>
            <a:r>
              <a:rPr lang="en-US" sz="2400" i="1" dirty="0">
                <a:solidFill>
                  <a:prstClr val="black"/>
                </a:solidFill>
                <a:latin typeface="Arial" charset="0"/>
              </a:rPr>
              <a:t>good comparison.</a:t>
            </a:r>
          </a:p>
          <a:p>
            <a:pPr lvl="1" indent="-457200" fontAlgn="base">
              <a:spcBef>
                <a:spcPct val="20000"/>
              </a:spcBef>
              <a:spcAft>
                <a:spcPct val="0"/>
              </a:spcAft>
              <a:buFont typeface="Courier New" pitchFamily="49" charset="0"/>
              <a:buChar char="o"/>
              <a:defRPr/>
            </a:pPr>
            <a:r>
              <a:rPr lang="en-US" sz="2400" dirty="0">
                <a:solidFill>
                  <a:prstClr val="black"/>
                </a:solidFill>
                <a:latin typeface="Arial" charset="0"/>
              </a:rPr>
              <a:t>Compare outcomes </a:t>
            </a:r>
            <a:r>
              <a:rPr lang="en-US" sz="2400" i="1" dirty="0">
                <a:solidFill>
                  <a:prstClr val="black"/>
                </a:solidFill>
                <a:latin typeface="Arial" charset="0"/>
              </a:rPr>
              <a:t>Y </a:t>
            </a:r>
            <a:r>
              <a:rPr lang="en-US" sz="2400" dirty="0">
                <a:solidFill>
                  <a:prstClr val="black"/>
                </a:solidFill>
                <a:latin typeface="Arial" charset="0"/>
              </a:rPr>
              <a:t>for units just </a:t>
            </a:r>
            <a:r>
              <a:rPr lang="en-US" sz="2400" i="1" dirty="0">
                <a:solidFill>
                  <a:prstClr val="black"/>
                </a:solidFill>
                <a:latin typeface="Arial" charset="0"/>
              </a:rPr>
              <a:t>above and below </a:t>
            </a:r>
            <a:r>
              <a:rPr lang="en-US" sz="2400" dirty="0">
                <a:solidFill>
                  <a:prstClr val="black"/>
                </a:solidFill>
                <a:latin typeface="Arial" charset="0"/>
              </a:rPr>
              <a:t>the cut-off point.</a:t>
            </a:r>
          </a:p>
        </p:txBody>
      </p:sp>
      <p:grpSp>
        <p:nvGrpSpPr>
          <p:cNvPr id="3" name="13 Grupo"/>
          <p:cNvGrpSpPr/>
          <p:nvPr/>
        </p:nvGrpSpPr>
        <p:grpSpPr>
          <a:xfrm>
            <a:off x="8161798" y="2662215"/>
            <a:ext cx="3935449" cy="2214554"/>
            <a:chOff x="4570830" y="3647912"/>
            <a:chExt cx="2935317" cy="2718081"/>
          </a:xfrm>
        </p:grpSpPr>
        <p:pic>
          <p:nvPicPr>
            <p:cNvPr id="5" name="4 Imagen" descr="notes-small.png"/>
            <p:cNvPicPr>
              <a:picLocks noChangeAspect="1"/>
            </p:cNvPicPr>
            <p:nvPr/>
          </p:nvPicPr>
          <p:blipFill>
            <a:blip r:embed="rId3" cstate="print"/>
            <a:stretch>
              <a:fillRect/>
            </a:stretch>
          </p:blipFill>
          <p:spPr>
            <a:xfrm rot="182679">
              <a:off x="4570830" y="3647912"/>
              <a:ext cx="2935317" cy="2718081"/>
            </a:xfrm>
            <a:prstGeom prst="rect">
              <a:avLst/>
            </a:prstGeom>
          </p:spPr>
        </p:pic>
        <p:sp>
          <p:nvSpPr>
            <p:cNvPr id="6" name="5 CuadroTexto"/>
            <p:cNvSpPr txBox="1"/>
            <p:nvPr/>
          </p:nvSpPr>
          <p:spPr>
            <a:xfrm rot="206111">
              <a:off x="4744902" y="4343276"/>
              <a:ext cx="2587171" cy="1624352"/>
            </a:xfrm>
            <a:prstGeom prst="rect">
              <a:avLst/>
            </a:prstGeom>
            <a:noFill/>
            <a:effectLst>
              <a:outerShdw blurRad="63500" sx="102000" sy="102000" algn="ctr" rotWithShape="0">
                <a:prstClr val="black">
                  <a:alpha val="40000"/>
                </a:prstClr>
              </a:outerShdw>
            </a:effectLst>
          </p:spPr>
          <p:txBody>
            <a:bodyPr wrap="square" rtlCol="0" anchor="ctr" anchorCtr="0">
              <a:spAutoFit/>
            </a:bodyPr>
            <a:lstStyle/>
            <a:p>
              <a:pPr fontAlgn="base">
                <a:spcBef>
                  <a:spcPct val="0"/>
                </a:spcBef>
                <a:spcAft>
                  <a:spcPct val="0"/>
                </a:spcAft>
              </a:pPr>
              <a:r>
                <a:rPr lang="en-US" sz="2000" dirty="0">
                  <a:solidFill>
                    <a:prstClr val="black"/>
                  </a:solidFill>
                  <a:latin typeface="Calibri"/>
                  <a:cs typeface="MV Boli" pitchFamily="2" charset="0"/>
                </a:rPr>
                <a:t>For a discontinuity design, you need: </a:t>
              </a:r>
            </a:p>
            <a:p>
              <a:pPr marL="457200" indent="-457200" fontAlgn="base">
                <a:spcBef>
                  <a:spcPct val="0"/>
                </a:spcBef>
                <a:spcAft>
                  <a:spcPct val="0"/>
                </a:spcAft>
                <a:buFontTx/>
                <a:buAutoNum type="arabicParenR"/>
              </a:pPr>
              <a:r>
                <a:rPr lang="en-US" sz="2000" dirty="0">
                  <a:solidFill>
                    <a:prstClr val="black"/>
                  </a:solidFill>
                  <a:latin typeface="Calibri"/>
                  <a:cs typeface="MV Boli" pitchFamily="2" charset="0"/>
                </a:rPr>
                <a:t>Running variable</a:t>
              </a:r>
            </a:p>
            <a:p>
              <a:pPr marL="457200" indent="-457200" fontAlgn="base">
                <a:spcBef>
                  <a:spcPct val="0"/>
                </a:spcBef>
                <a:spcAft>
                  <a:spcPct val="0"/>
                </a:spcAft>
                <a:buFontTx/>
                <a:buAutoNum type="arabicParenR"/>
              </a:pPr>
              <a:r>
                <a:rPr lang="en-US" sz="2000" dirty="0">
                  <a:solidFill>
                    <a:prstClr val="black"/>
                  </a:solidFill>
                  <a:latin typeface="Calibri"/>
                  <a:cs typeface="MV Boli" pitchFamily="2" charset="0"/>
                </a:rPr>
                <a:t>Sharp cut-off.</a:t>
              </a:r>
            </a:p>
          </p:txBody>
        </p:sp>
      </p:grpSp>
    </p:spTree>
    <p:extLst>
      <p:ext uri="{BB962C8B-B14F-4D97-AF65-F5344CB8AC3E}">
        <p14:creationId xmlns:p14="http://schemas.microsoft.com/office/powerpoint/2010/main" val="243444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1</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The simplest RD design occurs if we have lots of observations with X=</a:t>
            </a:r>
            <a:r>
              <a:rPr lang="en-US" dirty="0" err="1">
                <a:solidFill>
                  <a:schemeClr val="bg1"/>
                </a:solidFill>
              </a:rPr>
              <a:t>C+ε</a:t>
            </a:r>
            <a:r>
              <a:rPr lang="en-US" dirty="0">
                <a:solidFill>
                  <a:schemeClr val="bg1"/>
                </a:solidFill>
              </a:rPr>
              <a:t> (and thus T=0) and lots of observations with X=C-ε (T=1) where ε is small. </a:t>
            </a:r>
          </a:p>
          <a:p>
            <a:r>
              <a:rPr lang="en-US" dirty="0">
                <a:solidFill>
                  <a:schemeClr val="bg1"/>
                </a:solidFill>
              </a:rPr>
              <a:t>In this case we can just compare means between the two groups who are on either side of C+/-ε. Since the two groups are similar to within an ε this estimates the causal effect of treatment.</a:t>
            </a:r>
          </a:p>
          <a:p>
            <a:r>
              <a:rPr lang="en-US" dirty="0">
                <a:solidFill>
                  <a:schemeClr val="bg1"/>
                </a:solidFill>
              </a:rPr>
              <a:t>More typically, however, we will only have a few observations clustered within ε of the cutoff value so we need to use all of the observations to estimate the regression line(s) around the cutoff value.</a:t>
            </a:r>
          </a:p>
        </p:txBody>
      </p:sp>
    </p:spTree>
    <p:extLst>
      <p:ext uri="{BB962C8B-B14F-4D97-AF65-F5344CB8AC3E}">
        <p14:creationId xmlns:p14="http://schemas.microsoft.com/office/powerpoint/2010/main" val="379511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US" sz="4000" dirty="0">
                <a:solidFill>
                  <a:schemeClr val="tx1"/>
                </a:solidFill>
              </a:rPr>
              <a:t>Example: </a:t>
            </a:r>
            <a:r>
              <a:rPr lang="en-US" sz="4000" dirty="0"/>
              <a:t>Effect of fertilizer program on agriculture production</a:t>
            </a:r>
          </a:p>
        </p:txBody>
      </p:sp>
      <p:sp>
        <p:nvSpPr>
          <p:cNvPr id="9" name="8 Rectángulo"/>
          <p:cNvSpPr/>
          <p:nvPr/>
        </p:nvSpPr>
        <p:spPr>
          <a:xfrm>
            <a:off x="653966" y="2280430"/>
            <a:ext cx="10036420" cy="523220"/>
          </a:xfrm>
          <a:prstGeom prst="rect">
            <a:avLst/>
          </a:prstGeom>
        </p:spPr>
        <p:txBody>
          <a:bodyPr wrap="square" anchor="t">
            <a:spAutoFit/>
          </a:bodyPr>
          <a:lstStyle/>
          <a:p>
            <a:pPr fontAlgn="base">
              <a:spcBef>
                <a:spcPct val="0"/>
              </a:spcBef>
              <a:spcAft>
                <a:spcPct val="0"/>
              </a:spcAft>
            </a:pPr>
            <a:r>
              <a:rPr lang="en-US" sz="2800" dirty="0">
                <a:solidFill>
                  <a:prstClr val="black"/>
                </a:solidFill>
                <a:latin typeface="Arial" charset="0"/>
              </a:rPr>
              <a:t>Improve agriculture production (rice yields) for small farmers</a:t>
            </a:r>
          </a:p>
        </p:txBody>
      </p:sp>
      <p:sp>
        <p:nvSpPr>
          <p:cNvPr id="11" name="Rectangle 3"/>
          <p:cNvSpPr txBox="1">
            <a:spLocks noChangeArrowheads="1"/>
          </p:cNvSpPr>
          <p:nvPr/>
        </p:nvSpPr>
        <p:spPr>
          <a:xfrm>
            <a:off x="688489" y="1694978"/>
            <a:ext cx="9787583" cy="756000"/>
          </a:xfrm>
          <a:prstGeom prst="rect">
            <a:avLst/>
          </a:prstGeom>
        </p:spPr>
        <p:txBody>
          <a:bodyPr>
            <a:noAutofit/>
          </a:bodyPr>
          <a:lstStyle/>
          <a:p>
            <a:pPr fontAlgn="base">
              <a:spcBef>
                <a:spcPct val="0"/>
              </a:spcBef>
              <a:spcAft>
                <a:spcPct val="0"/>
              </a:spcAft>
            </a:pPr>
            <a:r>
              <a:rPr lang="en-US" sz="4000" dirty="0">
                <a:solidFill>
                  <a:prstClr val="black"/>
                </a:solidFill>
                <a:latin typeface="Arial" charset="0"/>
              </a:rPr>
              <a:t>Goal</a:t>
            </a:r>
          </a:p>
        </p:txBody>
      </p:sp>
      <p:sp>
        <p:nvSpPr>
          <p:cNvPr id="12" name="11 Rectángulo"/>
          <p:cNvSpPr/>
          <p:nvPr/>
        </p:nvSpPr>
        <p:spPr>
          <a:xfrm>
            <a:off x="653966" y="3864713"/>
            <a:ext cx="10036420" cy="954107"/>
          </a:xfrm>
          <a:prstGeom prst="rect">
            <a:avLst/>
          </a:prstGeom>
        </p:spPr>
        <p:txBody>
          <a:bodyPr wrap="square" anchor="t">
            <a:spAutoFit/>
          </a:bodyPr>
          <a:lstStyle/>
          <a:p>
            <a:pPr marL="514350" indent="-514350" fontAlgn="base">
              <a:spcBef>
                <a:spcPct val="0"/>
              </a:spcBef>
              <a:spcAft>
                <a:spcPct val="0"/>
              </a:spcAft>
              <a:buFont typeface="Courier New" pitchFamily="49" charset="0"/>
              <a:buChar char="o"/>
            </a:pPr>
            <a:r>
              <a:rPr lang="en-US" sz="2800" dirty="0">
                <a:solidFill>
                  <a:prstClr val="black"/>
                </a:solidFill>
                <a:latin typeface="Arial" charset="0"/>
              </a:rPr>
              <a:t>Farms with a score (Ha) of land ≤50 are small</a:t>
            </a:r>
          </a:p>
          <a:p>
            <a:pPr marL="514350" indent="-514350" fontAlgn="base">
              <a:spcBef>
                <a:spcPct val="0"/>
              </a:spcBef>
              <a:spcAft>
                <a:spcPct val="0"/>
              </a:spcAft>
              <a:buFont typeface="Courier New" pitchFamily="49" charset="0"/>
              <a:buChar char="o"/>
            </a:pPr>
            <a:r>
              <a:rPr lang="en-US" sz="2800" dirty="0">
                <a:solidFill>
                  <a:prstClr val="black"/>
                </a:solidFill>
                <a:latin typeface="Arial" charset="0"/>
              </a:rPr>
              <a:t>Farms with a score (Ha) of land &gt;50 are not small</a:t>
            </a:r>
          </a:p>
        </p:txBody>
      </p:sp>
      <p:sp>
        <p:nvSpPr>
          <p:cNvPr id="14" name="Rectangle 3"/>
          <p:cNvSpPr txBox="1">
            <a:spLocks noChangeArrowheads="1"/>
          </p:cNvSpPr>
          <p:nvPr/>
        </p:nvSpPr>
        <p:spPr>
          <a:xfrm>
            <a:off x="688489" y="3279261"/>
            <a:ext cx="9787583" cy="756000"/>
          </a:xfrm>
          <a:prstGeom prst="rect">
            <a:avLst/>
          </a:prstGeom>
        </p:spPr>
        <p:txBody>
          <a:bodyPr>
            <a:noAutofit/>
          </a:bodyPr>
          <a:lstStyle/>
          <a:p>
            <a:pPr fontAlgn="base">
              <a:spcBef>
                <a:spcPct val="0"/>
              </a:spcBef>
              <a:spcAft>
                <a:spcPct val="0"/>
              </a:spcAft>
            </a:pPr>
            <a:r>
              <a:rPr lang="en-US" sz="4000" dirty="0">
                <a:solidFill>
                  <a:prstClr val="black"/>
                </a:solidFill>
                <a:latin typeface="Arial" charset="0"/>
              </a:rPr>
              <a:t>Method</a:t>
            </a:r>
          </a:p>
        </p:txBody>
      </p:sp>
      <p:sp>
        <p:nvSpPr>
          <p:cNvPr id="15" name="14 Rectángulo"/>
          <p:cNvSpPr/>
          <p:nvPr/>
        </p:nvSpPr>
        <p:spPr>
          <a:xfrm>
            <a:off x="665474" y="5613561"/>
            <a:ext cx="9953474" cy="523220"/>
          </a:xfrm>
          <a:prstGeom prst="rect">
            <a:avLst/>
          </a:prstGeom>
        </p:spPr>
        <p:txBody>
          <a:bodyPr wrap="square" anchor="t">
            <a:spAutoFit/>
          </a:bodyPr>
          <a:lstStyle/>
          <a:p>
            <a:pPr fontAlgn="base">
              <a:spcBef>
                <a:spcPct val="0"/>
              </a:spcBef>
              <a:spcAft>
                <a:spcPct val="0"/>
              </a:spcAft>
            </a:pPr>
            <a:r>
              <a:rPr lang="en-US" sz="2800" dirty="0">
                <a:solidFill>
                  <a:prstClr val="black"/>
                </a:solidFill>
                <a:latin typeface="Arial" charset="0"/>
              </a:rPr>
              <a:t>Small farmers receive subsidies to purchase fertilizer</a:t>
            </a:r>
          </a:p>
        </p:txBody>
      </p:sp>
      <p:sp>
        <p:nvSpPr>
          <p:cNvPr id="17" name="Rectangle 3"/>
          <p:cNvSpPr txBox="1">
            <a:spLocks noChangeArrowheads="1"/>
          </p:cNvSpPr>
          <p:nvPr/>
        </p:nvSpPr>
        <p:spPr>
          <a:xfrm>
            <a:off x="688489" y="5028110"/>
            <a:ext cx="9787583" cy="756000"/>
          </a:xfrm>
          <a:prstGeom prst="rect">
            <a:avLst/>
          </a:prstGeom>
        </p:spPr>
        <p:txBody>
          <a:bodyPr>
            <a:noAutofit/>
          </a:bodyPr>
          <a:lstStyle/>
          <a:p>
            <a:pPr fontAlgn="base">
              <a:spcBef>
                <a:spcPct val="0"/>
              </a:spcBef>
              <a:spcAft>
                <a:spcPct val="0"/>
              </a:spcAft>
            </a:pPr>
            <a:r>
              <a:rPr lang="en-US" sz="4000" dirty="0">
                <a:solidFill>
                  <a:prstClr val="black"/>
                </a:solidFill>
                <a:latin typeface="Arial" charset="0"/>
              </a:rPr>
              <a:t>Intervention</a:t>
            </a:r>
          </a:p>
        </p:txBody>
      </p:sp>
    </p:spTree>
    <p:extLst>
      <p:ext uri="{BB962C8B-B14F-4D97-AF65-F5344CB8AC3E}">
        <p14:creationId xmlns:p14="http://schemas.microsoft.com/office/powerpoint/2010/main" val="18377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fade">
                                      <p:cBhvr>
                                        <p:cTn id="3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P spid="11" grpId="0"/>
      <p:bldP spid="12" grpId="0" build="p" bldLvl="3"/>
      <p:bldP spid="14" grpId="0"/>
      <p:bldP spid="15" grpId="0" build="p" bldLvl="3"/>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8 Imagen" descr="slide9.png"/>
          <p:cNvPicPr>
            <a:picLocks noChangeAspect="1"/>
          </p:cNvPicPr>
          <p:nvPr/>
        </p:nvPicPr>
        <p:blipFill>
          <a:blip r:embed="rId2" cstate="print"/>
          <a:stretch>
            <a:fillRect/>
          </a:stretch>
        </p:blipFill>
        <p:spPr>
          <a:xfrm>
            <a:off x="1524000" y="1071570"/>
            <a:ext cx="9115890" cy="5786454"/>
          </a:xfrm>
          <a:prstGeom prst="rect">
            <a:avLst/>
          </a:prstGeom>
        </p:spPr>
      </p:pic>
      <p:sp>
        <p:nvSpPr>
          <p:cNvPr id="2" name="1 Título"/>
          <p:cNvSpPr>
            <a:spLocks noGrp="1"/>
          </p:cNvSpPr>
          <p:nvPr>
            <p:ph type="title" idx="4294967295"/>
          </p:nvPr>
        </p:nvSpPr>
        <p:spPr>
          <a:xfrm>
            <a:off x="331304" y="71438"/>
            <a:ext cx="11476383" cy="857250"/>
          </a:xfrm>
        </p:spPr>
        <p:txBody>
          <a:bodyPr>
            <a:noAutofit/>
          </a:bodyPr>
          <a:lstStyle/>
          <a:p>
            <a:r>
              <a:rPr lang="en-US" sz="3600" dirty="0"/>
              <a:t>Regression Discontinuity</a:t>
            </a:r>
            <a:br>
              <a:rPr lang="en-US" sz="3600" dirty="0"/>
            </a:br>
            <a:r>
              <a:rPr lang="en-US" sz="3600" dirty="0"/>
              <a:t>Design-Baseline</a:t>
            </a:r>
          </a:p>
        </p:txBody>
      </p:sp>
      <p:cxnSp>
        <p:nvCxnSpPr>
          <p:cNvPr id="5" name="4 Conector recto"/>
          <p:cNvCxnSpPr/>
          <p:nvPr/>
        </p:nvCxnSpPr>
        <p:spPr>
          <a:xfrm rot="5400000" flipH="1" flipV="1">
            <a:off x="3809984" y="3929090"/>
            <a:ext cx="4572032" cy="0"/>
          </a:xfrm>
          <a:prstGeom prst="line">
            <a:avLst/>
          </a:prstGeom>
          <a:ln w="28575">
            <a:solidFill>
              <a:srgbClr val="0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6 Flecha derecha"/>
          <p:cNvSpPr/>
          <p:nvPr/>
        </p:nvSpPr>
        <p:spPr>
          <a:xfrm>
            <a:off x="6167438" y="4786346"/>
            <a:ext cx="1643074" cy="785818"/>
          </a:xfrm>
          <a:prstGeom prst="righ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a:rPr>
              <a:t>Not eligible</a:t>
            </a:r>
          </a:p>
        </p:txBody>
      </p:sp>
      <p:sp>
        <p:nvSpPr>
          <p:cNvPr id="8" name="7 Flecha derecha"/>
          <p:cNvSpPr/>
          <p:nvPr/>
        </p:nvSpPr>
        <p:spPr>
          <a:xfrm flipH="1">
            <a:off x="4738678" y="5286412"/>
            <a:ext cx="1285884" cy="785818"/>
          </a:xfrm>
          <a:prstGeom prst="rightArrow">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dirty="0">
                <a:solidFill>
                  <a:prstClr val="white"/>
                </a:solidFill>
                <a:latin typeface="Calibri"/>
              </a:rPr>
              <a:t>Eligible</a:t>
            </a:r>
          </a:p>
        </p:txBody>
      </p:sp>
    </p:spTree>
    <p:extLst>
      <p:ext uri="{BB962C8B-B14F-4D97-AF65-F5344CB8AC3E}">
        <p14:creationId xmlns:p14="http://schemas.microsoft.com/office/powerpoint/2010/main" val="271620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0574" y="71438"/>
            <a:ext cx="10074583" cy="857250"/>
          </a:xfrm>
        </p:spPr>
        <p:txBody>
          <a:bodyPr>
            <a:noAutofit/>
          </a:bodyPr>
          <a:lstStyle/>
          <a:p>
            <a:r>
              <a:rPr lang="en-US" sz="3600" dirty="0"/>
              <a:t>Regression Discontinuity </a:t>
            </a:r>
            <a:br>
              <a:rPr lang="en-US" sz="3600" dirty="0"/>
            </a:br>
            <a:r>
              <a:rPr lang="en-US" sz="3600" dirty="0"/>
              <a:t>Design-Post Intervention</a:t>
            </a:r>
          </a:p>
        </p:txBody>
      </p:sp>
      <p:pic>
        <p:nvPicPr>
          <p:cNvPr id="6" name="5 Imagen" descr="slide11.png"/>
          <p:cNvPicPr>
            <a:picLocks noChangeAspect="1"/>
          </p:cNvPicPr>
          <p:nvPr/>
        </p:nvPicPr>
        <p:blipFill>
          <a:blip r:embed="rId2" cstate="print"/>
          <a:srcRect t="1250" b="1250"/>
          <a:stretch>
            <a:fillRect/>
          </a:stretch>
        </p:blipFill>
        <p:spPr>
          <a:xfrm>
            <a:off x="1524000" y="1285860"/>
            <a:ext cx="9144000" cy="5572140"/>
          </a:xfrm>
          <a:prstGeom prst="rect">
            <a:avLst/>
          </a:prstGeom>
          <a:ln>
            <a:solidFill>
              <a:schemeClr val="accent1">
                <a:shade val="95000"/>
                <a:satMod val="105000"/>
              </a:schemeClr>
            </a:solidFill>
          </a:ln>
        </p:spPr>
      </p:pic>
      <p:sp>
        <p:nvSpPr>
          <p:cNvPr id="9" name="8 CuadroTexto"/>
          <p:cNvSpPr txBox="1"/>
          <p:nvPr/>
        </p:nvSpPr>
        <p:spPr>
          <a:xfrm>
            <a:off x="8739207" y="5143513"/>
            <a:ext cx="1324017" cy="461665"/>
          </a:xfrm>
          <a:prstGeom prst="rect">
            <a:avLst/>
          </a:prstGeom>
          <a:noFill/>
        </p:spPr>
        <p:txBody>
          <a:bodyPr wrap="none" rtlCol="0">
            <a:spAutoFit/>
          </a:bodyPr>
          <a:lstStyle/>
          <a:p>
            <a:pPr fontAlgn="base">
              <a:spcBef>
                <a:spcPct val="0"/>
              </a:spcBef>
              <a:spcAft>
                <a:spcPct val="0"/>
              </a:spcAft>
            </a:pPr>
            <a:r>
              <a:rPr lang="en-US" sz="2400" dirty="0">
                <a:solidFill>
                  <a:srgbClr val="2DA2BF"/>
                </a:solidFill>
                <a:latin typeface="Arial" charset="0"/>
              </a:rPr>
              <a:t>IMPACT</a:t>
            </a:r>
          </a:p>
        </p:txBody>
      </p:sp>
      <p:sp>
        <p:nvSpPr>
          <p:cNvPr id="7" name="29 Cerrar corchete"/>
          <p:cNvSpPr/>
          <p:nvPr/>
        </p:nvSpPr>
        <p:spPr>
          <a:xfrm>
            <a:off x="6238876" y="3571876"/>
            <a:ext cx="357190" cy="1000132"/>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latin typeface="Calibri"/>
            </a:endParaRPr>
          </a:p>
        </p:txBody>
      </p:sp>
      <p:cxnSp>
        <p:nvCxnSpPr>
          <p:cNvPr id="10" name="Straight Arrow Connector 9"/>
          <p:cNvCxnSpPr/>
          <p:nvPr/>
        </p:nvCxnSpPr>
        <p:spPr>
          <a:xfrm rot="10800000">
            <a:off x="6738942" y="4071942"/>
            <a:ext cx="1928826" cy="12858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24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2</a:t>
            </a:r>
          </a:p>
        </p:txBody>
      </p:sp>
      <p:sp>
        <p:nvSpPr>
          <p:cNvPr id="3" name="Content Placeholder 2"/>
          <p:cNvSpPr>
            <a:spLocks noGrp="1"/>
          </p:cNvSpPr>
          <p:nvPr>
            <p:ph idx="1"/>
          </p:nvPr>
        </p:nvSpPr>
        <p:spPr/>
        <p:txBody>
          <a:bodyPr>
            <a:noAutofit/>
          </a:bodyPr>
          <a:lstStyle/>
          <a:p>
            <a:r>
              <a:rPr lang="en-US" sz="2400" dirty="0">
                <a:solidFill>
                  <a:schemeClr val="bg1"/>
                </a:solidFill>
              </a:rPr>
              <a:t>A linear model can be estimated very simply where X is the running variable and T the treatment which occurs when X&gt;C. </a:t>
            </a:r>
          </a:p>
        </p:txBody>
      </p:sp>
      <p:pic>
        <p:nvPicPr>
          <p:cNvPr id="4" name="5 Imagen" descr="slide11.png"/>
          <p:cNvPicPr>
            <a:picLocks noChangeAspect="1"/>
          </p:cNvPicPr>
          <p:nvPr/>
        </p:nvPicPr>
        <p:blipFill>
          <a:blip r:embed="rId3" cstate="print"/>
          <a:srcRect t="1250" b="1250"/>
          <a:stretch>
            <a:fillRect/>
          </a:stretch>
        </p:blipFill>
        <p:spPr>
          <a:xfrm>
            <a:off x="3945615" y="3196014"/>
            <a:ext cx="3828691" cy="2333115"/>
          </a:xfrm>
          <a:prstGeom prst="rect">
            <a:avLst/>
          </a:prstGeom>
          <a:ln>
            <a:solidFill>
              <a:schemeClr val="accent1">
                <a:shade val="95000"/>
                <a:satMod val="105000"/>
              </a:schemeClr>
            </a:solidFill>
          </a:ln>
        </p:spPr>
      </p:pic>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14801" y="2696086"/>
            <a:ext cx="3659505" cy="367665"/>
          </a:xfrm>
          <a:prstGeom prst="rect">
            <a:avLst/>
          </a:prstGeom>
        </p:spPr>
      </p:pic>
      <p:sp>
        <p:nvSpPr>
          <p:cNvPr id="7" name="Content Placeholder 2"/>
          <p:cNvSpPr txBox="1">
            <a:spLocks/>
          </p:cNvSpPr>
          <p:nvPr/>
        </p:nvSpPr>
        <p:spPr>
          <a:xfrm>
            <a:off x="609600" y="5661392"/>
            <a:ext cx="10972800" cy="968009"/>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Clr>
                <a:srgbClr val="2DA2BF"/>
              </a:buClr>
            </a:pPr>
            <a:r>
              <a:rPr lang="en-US" sz="2400" dirty="0">
                <a:solidFill>
                  <a:prstClr val="black"/>
                </a:solidFill>
                <a:latin typeface="Calibri"/>
              </a:rPr>
              <a:t>But this model imposes a number of restrictions on the data including linearity in X and an identical regression slope for X&lt;C and X≥C.</a:t>
            </a:r>
          </a:p>
        </p:txBody>
      </p:sp>
    </p:spTree>
    <p:extLst>
      <p:ext uri="{BB962C8B-B14F-4D97-AF65-F5344CB8AC3E}">
        <p14:creationId xmlns:p14="http://schemas.microsoft.com/office/powerpoint/2010/main" val="24773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0296" y="2462032"/>
            <a:ext cx="6585654" cy="2747115"/>
          </a:xfrm>
          <a:prstGeom prst="rect">
            <a:avLst/>
          </a:prstGeom>
        </p:spPr>
      </p:pic>
      <p:sp>
        <p:nvSpPr>
          <p:cNvPr id="3" name="Title 2"/>
          <p:cNvSpPr>
            <a:spLocks noGrp="1"/>
          </p:cNvSpPr>
          <p:nvPr>
            <p:ph type="title"/>
          </p:nvPr>
        </p:nvSpPr>
        <p:spPr/>
        <p:txBody>
          <a:bodyPr/>
          <a:lstStyle/>
          <a:p>
            <a:r>
              <a:rPr lang="en-US" dirty="0"/>
              <a:t>Non-linearity</a:t>
            </a:r>
          </a:p>
        </p:txBody>
      </p:sp>
      <p:sp>
        <p:nvSpPr>
          <p:cNvPr id="4" name="Content Placeholder 3"/>
          <p:cNvSpPr>
            <a:spLocks noGrp="1"/>
          </p:cNvSpPr>
          <p:nvPr>
            <p:ph idx="1"/>
          </p:nvPr>
        </p:nvSpPr>
        <p:spPr>
          <a:xfrm>
            <a:off x="609600" y="1695644"/>
            <a:ext cx="9866243" cy="1501409"/>
          </a:xfrm>
        </p:spPr>
        <p:txBody>
          <a:bodyPr>
            <a:normAutofit/>
          </a:bodyPr>
          <a:lstStyle/>
          <a:p>
            <a:r>
              <a:rPr lang="en-US" dirty="0">
                <a:solidFill>
                  <a:schemeClr val="bg1"/>
                </a:solidFill>
              </a:rPr>
              <a:t>Non-linearity may be mistaken for discontinuity.</a:t>
            </a:r>
          </a:p>
        </p:txBody>
      </p:sp>
      <p:pic>
        <p:nvPicPr>
          <p:cNvPr id="5" name="Picture 4"/>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34665" y="5872848"/>
            <a:ext cx="6122670" cy="367665"/>
          </a:xfrm>
          <a:prstGeom prst="rect">
            <a:avLst/>
          </a:prstGeom>
        </p:spPr>
      </p:pic>
      <p:sp>
        <p:nvSpPr>
          <p:cNvPr id="6" name="Content Placeholder 3"/>
          <p:cNvSpPr txBox="1">
            <a:spLocks/>
          </p:cNvSpPr>
          <p:nvPr/>
        </p:nvSpPr>
        <p:spPr>
          <a:xfrm>
            <a:off x="609600" y="2813178"/>
            <a:ext cx="3909391" cy="2478761"/>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buClr>
                <a:srgbClr val="2DA2BF"/>
              </a:buClr>
            </a:pPr>
            <a:r>
              <a:rPr lang="en-US" dirty="0">
                <a:solidFill>
                  <a:prstClr val="black"/>
                </a:solidFill>
                <a:latin typeface="Calibri"/>
              </a:rPr>
              <a:t>To handle this we can estimate using, for example:</a:t>
            </a:r>
          </a:p>
        </p:txBody>
      </p:sp>
    </p:spTree>
    <p:extLst>
      <p:ext uri="{BB962C8B-B14F-4D97-AF65-F5344CB8AC3E}">
        <p14:creationId xmlns:p14="http://schemas.microsoft.com/office/powerpoint/2010/main" val="175919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RIGINALHEIGHT" val="144.75"/>
  <p:tag name="ORIGINALWIDTH" val="1440.75"/>
  <p:tag name="LATEXADDIN" val="\documentclass{article}&#10;\usepackage{amsmath}&#10;\pagestyle{empty}&#10;\begin{document}&#10; $Y=\widehat{B}_{0}+\widehat{B}_{1}X+\widehat{B}_{2}T+u$&#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RIGINALHEIGHT" val="144.75"/>
  <p:tag name="ORIGINALWIDTH" val="2410.5"/>
  <p:tag name="LATEXADDIN" val="\documentclass{article}&#10;\usepackage{amsmath}&#10;\pagestyle{empty}&#10;\begin{document}&#10; $Y=\widehat{B}_{0}+%&#10;\widehat{B}_{1}X+\widehat{B}_{2}X^{2}+\widehat{B}_{3}X^{3}+\widehat{B}%&#10;_{4}T+u.$&#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ORIGINALHEIGHT" val="156"/>
  <p:tag name="ORIGINALWIDTH" val="4218"/>
  <p:tag name="LATEXADDIN" val="\documentclass{article}&#10;\usepackage{amsmath}&#10;\pagestyle{empty}&#10;\begin{document}&#10;\begin{equation*}&#10;Y_{i}=\widehat{B}_{0}+\widehat{B}_{1}\widetilde{X}_{i}+\widehat{B}_{2}%&#10;\widetilde{X}_{i}^{2}+\widehat{B}_{3}\widetilde{X}_{i}^{3}+\widehat{B}_{4}%&#10;\widetilde{X}_{i}T_{i}+\widehat{B}_{5}\widetilde{X}_{i}^{2}T_{i}+\widehat{B}%&#10;_{6}\widetilde{X}_{i}^{3}T_{i}+B_{7}T_{i}+u_{i}&#10;\end{equation*}&#10;&#10;&#10;&#10;&#10;\end{document}"/>
  <p:tag name="IGUANATEXSIZE"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BlackOrange</Template>
  <TotalTime>74</TotalTime>
  <Words>1507</Words>
  <Application>Microsoft Office PowerPoint</Application>
  <PresentationFormat>Widescreen</PresentationFormat>
  <Paragraphs>98</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宋体</vt:lpstr>
      <vt:lpstr>Arial</vt:lpstr>
      <vt:lpstr>Calibri</vt:lpstr>
      <vt:lpstr>Cambria Math</vt:lpstr>
      <vt:lpstr>Courier New</vt:lpstr>
      <vt:lpstr>MV Boli</vt:lpstr>
      <vt:lpstr>Wingdings</vt:lpstr>
      <vt:lpstr>Wingdings 2</vt:lpstr>
      <vt:lpstr>Wingdings 3</vt:lpstr>
      <vt:lpstr>Module</vt:lpstr>
      <vt:lpstr>Regression Discontinuity Design What is the value of an Olympic Gold?</vt:lpstr>
      <vt:lpstr>Regression Discontinuity Design</vt:lpstr>
      <vt:lpstr>Regression Discontinuity Design</vt:lpstr>
      <vt:lpstr>Estimating 1</vt:lpstr>
      <vt:lpstr>Example: Effect of fertilizer program on agriculture production</vt:lpstr>
      <vt:lpstr>Regression Discontinuity Design-Baseline</vt:lpstr>
      <vt:lpstr>Regression Discontinuity  Design-Post Intervention</vt:lpstr>
      <vt:lpstr>Estimating 2</vt:lpstr>
      <vt:lpstr>Non-linearity</vt:lpstr>
      <vt:lpstr>Estimation 3</vt:lpstr>
      <vt:lpstr>Example: The Power of Incumbency</vt:lpstr>
      <vt:lpstr>PowerPoint Presentation</vt:lpstr>
      <vt:lpstr>What do we want to see next?</vt:lpstr>
      <vt:lpstr>PowerPoint Presentation</vt:lpstr>
      <vt:lpstr>PowerPoint Presentation</vt:lpstr>
      <vt:lpstr>Fuzzy Regression Discontinuity</vt:lpstr>
      <vt:lpstr>Fuzzy 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Securitization Lead to Lax Screening? Evidence From Subprime Loans (Benjamin J. Keys, Tanmoy Mukherjee, Amit Seru, Vikrant Vig)</vt:lpstr>
      <vt:lpstr>Minimum Legal Drinking Age Carpenter, C., &amp; Dobkin, C. 2011. The Minimum Legal Drinking Age and Public Health. The journal of economic perspectives : a journal of the American Economic Association, 25(2): 133–156. Retrieved from http://www.ncbi.nlm.nih.gov/pmc/articles/PMC3182479/</vt:lpstr>
      <vt:lpstr>PowerPoint Presentation</vt:lpstr>
      <vt:lpstr>Low Birth Weight Babies</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Regression Discontinuity Design What is the value of an Olympic Gold?</dc:title>
  <dc:creator>Alex T Tabarrok</dc:creator>
  <cp:lastModifiedBy>Alex T Tabarrok</cp:lastModifiedBy>
  <cp:revision>4</cp:revision>
  <dcterms:created xsi:type="dcterms:W3CDTF">2019-10-14T16:09:24Z</dcterms:created>
  <dcterms:modified xsi:type="dcterms:W3CDTF">2022-09-26T15:56:17Z</dcterms:modified>
</cp:coreProperties>
</file>