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
  </p:notesMasterIdLst>
  <p:sldIdLst>
    <p:sldId id="256" r:id="rId3"/>
    <p:sldId id="257" r:id="rId4"/>
    <p:sldId id="258" r:id="rId5"/>
    <p:sldId id="259" r:id="rId6"/>
    <p:sldId id="261" r:id="rId7"/>
    <p:sldId id="260" r:id="rId8"/>
    <p:sldId id="269" r:id="rId9"/>
    <p:sldId id="263" r:id="rId10"/>
    <p:sldId id="264" r:id="rId11"/>
    <p:sldId id="283" r:id="rId12"/>
    <p:sldId id="266" r:id="rId13"/>
    <p:sldId id="267" r:id="rId14"/>
    <p:sldId id="268" r:id="rId15"/>
    <p:sldId id="270" r:id="rId16"/>
    <p:sldId id="271" r:id="rId17"/>
    <p:sldId id="272" r:id="rId18"/>
    <p:sldId id="273" r:id="rId19"/>
    <p:sldId id="274" r:id="rId20"/>
    <p:sldId id="276" r:id="rId21"/>
    <p:sldId id="275"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275" autoAdjust="0"/>
  </p:normalViewPr>
  <p:slideViewPr>
    <p:cSldViewPr snapToGrid="0">
      <p:cViewPr varScale="1">
        <p:scale>
          <a:sx n="74" d="100"/>
          <a:sy n="74" d="100"/>
        </p:scale>
        <p:origin x="101" y="1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EE8F5-9A09-484C-AAC9-6BB28971D08D}"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21031-6729-4204-B941-59F59A6DB950}" type="slidenum">
              <a:rPr lang="en-US" smtClean="0"/>
              <a:t>‹#›</a:t>
            </a:fld>
            <a:endParaRPr lang="en-US"/>
          </a:p>
        </p:txBody>
      </p:sp>
    </p:spTree>
    <p:extLst>
      <p:ext uri="{BB962C8B-B14F-4D97-AF65-F5344CB8AC3E}">
        <p14:creationId xmlns:p14="http://schemas.microsoft.com/office/powerpoint/2010/main" val="350479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it is easy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E80A488-71D1-4E22-96FF-2C65CD42A1E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6779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Drop states for which pre-RMSPE is very high.</a:t>
            </a:r>
          </a:p>
          <a:p>
            <a:endParaRPr lang="en-US" dirty="0"/>
          </a:p>
          <a:p>
            <a:r>
              <a:rPr lang="en-US" dirty="0"/>
              <a:t>California 1/38=p=2.6%</a:t>
            </a:r>
          </a:p>
        </p:txBody>
      </p:sp>
      <p:sp>
        <p:nvSpPr>
          <p:cNvPr id="4" name="Slide Number Placeholder 3"/>
          <p:cNvSpPr>
            <a:spLocks noGrp="1"/>
          </p:cNvSpPr>
          <p:nvPr>
            <p:ph type="sldNum" sz="quarter" idx="5"/>
          </p:nvPr>
        </p:nvSpPr>
        <p:spPr/>
        <p:txBody>
          <a:bodyPr/>
          <a:lstStyle/>
          <a:p>
            <a:fld id="{5E221031-6729-4204-B941-59F59A6DB950}" type="slidenum">
              <a:rPr lang="en-US" smtClean="0"/>
              <a:t>10</a:t>
            </a:fld>
            <a:endParaRPr lang="en-US"/>
          </a:p>
        </p:txBody>
      </p:sp>
    </p:spTree>
    <p:extLst>
      <p:ext uri="{BB962C8B-B14F-4D97-AF65-F5344CB8AC3E}">
        <p14:creationId xmlns:p14="http://schemas.microsoft.com/office/powerpoint/2010/main" val="847914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white">
                    <a:tint val="95000"/>
                  </a:prstClr>
                </a:solidFill>
              </a:rPr>
              <a:pPr/>
              <a:t>2/22/2021</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white">
                    <a:tint val="95000"/>
                  </a:prstClr>
                </a:solidFill>
              </a:rPr>
              <a:pPr/>
              <a:t>‹#›</a:t>
            </a:fld>
            <a:endParaRPr lang="en-US">
              <a:solidFill>
                <a:prstClr val="white">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221240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2130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9825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1"/>
            <a:ext cx="12192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invGray">
          <a:xfrm>
            <a:off x="0" y="5127625"/>
            <a:ext cx="12192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ctrTitle"/>
          </p:nvPr>
        </p:nvSpPr>
        <p:spPr>
          <a:xfrm>
            <a:off x="914400" y="3355848"/>
            <a:ext cx="107696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2DA7761-D0C5-4909-AAB8-2A990EBD97E2}" type="slidenum">
              <a:rPr lang="en-US"/>
              <a:pPr>
                <a:defRPr/>
              </a:pPr>
              <a:t>‹#›</a:t>
            </a:fld>
            <a:endParaRPr lang="en-US"/>
          </a:p>
        </p:txBody>
      </p:sp>
    </p:spTree>
    <p:extLst>
      <p:ext uri="{BB962C8B-B14F-4D97-AF65-F5344CB8AC3E}">
        <p14:creationId xmlns:p14="http://schemas.microsoft.com/office/powerpoint/2010/main" val="17616049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1034C1-0139-4684-8C37-60230438F77C}" type="slidenum">
              <a:rPr lang="en-US"/>
              <a:pPr>
                <a:defRPr/>
              </a:pPr>
              <a:t>‹#›</a:t>
            </a:fld>
            <a:endParaRPr lang="en-US"/>
          </a:p>
        </p:txBody>
      </p:sp>
    </p:spTree>
    <p:extLst>
      <p:ext uri="{BB962C8B-B14F-4D97-AF65-F5344CB8AC3E}">
        <p14:creationId xmlns:p14="http://schemas.microsoft.com/office/powerpoint/2010/main" val="12427551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1"/>
            <a:ext cx="12192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invGray">
          <a:xfrm>
            <a:off x="0" y="2601914"/>
            <a:ext cx="12192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999744" y="118872"/>
            <a:ext cx="10684256"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4B23FF-6E93-408F-B84B-F21734DC3177}" type="slidenum">
              <a:rPr lang="en-US"/>
              <a:pPr>
                <a:defRPr/>
              </a:pPr>
              <a:t>‹#›</a:t>
            </a:fld>
            <a:endParaRPr lang="en-US"/>
          </a:p>
        </p:txBody>
      </p:sp>
    </p:spTree>
    <p:extLst>
      <p:ext uri="{BB962C8B-B14F-4D97-AF65-F5344CB8AC3E}">
        <p14:creationId xmlns:p14="http://schemas.microsoft.com/office/powerpoint/2010/main" val="22531130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3F24A9-824D-4FC8-BFE6-13E3D02026C4}" type="slidenum">
              <a:rPr lang="en-US"/>
              <a:pPr>
                <a:defRPr/>
              </a:pPr>
              <a:t>‹#›</a:t>
            </a:fld>
            <a:endParaRPr lang="en-US"/>
          </a:p>
        </p:txBody>
      </p:sp>
    </p:spTree>
    <p:extLst>
      <p:ext uri="{BB962C8B-B14F-4D97-AF65-F5344CB8AC3E}">
        <p14:creationId xmlns:p14="http://schemas.microsoft.com/office/powerpoint/2010/main" val="2798251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2F0842-0483-4094-B684-CE64C3C795B3}" type="slidenum">
              <a:rPr lang="en-US"/>
              <a:pPr>
                <a:defRPr/>
              </a:pPr>
              <a:t>‹#›</a:t>
            </a:fld>
            <a:endParaRPr lang="en-US"/>
          </a:p>
        </p:txBody>
      </p:sp>
    </p:spTree>
    <p:extLst>
      <p:ext uri="{BB962C8B-B14F-4D97-AF65-F5344CB8AC3E}">
        <p14:creationId xmlns:p14="http://schemas.microsoft.com/office/powerpoint/2010/main" val="2404544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BC5303-A15F-486D-AA5A-8E980044164C}" type="slidenum">
              <a:rPr lang="en-US"/>
              <a:pPr>
                <a:defRPr/>
              </a:pPr>
              <a:t>‹#›</a:t>
            </a:fld>
            <a:endParaRPr lang="en-US"/>
          </a:p>
        </p:txBody>
      </p:sp>
    </p:spTree>
    <p:extLst>
      <p:ext uri="{BB962C8B-B14F-4D97-AF65-F5344CB8AC3E}">
        <p14:creationId xmlns:p14="http://schemas.microsoft.com/office/powerpoint/2010/main" val="413186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5EA1BA4-D054-4B9F-9F3E-9729CF33ACF0}" type="slidenum">
              <a:rPr lang="en-US"/>
              <a:pPr>
                <a:defRPr/>
              </a:pPr>
              <a:t>‹#›</a:t>
            </a:fld>
            <a:endParaRPr lang="en-US"/>
          </a:p>
        </p:txBody>
      </p:sp>
    </p:spTree>
    <p:extLst>
      <p:ext uri="{BB962C8B-B14F-4D97-AF65-F5344CB8AC3E}">
        <p14:creationId xmlns:p14="http://schemas.microsoft.com/office/powerpoint/2010/main" val="2551049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3807885" y="0"/>
            <a:ext cx="61383"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223784" y="152400"/>
            <a:ext cx="3364992"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F420271-848B-4BDB-97F8-FFEB8BDF869E}" type="slidenum">
              <a:rPr lang="en-US"/>
              <a:pPr>
                <a:defRPr/>
              </a:pPr>
              <a:t>‹#›</a:t>
            </a:fld>
            <a:endParaRPr lang="en-US"/>
          </a:p>
        </p:txBody>
      </p:sp>
    </p:spTree>
    <p:extLst>
      <p:ext uri="{BB962C8B-B14F-4D97-AF65-F5344CB8AC3E}">
        <p14:creationId xmlns:p14="http://schemas.microsoft.com/office/powerpoint/2010/main" val="388716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5" name="Footer Placeholder 4"/>
          <p:cNvSpPr>
            <a:spLocks noGrp="1"/>
          </p:cNvSpPr>
          <p:nvPr>
            <p:ph type="ftr" sz="quarter" idx="11"/>
          </p:nvPr>
        </p:nvSpPr>
        <p:spPr/>
        <p:txBody>
          <a:bodyPr/>
          <a:lstStyle/>
          <a:p>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1205748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bwMode="invGray">
          <a:xfrm>
            <a:off x="3807885" y="0"/>
            <a:ext cx="61383"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220133" y="1169988"/>
            <a:ext cx="3363384"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4047067" y="1169988"/>
            <a:ext cx="6925733"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11118851" y="1169988"/>
            <a:ext cx="977900" cy="201612"/>
          </a:xfrm>
        </p:spPr>
        <p:txBody>
          <a:bodyPr/>
          <a:lstStyle>
            <a:lvl1pPr>
              <a:defRPr/>
            </a:lvl1pPr>
          </a:lstStyle>
          <a:p>
            <a:pPr>
              <a:defRPr/>
            </a:pPr>
            <a:fld id="{94B4F610-B844-4810-97CF-D1BA934F1CB1}" type="slidenum">
              <a:rPr lang="en-US"/>
              <a:pPr>
                <a:defRPr/>
              </a:pPr>
              <a:t>‹#›</a:t>
            </a:fld>
            <a:endParaRPr lang="en-US"/>
          </a:p>
        </p:txBody>
      </p:sp>
    </p:spTree>
    <p:extLst>
      <p:ext uri="{BB962C8B-B14F-4D97-AF65-F5344CB8AC3E}">
        <p14:creationId xmlns:p14="http://schemas.microsoft.com/office/powerpoint/2010/main" val="162659265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5BD6CE-7BEF-49F9-8510-559596F36FDE}" type="slidenum">
              <a:rPr lang="en-US"/>
              <a:pPr>
                <a:defRPr/>
              </a:pPr>
              <a:t>‹#›</a:t>
            </a:fld>
            <a:endParaRPr lang="en-US"/>
          </a:p>
        </p:txBody>
      </p:sp>
    </p:spTree>
    <p:extLst>
      <p:ext uri="{BB962C8B-B14F-4D97-AF65-F5344CB8AC3E}">
        <p14:creationId xmlns:p14="http://schemas.microsoft.com/office/powerpoint/2010/main" val="1484074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8798985" y="0"/>
            <a:ext cx="61383"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 name="Rectangle 4"/>
          <p:cNvSpPr/>
          <p:nvPr/>
        </p:nvSpPr>
        <p:spPr bwMode="ltGray">
          <a:xfrm>
            <a:off x="8864600" y="0"/>
            <a:ext cx="33528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Vertical Title 1"/>
          <p:cNvSpPr>
            <a:spLocks noGrp="1"/>
          </p:cNvSpPr>
          <p:nvPr>
            <p:ph type="title" orient="vert"/>
          </p:nvPr>
        </p:nvSpPr>
        <p:spPr>
          <a:xfrm>
            <a:off x="9042400" y="274641"/>
            <a:ext cx="2540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3520018" y="6376989"/>
            <a:ext cx="5115983"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12C5A28-02C2-43BA-AAF1-611B7FE89B03}" type="slidenum">
              <a:rPr lang="en-US"/>
              <a:pPr>
                <a:defRPr/>
              </a:pPr>
              <a:t>‹#›</a:t>
            </a:fld>
            <a:endParaRPr lang="en-US"/>
          </a:p>
        </p:txBody>
      </p:sp>
    </p:spTree>
    <p:extLst>
      <p:ext uri="{BB962C8B-B14F-4D97-AF65-F5344CB8AC3E}">
        <p14:creationId xmlns:p14="http://schemas.microsoft.com/office/powerpoint/2010/main" val="35285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492CE028-17C6-45BD-9EC0-EB60AD0F0BAA}" type="datetimeFigureOut">
              <a:rPr lang="en-US" smtClean="0">
                <a:solidFill>
                  <a:prstClr val="white">
                    <a:tint val="95000"/>
                  </a:prstClr>
                </a:solidFill>
              </a:rPr>
              <a:pPr/>
              <a:t>2/22/2021</a:t>
            </a:fld>
            <a:endParaRPr lang="en-US">
              <a:solidFill>
                <a:prstClr val="white">
                  <a:tint val="95000"/>
                </a:prstClr>
              </a:solidFill>
            </a:endParaRPr>
          </a:p>
        </p:txBody>
      </p:sp>
      <p:sp>
        <p:nvSpPr>
          <p:cNvPr id="5" name="Footer Placeholder 4"/>
          <p:cNvSpPr>
            <a:spLocks noGrp="1"/>
          </p:cNvSpPr>
          <p:nvPr>
            <p:ph type="ftr" sz="quarter" idx="11"/>
          </p:nvPr>
        </p:nvSpPr>
        <p:spPr/>
        <p:txBody>
          <a:bodyPr/>
          <a:lstStyle/>
          <a:p>
            <a:endParaRPr lang="en-US">
              <a:solidFill>
                <a:prstClr val="white">
                  <a:tint val="95000"/>
                </a:prstClr>
              </a:solidFill>
            </a:endParaRPr>
          </a:p>
        </p:txBody>
      </p:sp>
      <p:sp>
        <p:nvSpPr>
          <p:cNvPr id="6" name="Slide Number Placeholder 5"/>
          <p:cNvSpPr>
            <a:spLocks noGrp="1"/>
          </p:cNvSpPr>
          <p:nvPr>
            <p:ph type="sldNum" sz="quarter" idx="12"/>
          </p:nvPr>
        </p:nvSpPr>
        <p:spPr/>
        <p:txBody>
          <a:bodyPr/>
          <a:lstStyle/>
          <a:p>
            <a:fld id="{88117C7C-A32F-4235-A072-E4F735C7C17B}" type="slidenum">
              <a:rPr lang="en-US" smtClean="0">
                <a:solidFill>
                  <a:prstClr val="white">
                    <a:tint val="95000"/>
                  </a:prstClr>
                </a:solidFill>
              </a:rPr>
              <a:pPr/>
              <a:t>‹#›</a:t>
            </a:fld>
            <a:endParaRPr lang="en-US">
              <a:solidFill>
                <a:prstClr val="white">
                  <a:tint val="95000"/>
                </a:prstClr>
              </a:solidFill>
            </a:endParaRPr>
          </a:p>
        </p:txBody>
      </p:sp>
    </p:spTree>
    <p:extLst>
      <p:ext uri="{BB962C8B-B14F-4D97-AF65-F5344CB8AC3E}">
        <p14:creationId xmlns:p14="http://schemas.microsoft.com/office/powerpoint/2010/main" val="3807388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53573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8" name="Footer Placeholder 7"/>
          <p:cNvSpPr>
            <a:spLocks noGrp="1"/>
          </p:cNvSpPr>
          <p:nvPr>
            <p:ph type="ftr" sz="quarter" idx="11"/>
          </p:nvPr>
        </p:nvSpPr>
        <p:spPr/>
        <p:txBody>
          <a:bodyPr/>
          <a:lstStyle/>
          <a:p>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54389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4" name="Footer Placeholder 3"/>
          <p:cNvSpPr>
            <a:spLocks noGrp="1"/>
          </p:cNvSpPr>
          <p:nvPr>
            <p:ph type="ftr" sz="quarter" idx="11"/>
          </p:nvPr>
        </p:nvSpPr>
        <p:spPr/>
        <p:txBody>
          <a:bodyPr/>
          <a:lstStyle/>
          <a:p>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64072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3" name="Footer Placeholder 2"/>
          <p:cNvSpPr>
            <a:spLocks noGrp="1"/>
          </p:cNvSpPr>
          <p:nvPr>
            <p:ph type="ftr" sz="quarter" idx="11"/>
          </p:nvPr>
        </p:nvSpPr>
        <p:spPr/>
        <p:txBody>
          <a:bodyPr/>
          <a:lstStyle/>
          <a:p>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410693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6" name="Footer Placeholder 5"/>
          <p:cNvSpPr>
            <a:spLocks noGrp="1"/>
          </p:cNvSpPr>
          <p:nvPr>
            <p:ph type="ftr" sz="quarter" idx="11"/>
          </p:nvPr>
        </p:nvSpPr>
        <p:spPr/>
        <p:txBody>
          <a:bodyPr/>
          <a:lstStyle/>
          <a:p>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3759251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Edit Master text styles</a:t>
            </a:r>
          </a:p>
        </p:txBody>
      </p:sp>
      <p:sp>
        <p:nvSpPr>
          <p:cNvPr id="5" name="Date Placeholder 4"/>
          <p:cNvSpPr>
            <a:spLocks noGrp="1"/>
          </p:cNvSpPr>
          <p:nvPr>
            <p:ph type="dt" sz="half" idx="10"/>
          </p:nvPr>
        </p:nvSpPr>
        <p:spPr>
          <a:xfrm>
            <a:off x="219456" y="1170432"/>
            <a:ext cx="3364992" cy="201168"/>
          </a:xfrm>
        </p:spPr>
        <p:txBody>
          <a:bodyPr/>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solidFill>
                <a:prstClr val="white">
                  <a:shade val="50000"/>
                </a:prstClr>
              </a:solidFill>
            </a:endParaRPr>
          </a:p>
        </p:txBody>
      </p:sp>
      <p:sp>
        <p:nvSpPr>
          <p:cNvPr id="7" name="Slide Number Placeholder 6"/>
          <p:cNvSpPr>
            <a:spLocks noGrp="1"/>
          </p:cNvSpPr>
          <p:nvPr>
            <p:ph type="sldNum" sz="quarter" idx="12"/>
          </p:nvPr>
        </p:nvSpPr>
        <p:spPr>
          <a:xfrm>
            <a:off x="11119104" y="1170432"/>
            <a:ext cx="978485" cy="201168"/>
          </a:xfrm>
        </p:spPr>
        <p:txBody>
          <a:bodyPr/>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228337878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92CE028-17C6-45BD-9EC0-EB60AD0F0BAA}" type="datetimeFigureOut">
              <a:rPr lang="en-US" smtClean="0">
                <a:solidFill>
                  <a:prstClr val="black">
                    <a:tint val="95000"/>
                  </a:prstClr>
                </a:solidFill>
              </a:rPr>
              <a:pPr/>
              <a:t>2/22/2021</a:t>
            </a:fld>
            <a:endParaRPr lang="en-US">
              <a:solidFill>
                <a:prstClr val="black">
                  <a:tint val="95000"/>
                </a:prstClr>
              </a:solidFill>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prstClr val="black">
                  <a:tint val="95000"/>
                </a:prstClr>
              </a:solidFill>
            </a:endParaRP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8117C7C-A32F-4235-A072-E4F735C7C17B}" type="slidenum">
              <a:rPr lang="en-US" smtClean="0">
                <a:solidFill>
                  <a:prstClr val="black">
                    <a:tint val="95000"/>
                  </a:prstClr>
                </a:solidFill>
              </a:rPr>
              <a:pPr/>
              <a:t>‹#›</a:t>
            </a:fld>
            <a:endParaRPr lang="en-US">
              <a:solidFill>
                <a:prstClr val="black">
                  <a:tint val="95000"/>
                </a:prstClr>
              </a:solidFill>
            </a:endParaRPr>
          </a:p>
        </p:txBody>
      </p:sp>
    </p:spTree>
    <p:extLst>
      <p:ext uri="{BB962C8B-B14F-4D97-AF65-F5344CB8AC3E}">
        <p14:creationId xmlns:p14="http://schemas.microsoft.com/office/powerpoint/2010/main" val="58665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12192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 name="Rectangle 6"/>
          <p:cNvSpPr/>
          <p:nvPr/>
        </p:nvSpPr>
        <p:spPr bwMode="ltGray">
          <a:xfrm>
            <a:off x="0" y="1"/>
            <a:ext cx="12192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Title Placeholder 1"/>
          <p:cNvSpPr>
            <a:spLocks noGrp="1"/>
          </p:cNvSpPr>
          <p:nvPr>
            <p:ph type="title"/>
          </p:nvPr>
        </p:nvSpPr>
        <p:spPr>
          <a:xfrm>
            <a:off x="609600" y="152400"/>
            <a:ext cx="109728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609600" y="1774825"/>
            <a:ext cx="109728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477000"/>
            <a:ext cx="28448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5" name="Footer Placeholder 4"/>
          <p:cNvSpPr>
            <a:spLocks noGrp="1"/>
          </p:cNvSpPr>
          <p:nvPr>
            <p:ph type="ftr" sz="quarter" idx="3"/>
          </p:nvPr>
        </p:nvSpPr>
        <p:spPr>
          <a:xfrm>
            <a:off x="3520018" y="6477000"/>
            <a:ext cx="7344833"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p>
        </p:txBody>
      </p:sp>
      <p:sp>
        <p:nvSpPr>
          <p:cNvPr id="6" name="Slide Number Placeholder 5"/>
          <p:cNvSpPr>
            <a:spLocks noGrp="1"/>
          </p:cNvSpPr>
          <p:nvPr>
            <p:ph type="sldNum" sz="quarter" idx="4"/>
          </p:nvPr>
        </p:nvSpPr>
        <p:spPr>
          <a:xfrm>
            <a:off x="10938934" y="6477000"/>
            <a:ext cx="977900" cy="274638"/>
          </a:xfrm>
          <a:prstGeom prst="rect">
            <a:avLst/>
          </a:prstGeom>
        </p:spPr>
        <p:txBody>
          <a:bodyPr vert="horz" bIns="0" rtlCol="0" anchor="b"/>
          <a:lstStyle>
            <a:lvl1pPr algn="r" eaLnBrk="1" latinLnBrk="0" hangingPunct="1">
              <a:defRPr kumimoji="0" sz="1200" smtClean="0">
                <a:solidFill>
                  <a:schemeClr val="tx1">
                    <a:tint val="95000"/>
                  </a:schemeClr>
                </a:solidFill>
                <a:latin typeface="Arial" charset="0"/>
              </a:defRPr>
            </a:lvl1pPr>
            <a:extLst/>
          </a:lstStyle>
          <a:p>
            <a:pPr>
              <a:defRPr/>
            </a:pPr>
            <a:fld id="{7D4C4427-A80A-45E2-966C-D86EDB04454B}" type="slidenum">
              <a:rPr lang="en-US"/>
              <a:pPr>
                <a:defRPr/>
              </a:pPr>
              <a:t>‹#›</a:t>
            </a:fld>
            <a:endParaRPr lang="en-US"/>
          </a:p>
        </p:txBody>
      </p:sp>
    </p:spTree>
    <p:extLst>
      <p:ext uri="{BB962C8B-B14F-4D97-AF65-F5344CB8AC3E}">
        <p14:creationId xmlns:p14="http://schemas.microsoft.com/office/powerpoint/2010/main" val="3405721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pitchFamily="34"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pitchFamily="34"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doi.org/10.1016/j.jebo.2015.12.011"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Synthetic Control</a:t>
            </a:r>
          </a:p>
        </p:txBody>
      </p:sp>
      <p:sp>
        <p:nvSpPr>
          <p:cNvPr id="3" name="Subtitle 2"/>
          <p:cNvSpPr>
            <a:spLocks noGrp="1"/>
          </p:cNvSpPr>
          <p:nvPr>
            <p:ph type="subTitle" idx="1"/>
          </p:nvPr>
        </p:nvSpPr>
        <p:spPr/>
        <p:txBody>
          <a:bodyPr/>
          <a:lstStyle/>
          <a:p>
            <a:r>
              <a:rPr lang="en-US" dirty="0"/>
              <a:t>Alex Tabarrok</a:t>
            </a:r>
          </a:p>
        </p:txBody>
      </p:sp>
    </p:spTree>
    <p:extLst>
      <p:ext uri="{BB962C8B-B14F-4D97-AF65-F5344CB8AC3E}">
        <p14:creationId xmlns:p14="http://schemas.microsoft.com/office/powerpoint/2010/main" val="397571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3B3E-4626-41D8-8B61-6BBB68208ED0}"/>
              </a:ext>
            </a:extLst>
          </p:cNvPr>
          <p:cNvSpPr>
            <a:spLocks noGrp="1"/>
          </p:cNvSpPr>
          <p:nvPr>
            <p:ph type="title"/>
          </p:nvPr>
        </p:nvSpPr>
        <p:spPr/>
        <p:txBody>
          <a:bodyPr>
            <a:normAutofit/>
          </a:bodyPr>
          <a:lstStyle/>
          <a:p>
            <a:r>
              <a:rPr lang="en-US" dirty="0"/>
              <a:t>Placebo Inference for Synth Control</a:t>
            </a:r>
          </a:p>
        </p:txBody>
      </p:sp>
      <p:pic>
        <p:nvPicPr>
          <p:cNvPr id="5" name="Picture 4">
            <a:extLst>
              <a:ext uri="{FF2B5EF4-FFF2-40B4-BE49-F238E27FC236}">
                <a16:creationId xmlns:a16="http://schemas.microsoft.com/office/drawing/2014/main" id="{3211110D-AA50-4A6C-AA9D-2AA3DF440109}"/>
              </a:ext>
            </a:extLst>
          </p:cNvPr>
          <p:cNvPicPr>
            <a:picLocks noChangeAspect="1"/>
          </p:cNvPicPr>
          <p:nvPr/>
        </p:nvPicPr>
        <p:blipFill>
          <a:blip r:embed="rId3"/>
          <a:stretch>
            <a:fillRect/>
          </a:stretch>
        </p:blipFill>
        <p:spPr>
          <a:xfrm>
            <a:off x="6327228" y="2476343"/>
            <a:ext cx="5419725" cy="3533775"/>
          </a:xfrm>
          <a:prstGeom prst="rect">
            <a:avLst/>
          </a:prstGeom>
        </p:spPr>
      </p:pic>
      <p:pic>
        <p:nvPicPr>
          <p:cNvPr id="6" name="Picture 5" descr="Chart, bar chart&#10;&#10;Description automatically generated">
            <a:extLst>
              <a:ext uri="{FF2B5EF4-FFF2-40B4-BE49-F238E27FC236}">
                <a16:creationId xmlns:a16="http://schemas.microsoft.com/office/drawing/2014/main" id="{31963FCE-0F8B-4DB2-8E57-04CAC8F433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1759" y="2191408"/>
            <a:ext cx="6155469" cy="4103646"/>
          </a:xfrm>
          <a:prstGeom prst="rect">
            <a:avLst/>
          </a:prstGeom>
        </p:spPr>
      </p:pic>
    </p:spTree>
    <p:extLst>
      <p:ext uri="{BB962C8B-B14F-4D97-AF65-F5344CB8AC3E}">
        <p14:creationId xmlns:p14="http://schemas.microsoft.com/office/powerpoint/2010/main" val="82657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Synthetic Control: Implementation</a:t>
            </a:r>
          </a:p>
        </p:txBody>
      </p:sp>
      <p:sp>
        <p:nvSpPr>
          <p:cNvPr id="3" name="Content Placeholder 2"/>
          <p:cNvSpPr>
            <a:spLocks noGrp="1"/>
          </p:cNvSpPr>
          <p:nvPr>
            <p:ph sz="half" idx="1"/>
          </p:nvPr>
        </p:nvSpPr>
        <p:spPr>
          <a:xfrm>
            <a:off x="609599" y="1773936"/>
            <a:ext cx="10676021" cy="4623816"/>
          </a:xfrm>
        </p:spPr>
        <p:txBody>
          <a:bodyPr/>
          <a:lstStyle/>
          <a:p>
            <a:r>
              <a:rPr lang="en-US" dirty="0"/>
              <a:t>The mathematics of finding a synthetic control is complicated because two sets of weights must be found: the weights on the control units and the weights on the variables which are used to choose the control units.</a:t>
            </a:r>
          </a:p>
          <a:p>
            <a:r>
              <a:rPr lang="en-US" dirty="0"/>
              <a:t>E.g. choose state weights to minimize the difference between the synthetic control and CA on per capita cigarette consumption, log GDP, demographics and so  forth.</a:t>
            </a:r>
          </a:p>
          <a:p>
            <a:r>
              <a:rPr lang="en-US" dirty="0"/>
              <a:t>How should we weight log GDP versus percent of population aged 15-24? </a:t>
            </a:r>
          </a:p>
        </p:txBody>
      </p:sp>
    </p:spTree>
    <p:extLst>
      <p:ext uri="{BB962C8B-B14F-4D97-AF65-F5344CB8AC3E}">
        <p14:creationId xmlns:p14="http://schemas.microsoft.com/office/powerpoint/2010/main" val="405313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Synthetic Control: Implementation</a:t>
            </a:r>
          </a:p>
        </p:txBody>
      </p:sp>
      <p:sp>
        <p:nvSpPr>
          <p:cNvPr id="3" name="Content Placeholder 2"/>
          <p:cNvSpPr>
            <a:spLocks noGrp="1"/>
          </p:cNvSpPr>
          <p:nvPr>
            <p:ph sz="half" idx="1"/>
          </p:nvPr>
        </p:nvSpPr>
        <p:spPr>
          <a:xfrm>
            <a:off x="537411" y="1773936"/>
            <a:ext cx="10780294" cy="4623816"/>
          </a:xfrm>
        </p:spPr>
        <p:txBody>
          <a:bodyPr/>
          <a:lstStyle/>
          <a:p>
            <a:r>
              <a:rPr lang="en-US" dirty="0"/>
              <a:t>Basic answer: choose the weights on the X’s so that X’s that are better predictors of Y are more heavily weighted.</a:t>
            </a:r>
          </a:p>
          <a:p>
            <a:r>
              <a:rPr lang="en-US" dirty="0"/>
              <a:t>Note also that these weights will change as the weights on the states change and the weights on the state change as the weights on the X variables change.</a:t>
            </a:r>
          </a:p>
          <a:p>
            <a:r>
              <a:rPr lang="en-US" dirty="0"/>
              <a:t>Thus, have to use an iterative procedure to search the space to find best set of weights.</a:t>
            </a:r>
          </a:p>
        </p:txBody>
      </p:sp>
    </p:spTree>
    <p:extLst>
      <p:ext uri="{BB962C8B-B14F-4D97-AF65-F5344CB8AC3E}">
        <p14:creationId xmlns:p14="http://schemas.microsoft.com/office/powerpoint/2010/main" val="962826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 for </a:t>
            </a:r>
            <a:r>
              <a:rPr lang="en-US" dirty="0" err="1"/>
              <a:t>Stata</a:t>
            </a:r>
            <a:endParaRPr lang="en-US" dirty="0"/>
          </a:p>
        </p:txBody>
      </p:sp>
      <p:sp>
        <p:nvSpPr>
          <p:cNvPr id="3" name="Content Placeholder 2"/>
          <p:cNvSpPr>
            <a:spLocks noGrp="1"/>
          </p:cNvSpPr>
          <p:nvPr>
            <p:ph idx="1"/>
          </p:nvPr>
        </p:nvSpPr>
        <p:spPr/>
        <p:txBody>
          <a:bodyPr/>
          <a:lstStyle/>
          <a:p>
            <a:r>
              <a:rPr lang="en-US" sz="2800" dirty="0">
                <a:cs typeface="Courier New" panose="02070309020205020404" pitchFamily="49" charset="0"/>
              </a:rPr>
              <a:t>Install Package, Load Practice Data</a:t>
            </a:r>
          </a:p>
          <a:p>
            <a:r>
              <a:rPr lang="en-US" sz="1400" dirty="0" err="1">
                <a:latin typeface="Courier New" panose="02070309020205020404" pitchFamily="49" charset="0"/>
                <a:cs typeface="Courier New" panose="02070309020205020404" pitchFamily="49" charset="0"/>
              </a:rPr>
              <a:t>ssc</a:t>
            </a:r>
            <a:r>
              <a:rPr lang="en-US" sz="1400" dirty="0">
                <a:latin typeface="Courier New" panose="02070309020205020404" pitchFamily="49" charset="0"/>
                <a:cs typeface="Courier New" panose="02070309020205020404" pitchFamily="49" charset="0"/>
              </a:rPr>
              <a:t> install synth, all replace</a:t>
            </a:r>
          </a:p>
          <a:p>
            <a:r>
              <a:rPr lang="en-US" sz="1400" dirty="0">
                <a:latin typeface="Courier New" panose="02070309020205020404" pitchFamily="49" charset="0"/>
                <a:cs typeface="Courier New" panose="02070309020205020404" pitchFamily="49" charset="0"/>
              </a:rPr>
              <a:t>use smoking</a:t>
            </a:r>
          </a:p>
          <a:p>
            <a:r>
              <a:rPr lang="en-US" sz="1400" dirty="0" err="1">
                <a:latin typeface="Courier New" panose="02070309020205020404" pitchFamily="49" charset="0"/>
                <a:cs typeface="Courier New" panose="02070309020205020404" pitchFamily="49" charset="0"/>
              </a:rPr>
              <a:t>xtset</a:t>
            </a:r>
            <a:r>
              <a:rPr lang="en-US" sz="1400" dirty="0">
                <a:latin typeface="Courier New" panose="02070309020205020404" pitchFamily="49" charset="0"/>
                <a:cs typeface="Courier New" panose="02070309020205020404" pitchFamily="49" charset="0"/>
              </a:rPr>
              <a:t> state year</a:t>
            </a:r>
          </a:p>
          <a:p>
            <a:r>
              <a:rPr lang="en-US" sz="2800" dirty="0"/>
              <a:t>Create synthetic control</a:t>
            </a:r>
          </a:p>
          <a:p>
            <a:endParaRPr lang="en-US" sz="2800" dirty="0"/>
          </a:p>
          <a:p>
            <a:endParaRPr lang="en-US" sz="2800" dirty="0"/>
          </a:p>
          <a:p>
            <a:endParaRPr lang="en-US" sz="2800" dirty="0"/>
          </a:p>
          <a:p>
            <a:r>
              <a:rPr lang="en-US" sz="1400" dirty="0">
                <a:latin typeface="Courier New" panose="02070309020205020404" pitchFamily="49" charset="0"/>
                <a:cs typeface="Courier New" panose="02070309020205020404" pitchFamily="49" charset="0"/>
              </a:rPr>
              <a:t>synth </a:t>
            </a:r>
            <a:r>
              <a:rPr lang="en-US" sz="1400" dirty="0" err="1">
                <a:latin typeface="Courier New" panose="02070309020205020404" pitchFamily="49" charset="0"/>
                <a:cs typeface="Courier New" panose="02070309020205020404" pitchFamily="49" charset="0"/>
              </a:rPr>
              <a:t>cigsale</a:t>
            </a:r>
            <a:r>
              <a:rPr lang="en-US" sz="1400" dirty="0">
                <a:latin typeface="Courier New" panose="02070309020205020404" pitchFamily="49" charset="0"/>
                <a:cs typeface="Courier New" panose="02070309020205020404" pitchFamily="49" charset="0"/>
              </a:rPr>
              <a:t> beer </a:t>
            </a:r>
            <a:r>
              <a:rPr lang="en-US" sz="1400" dirty="0" err="1">
                <a:latin typeface="Courier New" panose="02070309020205020404" pitchFamily="49" charset="0"/>
                <a:cs typeface="Courier New" panose="02070309020205020404" pitchFamily="49" charset="0"/>
              </a:rPr>
              <a:t>lnincome</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retprice</a:t>
            </a:r>
            <a:r>
              <a:rPr lang="en-US" sz="1400" dirty="0">
                <a:latin typeface="Courier New" panose="02070309020205020404" pitchFamily="49" charset="0"/>
                <a:cs typeface="Courier New" panose="02070309020205020404" pitchFamily="49" charset="0"/>
              </a:rPr>
              <a:t> age15to24 </a:t>
            </a:r>
            <a:r>
              <a:rPr lang="en-US" sz="1400" dirty="0" err="1">
                <a:latin typeface="Courier New" panose="02070309020205020404" pitchFamily="49" charset="0"/>
                <a:cs typeface="Courier New" panose="02070309020205020404" pitchFamily="49" charset="0"/>
              </a:rPr>
              <a:t>cigsale</a:t>
            </a:r>
            <a:r>
              <a:rPr lang="en-US" sz="1400" dirty="0">
                <a:latin typeface="Courier New" panose="02070309020205020404" pitchFamily="49" charset="0"/>
                <a:cs typeface="Courier New" panose="02070309020205020404" pitchFamily="49" charset="0"/>
              </a:rPr>
              <a:t>(1988) </a:t>
            </a:r>
            <a:r>
              <a:rPr lang="en-US" sz="1400" dirty="0" err="1">
                <a:latin typeface="Courier New" panose="02070309020205020404" pitchFamily="49" charset="0"/>
                <a:cs typeface="Courier New" panose="02070309020205020404" pitchFamily="49" charset="0"/>
              </a:rPr>
              <a:t>cigsale</a:t>
            </a:r>
            <a:r>
              <a:rPr lang="en-US" sz="1400" dirty="0">
                <a:latin typeface="Courier New" panose="02070309020205020404" pitchFamily="49" charset="0"/>
                <a:cs typeface="Courier New" panose="02070309020205020404" pitchFamily="49" charset="0"/>
              </a:rPr>
              <a:t>(1980) </a:t>
            </a:r>
            <a:r>
              <a:rPr lang="en-US" sz="1400" dirty="0" err="1">
                <a:latin typeface="Courier New" panose="02070309020205020404" pitchFamily="49" charset="0"/>
                <a:cs typeface="Courier New" panose="02070309020205020404" pitchFamily="49" charset="0"/>
              </a:rPr>
              <a:t>cigsale</a:t>
            </a:r>
            <a:r>
              <a:rPr lang="en-US" sz="1400" dirty="0">
                <a:latin typeface="Courier New" panose="02070309020205020404" pitchFamily="49" charset="0"/>
                <a:cs typeface="Courier New" panose="02070309020205020404" pitchFamily="49" charset="0"/>
              </a:rPr>
              <a:t>(1975), </a:t>
            </a:r>
            <a:r>
              <a:rPr lang="en-US" sz="1400" dirty="0" err="1">
                <a:latin typeface="Courier New" panose="02070309020205020404" pitchFamily="49" charset="0"/>
                <a:cs typeface="Courier New" panose="02070309020205020404" pitchFamily="49" charset="0"/>
              </a:rPr>
              <a:t>trunit</a:t>
            </a:r>
            <a:r>
              <a:rPr lang="en-US" sz="1400" dirty="0">
                <a:latin typeface="Courier New" panose="02070309020205020404" pitchFamily="49" charset="0"/>
                <a:cs typeface="Courier New" panose="02070309020205020404" pitchFamily="49" charset="0"/>
              </a:rPr>
              <a:t>(3) </a:t>
            </a:r>
            <a:r>
              <a:rPr lang="en-US" sz="1400" dirty="0" err="1">
                <a:latin typeface="Courier New" panose="02070309020205020404" pitchFamily="49" charset="0"/>
                <a:cs typeface="Courier New" panose="02070309020205020404" pitchFamily="49" charset="0"/>
              </a:rPr>
              <a:t>trperiod</a:t>
            </a:r>
            <a:r>
              <a:rPr lang="en-US" sz="1400" dirty="0">
                <a:latin typeface="Courier New" panose="02070309020205020404" pitchFamily="49" charset="0"/>
                <a:cs typeface="Courier New" panose="02070309020205020404" pitchFamily="49" charset="0"/>
              </a:rPr>
              <a:t>(1989) </a:t>
            </a:r>
            <a:r>
              <a:rPr lang="en-US" sz="1400" dirty="0" err="1">
                <a:latin typeface="Courier New" panose="02070309020205020404" pitchFamily="49" charset="0"/>
                <a:cs typeface="Courier New" panose="02070309020205020404" pitchFamily="49" charset="0"/>
              </a:rPr>
              <a:t>xperiod</a:t>
            </a:r>
            <a:r>
              <a:rPr lang="en-US" sz="1400" dirty="0">
                <a:latin typeface="Courier New" panose="02070309020205020404" pitchFamily="49" charset="0"/>
                <a:cs typeface="Courier New" panose="02070309020205020404" pitchFamily="49" charset="0"/>
              </a:rPr>
              <a:t>(1980(1)1988) nested fig</a:t>
            </a:r>
          </a:p>
        </p:txBody>
      </p:sp>
      <p:cxnSp>
        <p:nvCxnSpPr>
          <p:cNvPr id="5" name="Straight Arrow Connector 4"/>
          <p:cNvCxnSpPr>
            <a:cxnSpLocks/>
          </p:cNvCxnSpPr>
          <p:nvPr/>
        </p:nvCxnSpPr>
        <p:spPr>
          <a:xfrm flipV="1">
            <a:off x="1766891" y="5129371"/>
            <a:ext cx="1" cy="25938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513157" y="5388755"/>
            <a:ext cx="1131785" cy="307777"/>
          </a:xfrm>
          <a:prstGeom prst="rect">
            <a:avLst/>
          </a:prstGeom>
          <a:noFill/>
        </p:spPr>
        <p:txBody>
          <a:bodyPr wrap="square" rtlCol="0">
            <a:spAutoFit/>
          </a:bodyPr>
          <a:lstStyle/>
          <a:p>
            <a:pPr fontAlgn="base">
              <a:spcBef>
                <a:spcPct val="0"/>
              </a:spcBef>
              <a:spcAft>
                <a:spcPct val="0"/>
              </a:spcAft>
            </a:pPr>
            <a:r>
              <a:rPr lang="en-US" sz="1400" dirty="0">
                <a:solidFill>
                  <a:prstClr val="black"/>
                </a:solidFill>
                <a:latin typeface="Arial" pitchFamily="34" charset="0"/>
              </a:rPr>
              <a:t>Treated unit</a:t>
            </a:r>
          </a:p>
        </p:txBody>
      </p:sp>
      <p:cxnSp>
        <p:nvCxnSpPr>
          <p:cNvPr id="10" name="Straight Arrow Connector 9"/>
          <p:cNvCxnSpPr/>
          <p:nvPr/>
        </p:nvCxnSpPr>
        <p:spPr>
          <a:xfrm flipH="1" flipV="1">
            <a:off x="5061285" y="5091827"/>
            <a:ext cx="457200" cy="43021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1" name="TextBox 10"/>
          <p:cNvSpPr txBox="1"/>
          <p:nvPr/>
        </p:nvSpPr>
        <p:spPr>
          <a:xfrm>
            <a:off x="5442285" y="5522040"/>
            <a:ext cx="3869906"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Arial" pitchFamily="34" charset="0"/>
              </a:rPr>
              <a:t>Average the “match” variables over 1980-1988</a:t>
            </a:r>
          </a:p>
        </p:txBody>
      </p:sp>
      <p:cxnSp>
        <p:nvCxnSpPr>
          <p:cNvPr id="12" name="Straight Arrow Connector 11">
            <a:extLst>
              <a:ext uri="{FF2B5EF4-FFF2-40B4-BE49-F238E27FC236}">
                <a16:creationId xmlns:a16="http://schemas.microsoft.com/office/drawing/2014/main" id="{5E85A78A-6EFF-4BDE-91B3-F7639B87B512}"/>
              </a:ext>
            </a:extLst>
          </p:cNvPr>
          <p:cNvCxnSpPr>
            <a:cxnSpLocks/>
          </p:cNvCxnSpPr>
          <p:nvPr/>
        </p:nvCxnSpPr>
        <p:spPr>
          <a:xfrm>
            <a:off x="1713559" y="4303255"/>
            <a:ext cx="476333" cy="30289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 name="TextBox 12">
            <a:extLst>
              <a:ext uri="{FF2B5EF4-FFF2-40B4-BE49-F238E27FC236}">
                <a16:creationId xmlns:a16="http://schemas.microsoft.com/office/drawing/2014/main" id="{9DE150C4-23A6-47AD-B4D2-FA48406D113B}"/>
              </a:ext>
            </a:extLst>
          </p:cNvPr>
          <p:cNvSpPr txBox="1"/>
          <p:nvPr/>
        </p:nvSpPr>
        <p:spPr>
          <a:xfrm>
            <a:off x="947264" y="3780035"/>
            <a:ext cx="1131785" cy="523220"/>
          </a:xfrm>
          <a:prstGeom prst="rect">
            <a:avLst/>
          </a:prstGeom>
          <a:noFill/>
        </p:spPr>
        <p:txBody>
          <a:bodyPr wrap="square" rtlCol="0">
            <a:spAutoFit/>
          </a:bodyPr>
          <a:lstStyle/>
          <a:p>
            <a:pPr fontAlgn="base">
              <a:spcBef>
                <a:spcPct val="0"/>
              </a:spcBef>
              <a:spcAft>
                <a:spcPct val="0"/>
              </a:spcAft>
            </a:pPr>
            <a:r>
              <a:rPr lang="en-US" sz="1400" dirty="0">
                <a:solidFill>
                  <a:prstClr val="black"/>
                </a:solidFill>
                <a:latin typeface="Arial" pitchFamily="34" charset="0"/>
              </a:rPr>
              <a:t>Outcome variable</a:t>
            </a:r>
          </a:p>
        </p:txBody>
      </p:sp>
      <p:cxnSp>
        <p:nvCxnSpPr>
          <p:cNvPr id="15" name="Straight Arrow Connector 14">
            <a:extLst>
              <a:ext uri="{FF2B5EF4-FFF2-40B4-BE49-F238E27FC236}">
                <a16:creationId xmlns:a16="http://schemas.microsoft.com/office/drawing/2014/main" id="{1FCBB342-FD94-482D-BC25-6865EA4D59E3}"/>
              </a:ext>
            </a:extLst>
          </p:cNvPr>
          <p:cNvCxnSpPr>
            <a:cxnSpLocks/>
          </p:cNvCxnSpPr>
          <p:nvPr/>
        </p:nvCxnSpPr>
        <p:spPr>
          <a:xfrm flipH="1">
            <a:off x="3126085" y="4087812"/>
            <a:ext cx="974208" cy="46803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6" name="TextBox 15">
            <a:extLst>
              <a:ext uri="{FF2B5EF4-FFF2-40B4-BE49-F238E27FC236}">
                <a16:creationId xmlns:a16="http://schemas.microsoft.com/office/drawing/2014/main" id="{4945AE3A-1196-41FD-B559-5F9DCCF129A8}"/>
              </a:ext>
            </a:extLst>
          </p:cNvPr>
          <p:cNvSpPr txBox="1"/>
          <p:nvPr/>
        </p:nvSpPr>
        <p:spPr>
          <a:xfrm>
            <a:off x="4100293" y="3933922"/>
            <a:ext cx="1131785" cy="523220"/>
          </a:xfrm>
          <a:prstGeom prst="rect">
            <a:avLst/>
          </a:prstGeom>
          <a:noFill/>
        </p:spPr>
        <p:txBody>
          <a:bodyPr wrap="square" rtlCol="0">
            <a:spAutoFit/>
          </a:bodyPr>
          <a:lstStyle/>
          <a:p>
            <a:pPr fontAlgn="base">
              <a:spcBef>
                <a:spcPct val="0"/>
              </a:spcBef>
              <a:spcAft>
                <a:spcPct val="0"/>
              </a:spcAft>
            </a:pPr>
            <a:r>
              <a:rPr lang="en-US" sz="1400" dirty="0">
                <a:solidFill>
                  <a:prstClr val="black"/>
                </a:solidFill>
                <a:latin typeface="Arial" pitchFamily="34" charset="0"/>
              </a:rPr>
              <a:t>Match variables</a:t>
            </a:r>
          </a:p>
        </p:txBody>
      </p:sp>
      <p:cxnSp>
        <p:nvCxnSpPr>
          <p:cNvPr id="20" name="Straight Arrow Connector 19">
            <a:extLst>
              <a:ext uri="{FF2B5EF4-FFF2-40B4-BE49-F238E27FC236}">
                <a16:creationId xmlns:a16="http://schemas.microsoft.com/office/drawing/2014/main" id="{9541D654-6B4F-4961-9D3F-8376129C943C}"/>
              </a:ext>
            </a:extLst>
          </p:cNvPr>
          <p:cNvCxnSpPr>
            <a:cxnSpLocks/>
          </p:cNvCxnSpPr>
          <p:nvPr/>
        </p:nvCxnSpPr>
        <p:spPr>
          <a:xfrm>
            <a:off x="4915842" y="4195532"/>
            <a:ext cx="699164" cy="36031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Straight Arrow Connector 25">
            <a:extLst>
              <a:ext uri="{FF2B5EF4-FFF2-40B4-BE49-F238E27FC236}">
                <a16:creationId xmlns:a16="http://schemas.microsoft.com/office/drawing/2014/main" id="{5D3BF1F9-558E-442F-9F04-26A68248F85E}"/>
              </a:ext>
            </a:extLst>
          </p:cNvPr>
          <p:cNvCxnSpPr>
            <a:cxnSpLocks/>
          </p:cNvCxnSpPr>
          <p:nvPr/>
        </p:nvCxnSpPr>
        <p:spPr>
          <a:xfrm flipH="1" flipV="1">
            <a:off x="3096721" y="5129371"/>
            <a:ext cx="258185" cy="41327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27" name="TextBox 26">
            <a:extLst>
              <a:ext uri="{FF2B5EF4-FFF2-40B4-BE49-F238E27FC236}">
                <a16:creationId xmlns:a16="http://schemas.microsoft.com/office/drawing/2014/main" id="{80552563-2B8E-4B6C-BBA5-E2C9C4DDB2A2}"/>
              </a:ext>
            </a:extLst>
          </p:cNvPr>
          <p:cNvSpPr txBox="1"/>
          <p:nvPr/>
        </p:nvSpPr>
        <p:spPr>
          <a:xfrm>
            <a:off x="3101172" y="5542643"/>
            <a:ext cx="1131785" cy="523220"/>
          </a:xfrm>
          <a:prstGeom prst="rect">
            <a:avLst/>
          </a:prstGeom>
          <a:noFill/>
        </p:spPr>
        <p:txBody>
          <a:bodyPr wrap="square" rtlCol="0">
            <a:spAutoFit/>
          </a:bodyPr>
          <a:lstStyle/>
          <a:p>
            <a:pPr fontAlgn="base">
              <a:spcBef>
                <a:spcPct val="0"/>
              </a:spcBef>
              <a:spcAft>
                <a:spcPct val="0"/>
              </a:spcAft>
            </a:pPr>
            <a:r>
              <a:rPr lang="en-US" sz="1400" dirty="0">
                <a:solidFill>
                  <a:prstClr val="black"/>
                </a:solidFill>
                <a:latin typeface="Arial" pitchFamily="34" charset="0"/>
              </a:rPr>
              <a:t>Treatment begins</a:t>
            </a:r>
          </a:p>
        </p:txBody>
      </p:sp>
    </p:spTree>
    <p:extLst>
      <p:ext uri="{BB962C8B-B14F-4D97-AF65-F5344CB8AC3E}">
        <p14:creationId xmlns:p14="http://schemas.microsoft.com/office/powerpoint/2010/main" val="376879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Economic Consequences of Hugh Chavez</a:t>
            </a:r>
            <a:br>
              <a:rPr lang="en-US" dirty="0"/>
            </a:br>
            <a:r>
              <a:rPr lang="en-US" sz="1800" dirty="0"/>
              <a:t>Grier, Kevin, and Norman Maynard. 2016. “The Economic Consequences of Hugo Chavez: A Synthetic Control Analysis.” </a:t>
            </a:r>
            <a:r>
              <a:rPr lang="en-US" sz="1800" i="1" dirty="0"/>
              <a:t>Journal of Economic Behavior &amp; Organization</a:t>
            </a:r>
            <a:r>
              <a:rPr lang="en-US" sz="1800" dirty="0"/>
              <a:t> 125 (May): 1–21. </a:t>
            </a:r>
            <a:r>
              <a:rPr lang="en-US" sz="1800" dirty="0">
                <a:hlinkClick r:id="rId2"/>
              </a:rPr>
              <a:t>https://doi.org/10.1016/j.jebo.2015.12.011</a:t>
            </a:r>
            <a:r>
              <a:rPr lang="en-US" sz="1800" dirty="0"/>
              <a:t>.</a:t>
            </a:r>
          </a:p>
        </p:txBody>
      </p:sp>
      <p:sp>
        <p:nvSpPr>
          <p:cNvPr id="3" name="Content Placeholder 2"/>
          <p:cNvSpPr>
            <a:spLocks noGrp="1"/>
          </p:cNvSpPr>
          <p:nvPr>
            <p:ph idx="1"/>
          </p:nvPr>
        </p:nvSpPr>
        <p:spPr>
          <a:xfrm>
            <a:off x="609600" y="1774825"/>
            <a:ext cx="7620884" cy="4625975"/>
          </a:xfrm>
        </p:spPr>
        <p:txBody>
          <a:bodyPr>
            <a:normAutofit fontScale="70000" lnSpcReduction="20000"/>
          </a:bodyPr>
          <a:lstStyle/>
          <a:p>
            <a:r>
              <a:rPr lang="en-US" dirty="0"/>
              <a:t>What were the consequences of Hugh Chavez’s rule of Venezuela (1999-2013)?</a:t>
            </a:r>
          </a:p>
          <a:p>
            <a:r>
              <a:rPr lang="en-US" dirty="0"/>
              <a:t>Chavez launched his “Bolivarian Revolution” in 1999 with creation of a new constitution.</a:t>
            </a:r>
          </a:p>
          <a:p>
            <a:pPr lvl="1"/>
            <a:r>
              <a:rPr lang="en-US" dirty="0"/>
              <a:t>Converted the legislature from bi-cameral to unicameral and greatly increased the powers of the executive branch.</a:t>
            </a:r>
          </a:p>
          <a:p>
            <a:pPr lvl="1"/>
            <a:r>
              <a:rPr lang="en-US" dirty="0"/>
              <a:t>Increased the presidential term from 5 to 6 years and allowed the president to hold the office for 2 consecutive terms.</a:t>
            </a:r>
          </a:p>
          <a:p>
            <a:r>
              <a:rPr lang="en-US" dirty="0"/>
              <a:t>In 2000, after another election, Chavez was granted the right to rule by decree.</a:t>
            </a:r>
          </a:p>
          <a:p>
            <a:pPr lvl="1"/>
            <a:r>
              <a:rPr lang="en-US" dirty="0"/>
              <a:t>In 2004, Chavez and the national assembly increased the number of Supreme Court justices from 20 to 32, packing the court with his supporters.</a:t>
            </a:r>
          </a:p>
          <a:p>
            <a:pPr lvl="1"/>
            <a:r>
              <a:rPr lang="en-US" dirty="0"/>
              <a:t>Chavez won re-election in 2006, and in 2007 was granted the right to run again in 2012 in a referendum. </a:t>
            </a:r>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653" y="1917031"/>
            <a:ext cx="3520358" cy="4129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585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Political Consequences</a:t>
            </a:r>
          </a:p>
        </p:txBody>
      </p:sp>
      <p:sp>
        <p:nvSpPr>
          <p:cNvPr id="3" name="Content Placeholder 2"/>
          <p:cNvSpPr>
            <a:spLocks noGrp="1"/>
          </p:cNvSpPr>
          <p:nvPr>
            <p:ph idx="1"/>
          </p:nvPr>
        </p:nvSpPr>
        <p:spPr/>
        <p:txBody>
          <a:bodyPr>
            <a:normAutofit fontScale="85000" lnSpcReduction="10000"/>
          </a:bodyPr>
          <a:lstStyle/>
          <a:p>
            <a:r>
              <a:rPr lang="en-US" dirty="0"/>
              <a:t>Constraints on the Executive variable from the Polity project averaged a value of 6.0 in the 14 years before Chavez (1985–1998) but only 4.2 in the 14 years (1999–2012) of Chavez’s rule (a 30% fall).</a:t>
            </a:r>
          </a:p>
          <a:p>
            <a:r>
              <a:rPr lang="en-US" dirty="0"/>
              <a:t>Polity’s Political Competition variable fell 26% between the two periods and Venezuela’s average Democracy score fell 45% between the two periods (from 8.5 to 4.5). </a:t>
            </a:r>
          </a:p>
          <a:p>
            <a:r>
              <a:rPr lang="en-US" dirty="0"/>
              <a:t>The International Country Risk Guide (ICRG) data includes an “investment profile” variable that is partly determined by risk of expropriation. That variable fell (indicating a worsening investment climate) from an average of 5.54 in the pre-Chavez period to an average of 3.75 during his time as president, a fall of 32%. </a:t>
            </a:r>
          </a:p>
          <a:p>
            <a:endParaRPr lang="en-US" dirty="0"/>
          </a:p>
        </p:txBody>
      </p:sp>
    </p:spTree>
    <p:extLst>
      <p:ext uri="{BB962C8B-B14F-4D97-AF65-F5344CB8AC3E}">
        <p14:creationId xmlns:p14="http://schemas.microsoft.com/office/powerpoint/2010/main" val="4266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Reforms</a:t>
            </a:r>
          </a:p>
        </p:txBody>
      </p:sp>
      <p:sp>
        <p:nvSpPr>
          <p:cNvPr id="3" name="Content Placeholder 2"/>
          <p:cNvSpPr>
            <a:spLocks noGrp="1"/>
          </p:cNvSpPr>
          <p:nvPr>
            <p:ph idx="1"/>
          </p:nvPr>
        </p:nvSpPr>
        <p:spPr/>
        <p:txBody>
          <a:bodyPr/>
          <a:lstStyle/>
          <a:p>
            <a:r>
              <a:rPr lang="en-US" dirty="0"/>
              <a:t>Economic “democracy”--100,000 worker-owned cooperatives were created and thousands of "Communal Councils“ to determine how to spend local funds.</a:t>
            </a:r>
          </a:p>
          <a:p>
            <a:r>
              <a:rPr lang="en-US" dirty="0"/>
              <a:t>Price controls beginning in 2003</a:t>
            </a:r>
          </a:p>
          <a:p>
            <a:r>
              <a:rPr lang="en-US" dirty="0"/>
              <a:t>Nationalized largest electricity producer, largest farms, leading steel company, cement production, some banks etc.</a:t>
            </a:r>
          </a:p>
          <a:p>
            <a:r>
              <a:rPr lang="en-US" dirty="0"/>
              <a:t>Increased taxes especially on rich.</a:t>
            </a:r>
          </a:p>
          <a:p>
            <a:r>
              <a:rPr lang="en-US" dirty="0"/>
              <a:t>Increased spending on poor. </a:t>
            </a:r>
          </a:p>
        </p:txBody>
      </p:sp>
    </p:spTree>
    <p:extLst>
      <p:ext uri="{BB962C8B-B14F-4D97-AF65-F5344CB8AC3E}">
        <p14:creationId xmlns:p14="http://schemas.microsoft.com/office/powerpoint/2010/main" val="313248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Consequences?</a:t>
            </a:r>
          </a:p>
        </p:txBody>
      </p:sp>
      <p:sp>
        <p:nvSpPr>
          <p:cNvPr id="3" name="Content Placeholder 2"/>
          <p:cNvSpPr>
            <a:spLocks noGrp="1"/>
          </p:cNvSpPr>
          <p:nvPr>
            <p:ph idx="1"/>
          </p:nvPr>
        </p:nvSpPr>
        <p:spPr>
          <a:xfrm>
            <a:off x="609600" y="1774825"/>
            <a:ext cx="6304547" cy="4834522"/>
          </a:xfrm>
        </p:spPr>
        <p:txBody>
          <a:bodyPr>
            <a:normAutofit fontScale="92500"/>
          </a:bodyPr>
          <a:lstStyle/>
          <a:p>
            <a:r>
              <a:rPr lang="en-US" dirty="0"/>
              <a:t>GDP increased considerably beginning in 2003 and only fell later. </a:t>
            </a:r>
          </a:p>
          <a:p>
            <a:r>
              <a:rPr lang="en-US" dirty="0"/>
              <a:t>But approximately half (depending on year) of state revenues come from oil revenues and oil prices increased by a factor of 6 between 1999 and 2007.</a:t>
            </a:r>
          </a:p>
          <a:p>
            <a:r>
              <a:rPr lang="en-US" dirty="0"/>
              <a:t>Thus the real question is what would have happened in Venezuela without Chavez’s reforms?</a:t>
            </a:r>
          </a:p>
          <a:p>
            <a:endParaRPr lang="en-US" dirty="0"/>
          </a:p>
        </p:txBody>
      </p:sp>
      <p:pic>
        <p:nvPicPr>
          <p:cNvPr id="4" name="Picture 3"/>
          <p:cNvPicPr>
            <a:picLocks noChangeAspect="1"/>
          </p:cNvPicPr>
          <p:nvPr/>
        </p:nvPicPr>
        <p:blipFill>
          <a:blip r:embed="rId2"/>
          <a:stretch>
            <a:fillRect/>
          </a:stretch>
        </p:blipFill>
        <p:spPr>
          <a:xfrm>
            <a:off x="7002745" y="1978629"/>
            <a:ext cx="5110933" cy="2980952"/>
          </a:xfrm>
          <a:prstGeom prst="rect">
            <a:avLst/>
          </a:prstGeom>
        </p:spPr>
      </p:pic>
      <p:sp>
        <p:nvSpPr>
          <p:cNvPr id="5" name="TextBox 4"/>
          <p:cNvSpPr txBox="1"/>
          <p:nvPr/>
        </p:nvSpPr>
        <p:spPr>
          <a:xfrm>
            <a:off x="7683223" y="4959581"/>
            <a:ext cx="3931261" cy="738664"/>
          </a:xfrm>
          <a:prstGeom prst="rect">
            <a:avLst/>
          </a:prstGeom>
          <a:noFill/>
        </p:spPr>
        <p:txBody>
          <a:bodyPr wrap="square" rtlCol="0">
            <a:spAutoFit/>
          </a:bodyPr>
          <a:lstStyle/>
          <a:p>
            <a:r>
              <a:rPr lang="en-US" sz="1400" dirty="0"/>
              <a:t>Wikipedia, https://en.wikipedia.org/wiki/Economic_policy_of_the_Hugo_Ch%C3%A1vez_administration </a:t>
            </a:r>
          </a:p>
        </p:txBody>
      </p:sp>
    </p:spTree>
    <p:extLst>
      <p:ext uri="{BB962C8B-B14F-4D97-AF65-F5344CB8AC3E}">
        <p14:creationId xmlns:p14="http://schemas.microsoft.com/office/powerpoint/2010/main" val="25732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Synthetic Control</a:t>
            </a:r>
          </a:p>
        </p:txBody>
      </p:sp>
      <p:sp>
        <p:nvSpPr>
          <p:cNvPr id="3" name="Content Placeholder 2"/>
          <p:cNvSpPr>
            <a:spLocks noGrp="1"/>
          </p:cNvSpPr>
          <p:nvPr>
            <p:ph idx="1"/>
          </p:nvPr>
        </p:nvSpPr>
        <p:spPr>
          <a:xfrm>
            <a:off x="609599" y="1774826"/>
            <a:ext cx="9657347" cy="4746290"/>
          </a:xfrm>
        </p:spPr>
        <p:txBody>
          <a:bodyPr>
            <a:normAutofit fontScale="85000" lnSpcReduction="20000"/>
          </a:bodyPr>
          <a:lstStyle/>
          <a:p>
            <a:r>
              <a:rPr lang="en-US" dirty="0"/>
              <a:t>19 potential donor countries.</a:t>
            </a:r>
          </a:p>
          <a:p>
            <a:pPr lvl="1"/>
            <a:r>
              <a:rPr lang="en-US" dirty="0"/>
              <a:t>“In order to capture similarities of geography, history, culture and heavy reliance oil exports, we use almost all Latin American countries and OPEC member countries with available data. We also include Canada and Norway, which are major oil exporting countries but are not OPEC members.”</a:t>
            </a:r>
          </a:p>
          <a:p>
            <a:r>
              <a:rPr lang="en-US" dirty="0"/>
              <a:t>Indicator variables:</a:t>
            </a:r>
          </a:p>
          <a:p>
            <a:pPr lvl="1"/>
            <a:r>
              <a:rPr lang="en-US" dirty="0"/>
              <a:t>Income levels from four pre-Chavez years (1970, 1977, 1983, 1987). </a:t>
            </a:r>
          </a:p>
          <a:p>
            <a:pPr lvl="1"/>
            <a:r>
              <a:rPr lang="en-US" dirty="0"/>
              <a:t>Average population growth rate 1970–1998</a:t>
            </a:r>
          </a:p>
          <a:p>
            <a:pPr lvl="1"/>
            <a:r>
              <a:rPr lang="en-US" dirty="0"/>
              <a:t>Openness to trade in 1970 and 1990</a:t>
            </a:r>
          </a:p>
          <a:p>
            <a:pPr lvl="1"/>
            <a:r>
              <a:rPr lang="en-US" dirty="0"/>
              <a:t>Two educational attainment variables in 1970 and 1990 from the </a:t>
            </a:r>
            <a:r>
              <a:rPr lang="en-US" dirty="0" err="1"/>
              <a:t>Barro</a:t>
            </a:r>
            <a:r>
              <a:rPr lang="en-US" dirty="0"/>
              <a:t> and Lee (2010) database.</a:t>
            </a:r>
            <a:br>
              <a:rPr lang="en-US" dirty="0"/>
            </a:br>
            <a:endParaRPr lang="en-US" dirty="0"/>
          </a:p>
        </p:txBody>
      </p:sp>
    </p:spTree>
    <p:extLst>
      <p:ext uri="{BB962C8B-B14F-4D97-AF65-F5344CB8AC3E}">
        <p14:creationId xmlns:p14="http://schemas.microsoft.com/office/powerpoint/2010/main" val="273938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Control</a:t>
            </a:r>
          </a:p>
        </p:txBody>
      </p:sp>
      <p:sp>
        <p:nvSpPr>
          <p:cNvPr id="3" name="Content Placeholder 2"/>
          <p:cNvSpPr>
            <a:spLocks noGrp="1"/>
          </p:cNvSpPr>
          <p:nvPr>
            <p:ph idx="1"/>
          </p:nvPr>
        </p:nvSpPr>
        <p:spPr>
          <a:xfrm>
            <a:off x="213168" y="1660931"/>
            <a:ext cx="6882205" cy="1949117"/>
          </a:xfrm>
        </p:spPr>
        <p:txBody>
          <a:bodyPr/>
          <a:lstStyle/>
          <a:p>
            <a:r>
              <a:rPr lang="en-US" dirty="0"/>
              <a:t>On the basis of the indicator variables the synthetic control is a combination of Brazil, Canada, Iran, Mexico, and Peru.</a:t>
            </a:r>
          </a:p>
        </p:txBody>
      </p:sp>
      <p:pic>
        <p:nvPicPr>
          <p:cNvPr id="4" name="Picture 3"/>
          <p:cNvPicPr>
            <a:picLocks noChangeAspect="1"/>
          </p:cNvPicPr>
          <p:nvPr/>
        </p:nvPicPr>
        <p:blipFill rotWithShape="1">
          <a:blip r:embed="rId2"/>
          <a:srcRect t="9237"/>
          <a:stretch/>
        </p:blipFill>
        <p:spPr>
          <a:xfrm>
            <a:off x="7977352" y="2069424"/>
            <a:ext cx="3605048" cy="4522235"/>
          </a:xfrm>
          <a:prstGeom prst="rect">
            <a:avLst/>
          </a:prstGeom>
        </p:spPr>
      </p:pic>
      <p:pic>
        <p:nvPicPr>
          <p:cNvPr id="5" name="Picture 4"/>
          <p:cNvPicPr>
            <a:picLocks noChangeAspect="1"/>
          </p:cNvPicPr>
          <p:nvPr/>
        </p:nvPicPr>
        <p:blipFill>
          <a:blip r:embed="rId3"/>
          <a:stretch>
            <a:fillRect/>
          </a:stretch>
        </p:blipFill>
        <p:spPr>
          <a:xfrm>
            <a:off x="614867" y="3734191"/>
            <a:ext cx="7047619" cy="3123809"/>
          </a:xfrm>
          <a:prstGeom prst="rect">
            <a:avLst/>
          </a:prstGeom>
        </p:spPr>
      </p:pic>
      <p:sp>
        <p:nvSpPr>
          <p:cNvPr id="6" name="TextBox 5">
            <a:extLst>
              <a:ext uri="{FF2B5EF4-FFF2-40B4-BE49-F238E27FC236}">
                <a16:creationId xmlns:a16="http://schemas.microsoft.com/office/drawing/2014/main" id="{77CB7F14-09C9-4DC7-8F04-CECBB2AD671B}"/>
              </a:ext>
            </a:extLst>
          </p:cNvPr>
          <p:cNvSpPr txBox="1"/>
          <p:nvPr/>
        </p:nvSpPr>
        <p:spPr>
          <a:xfrm>
            <a:off x="8308428" y="1741019"/>
            <a:ext cx="2942896" cy="369332"/>
          </a:xfrm>
          <a:prstGeom prst="rect">
            <a:avLst/>
          </a:prstGeom>
          <a:noFill/>
        </p:spPr>
        <p:txBody>
          <a:bodyPr wrap="square" rtlCol="0">
            <a:spAutoFit/>
          </a:bodyPr>
          <a:lstStyle/>
          <a:p>
            <a:r>
              <a:rPr lang="en-US" dirty="0"/>
              <a:t>Potential Donor Countries</a:t>
            </a:r>
          </a:p>
        </p:txBody>
      </p:sp>
    </p:spTree>
    <p:extLst>
      <p:ext uri="{BB962C8B-B14F-4D97-AF65-F5344CB8AC3E}">
        <p14:creationId xmlns:p14="http://schemas.microsoft.com/office/powerpoint/2010/main" val="33940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Synthetic Control</a:t>
            </a:r>
            <a:br>
              <a:rPr lang="en-US" dirty="0"/>
            </a:br>
            <a:r>
              <a:rPr lang="en-US" sz="1800" dirty="0" err="1"/>
              <a:t>Abadie</a:t>
            </a:r>
            <a:r>
              <a:rPr lang="en-US" sz="1800" dirty="0"/>
              <a:t>, Diamond and </a:t>
            </a:r>
            <a:r>
              <a:rPr lang="en-US" sz="1800" dirty="0" err="1"/>
              <a:t>Hainmuller</a:t>
            </a:r>
            <a:r>
              <a:rPr lang="en-US" sz="1800" dirty="0"/>
              <a:t> . 2010. </a:t>
            </a:r>
            <a:r>
              <a:rPr lang="en-US" sz="2000" dirty="0"/>
              <a:t>Synthetic Control Methods for Comparative Case Studies: Estimating the Effect of California’s Tobacco Control Program</a:t>
            </a:r>
          </a:p>
        </p:txBody>
      </p:sp>
      <p:sp>
        <p:nvSpPr>
          <p:cNvPr id="3" name="Content Placeholder 2"/>
          <p:cNvSpPr>
            <a:spLocks noGrp="1"/>
          </p:cNvSpPr>
          <p:nvPr>
            <p:ph idx="1"/>
          </p:nvPr>
        </p:nvSpPr>
        <p:spPr/>
        <p:txBody>
          <a:bodyPr>
            <a:normAutofit fontScale="77500" lnSpcReduction="20000"/>
          </a:bodyPr>
          <a:lstStyle/>
          <a:p>
            <a:r>
              <a:rPr lang="en-US" dirty="0"/>
              <a:t>As with all method of causal inference, we want to estimate the counter-factual outcomes for the treated group.</a:t>
            </a:r>
          </a:p>
          <a:p>
            <a:r>
              <a:rPr lang="en-US" dirty="0"/>
              <a:t>Synthetic control does this by weighting “donor units” to replicate the outcome path and key exogenous variables in the treated group in the pre-treatment period.</a:t>
            </a:r>
          </a:p>
          <a:p>
            <a:r>
              <a:rPr lang="en-US" dirty="0"/>
              <a:t>It is then assumed that the synthetic control evolves like the treated group </a:t>
            </a:r>
            <a:r>
              <a:rPr lang="en-US" i="1" dirty="0"/>
              <a:t>would have evolved </a:t>
            </a:r>
            <a:r>
              <a:rPr lang="en-US" dirty="0"/>
              <a:t>in the post-treatment period had the treated group not been treated.</a:t>
            </a:r>
          </a:p>
          <a:p>
            <a:pPr lvl="1"/>
            <a:r>
              <a:rPr lang="en-US" dirty="0"/>
              <a:t>The idea is similar to differences in differences in panel data but instead of assuming that the treatment group has a parallel </a:t>
            </a:r>
            <a:r>
              <a:rPr lang="en-US" i="1" dirty="0"/>
              <a:t>trend</a:t>
            </a:r>
            <a:r>
              <a:rPr lang="en-US" dirty="0"/>
              <a:t> to the control group in the post-treatment period, we assume that the synthetic control </a:t>
            </a:r>
            <a:r>
              <a:rPr lang="en-US" i="1" dirty="0"/>
              <a:t>exactly</a:t>
            </a:r>
            <a:r>
              <a:rPr lang="en-US" dirty="0"/>
              <a:t> represents the counter-factual.</a:t>
            </a:r>
          </a:p>
          <a:p>
            <a:pPr lvl="1"/>
            <a:r>
              <a:rPr lang="en-US" dirty="0"/>
              <a:t>The advantage of synthetic control is that the post-treatment counter-factual isn’t limited to a trend but can vary widely depending on the evolution of the exogenous variables.</a:t>
            </a:r>
          </a:p>
        </p:txBody>
      </p:sp>
    </p:spTree>
    <p:extLst>
      <p:ext uri="{BB962C8B-B14F-4D97-AF65-F5344CB8AC3E}">
        <p14:creationId xmlns:p14="http://schemas.microsoft.com/office/powerpoint/2010/main" val="3545790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Control</a:t>
            </a:r>
          </a:p>
        </p:txBody>
      </p:sp>
      <p:pic>
        <p:nvPicPr>
          <p:cNvPr id="5" name="Picture 4"/>
          <p:cNvPicPr>
            <a:picLocks noChangeAspect="1"/>
          </p:cNvPicPr>
          <p:nvPr/>
        </p:nvPicPr>
        <p:blipFill>
          <a:blip r:embed="rId2"/>
          <a:stretch>
            <a:fillRect/>
          </a:stretch>
        </p:blipFill>
        <p:spPr>
          <a:xfrm>
            <a:off x="2400470" y="1685984"/>
            <a:ext cx="6733333" cy="4961905"/>
          </a:xfrm>
          <a:prstGeom prst="rect">
            <a:avLst/>
          </a:prstGeom>
        </p:spPr>
      </p:pic>
    </p:spTree>
    <p:extLst>
      <p:ext uri="{BB962C8B-B14F-4D97-AF65-F5344CB8AC3E}">
        <p14:creationId xmlns:p14="http://schemas.microsoft.com/office/powerpoint/2010/main" val="228115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Placebo Test</a:t>
            </a:r>
          </a:p>
        </p:txBody>
      </p:sp>
      <p:sp>
        <p:nvSpPr>
          <p:cNvPr id="9" name="Content Placeholder 8"/>
          <p:cNvSpPr>
            <a:spLocks noGrp="1"/>
          </p:cNvSpPr>
          <p:nvPr>
            <p:ph idx="1"/>
          </p:nvPr>
        </p:nvSpPr>
        <p:spPr>
          <a:xfrm>
            <a:off x="6096000" y="1598362"/>
            <a:ext cx="5493414" cy="4625975"/>
          </a:xfrm>
        </p:spPr>
        <p:txBody>
          <a:bodyPr/>
          <a:lstStyle/>
          <a:p>
            <a:r>
              <a:rPr lang="en-US" sz="2400" dirty="0"/>
              <a:t>Note that blue is close to actual outcomes (normalized to zero) in pre-treatment period (as it was required to be).</a:t>
            </a:r>
          </a:p>
          <a:p>
            <a:r>
              <a:rPr lang="en-US" sz="2400" dirty="0"/>
              <a:t>It departs from outcomes in post-treatment period (suggesting causal effect of treatment was negative) and it does so considerably more than do the placebos suggesting the identification of a causal effect rather than just noise.</a:t>
            </a:r>
          </a:p>
        </p:txBody>
      </p:sp>
      <p:pic>
        <p:nvPicPr>
          <p:cNvPr id="6" name="Picture 5"/>
          <p:cNvPicPr>
            <a:picLocks noChangeAspect="1"/>
          </p:cNvPicPr>
          <p:nvPr/>
        </p:nvPicPr>
        <p:blipFill>
          <a:blip r:embed="rId2"/>
          <a:stretch>
            <a:fillRect/>
          </a:stretch>
        </p:blipFill>
        <p:spPr>
          <a:xfrm>
            <a:off x="328863" y="1774825"/>
            <a:ext cx="5631862" cy="4076320"/>
          </a:xfrm>
          <a:prstGeom prst="rect">
            <a:avLst/>
          </a:prstGeom>
        </p:spPr>
      </p:pic>
      <p:pic>
        <p:nvPicPr>
          <p:cNvPr id="7" name="Picture 6"/>
          <p:cNvPicPr>
            <a:picLocks noChangeAspect="1"/>
          </p:cNvPicPr>
          <p:nvPr/>
        </p:nvPicPr>
        <p:blipFill>
          <a:blip r:embed="rId3"/>
          <a:stretch>
            <a:fillRect/>
          </a:stretch>
        </p:blipFill>
        <p:spPr>
          <a:xfrm>
            <a:off x="441158" y="5808721"/>
            <a:ext cx="10772196" cy="1074900"/>
          </a:xfrm>
          <a:prstGeom prst="rect">
            <a:avLst/>
          </a:prstGeom>
        </p:spPr>
      </p:pic>
      <p:sp>
        <p:nvSpPr>
          <p:cNvPr id="2" name="Rectangle 1">
            <a:extLst>
              <a:ext uri="{FF2B5EF4-FFF2-40B4-BE49-F238E27FC236}">
                <a16:creationId xmlns:a16="http://schemas.microsoft.com/office/drawing/2014/main" id="{CB6B4404-35D0-4031-824F-B6399EF50DB7}"/>
              </a:ext>
            </a:extLst>
          </p:cNvPr>
          <p:cNvSpPr/>
          <p:nvPr/>
        </p:nvSpPr>
        <p:spPr>
          <a:xfrm>
            <a:off x="4740166" y="6348248"/>
            <a:ext cx="6473188" cy="242738"/>
          </a:xfrm>
          <a:prstGeom prst="rect">
            <a:avLst/>
          </a:prstGeom>
          <a:solidFill>
            <a:schemeClr val="accent1">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B9BE381-BD78-46C5-AAC2-0B6EC0E948C3}"/>
              </a:ext>
            </a:extLst>
          </p:cNvPr>
          <p:cNvSpPr/>
          <p:nvPr/>
        </p:nvSpPr>
        <p:spPr>
          <a:xfrm>
            <a:off x="441158" y="6494318"/>
            <a:ext cx="8037824" cy="363682"/>
          </a:xfrm>
          <a:prstGeom prst="rect">
            <a:avLst/>
          </a:prstGeom>
          <a:solidFill>
            <a:schemeClr val="accent1">
              <a:lumMod val="40000"/>
              <a:lumOff val="6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87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78290" y="1568764"/>
            <a:ext cx="8209524" cy="5038095"/>
          </a:xfrm>
          <a:prstGeom prst="rect">
            <a:avLst/>
          </a:prstGeom>
        </p:spPr>
      </p:pic>
      <p:sp>
        <p:nvSpPr>
          <p:cNvPr id="2" name="Title 1"/>
          <p:cNvSpPr>
            <a:spLocks noGrp="1"/>
          </p:cNvSpPr>
          <p:nvPr>
            <p:ph type="title"/>
          </p:nvPr>
        </p:nvSpPr>
        <p:spPr/>
        <p:txBody>
          <a:bodyPr/>
          <a:lstStyle/>
          <a:p>
            <a:r>
              <a:rPr lang="en-US" dirty="0"/>
              <a:t>Backdating</a:t>
            </a:r>
          </a:p>
        </p:txBody>
      </p:sp>
      <p:sp>
        <p:nvSpPr>
          <p:cNvPr id="3" name="Content Placeholder 2"/>
          <p:cNvSpPr>
            <a:spLocks noGrp="1"/>
          </p:cNvSpPr>
          <p:nvPr>
            <p:ph idx="1"/>
          </p:nvPr>
        </p:nvSpPr>
        <p:spPr>
          <a:xfrm>
            <a:off x="609600" y="1774825"/>
            <a:ext cx="4924926" cy="4625975"/>
          </a:xfrm>
        </p:spPr>
        <p:txBody>
          <a:bodyPr/>
          <a:lstStyle/>
          <a:p>
            <a:r>
              <a:rPr lang="en-US" dirty="0"/>
              <a:t>Pretend that Chavez came to power in 1988 and ruled to 1998 would the method have found a Chavez effect?</a:t>
            </a:r>
          </a:p>
          <a:p>
            <a:r>
              <a:rPr lang="en-US" dirty="0"/>
              <a:t>No.</a:t>
            </a:r>
          </a:p>
          <a:p>
            <a:pPr lvl="1"/>
            <a:r>
              <a:rPr lang="en-US" dirty="0"/>
              <a:t>Note-could also have continued the synthetic control to see </a:t>
            </a:r>
            <a:r>
              <a:rPr lang="en-US"/>
              <a:t>if difference arises </a:t>
            </a:r>
            <a:r>
              <a:rPr lang="en-US" dirty="0"/>
              <a:t>again after 1998.</a:t>
            </a:r>
          </a:p>
        </p:txBody>
      </p:sp>
    </p:spTree>
    <p:extLst>
      <p:ext uri="{BB962C8B-B14F-4D97-AF65-F5344CB8AC3E}">
        <p14:creationId xmlns:p14="http://schemas.microsoft.com/office/powerpoint/2010/main" val="1525212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Outcome Variables</a:t>
            </a:r>
          </a:p>
        </p:txBody>
      </p:sp>
      <p:sp>
        <p:nvSpPr>
          <p:cNvPr id="3" name="Content Placeholder 2"/>
          <p:cNvSpPr>
            <a:spLocks noGrp="1"/>
          </p:cNvSpPr>
          <p:nvPr>
            <p:ph idx="1"/>
          </p:nvPr>
        </p:nvSpPr>
        <p:spPr/>
        <p:txBody>
          <a:bodyPr/>
          <a:lstStyle/>
          <a:p>
            <a:r>
              <a:rPr lang="en-US" dirty="0"/>
              <a:t>Even though real GDP per capita rose during the Chavez period, the synthetic control suggests that Chavez’s policies substantially reduced GDP per capita in Venezuela compared to what it would have been without his policies.</a:t>
            </a:r>
          </a:p>
          <a:p>
            <a:r>
              <a:rPr lang="en-US" dirty="0"/>
              <a:t>What about other outcomes like life-expectancy and inequality?</a:t>
            </a:r>
          </a:p>
        </p:txBody>
      </p:sp>
    </p:spTree>
    <p:extLst>
      <p:ext uri="{BB962C8B-B14F-4D97-AF65-F5344CB8AC3E}">
        <p14:creationId xmlns:p14="http://schemas.microsoft.com/office/powerpoint/2010/main" val="1396164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outcomes</a:t>
            </a:r>
          </a:p>
        </p:txBody>
      </p:sp>
      <p:sp>
        <p:nvSpPr>
          <p:cNvPr id="3" name="Content Placeholder 2"/>
          <p:cNvSpPr>
            <a:spLocks noGrp="1"/>
          </p:cNvSpPr>
          <p:nvPr>
            <p:ph idx="1"/>
          </p:nvPr>
        </p:nvSpPr>
        <p:spPr>
          <a:xfrm>
            <a:off x="609600" y="1774825"/>
            <a:ext cx="5975684" cy="4625975"/>
          </a:xfrm>
        </p:spPr>
        <p:txBody>
          <a:bodyPr/>
          <a:lstStyle/>
          <a:p>
            <a:r>
              <a:rPr lang="en-US" dirty="0"/>
              <a:t>Life expectancy increased during Chavez’s regime but a little bit less than expected compared to synthetic control.</a:t>
            </a:r>
          </a:p>
          <a:p>
            <a:r>
              <a:rPr lang="en-US" dirty="0"/>
              <a:t>Infant mortality fell about as much as expected. </a:t>
            </a:r>
          </a:p>
        </p:txBody>
      </p:sp>
      <p:pic>
        <p:nvPicPr>
          <p:cNvPr id="4" name="Picture 3"/>
          <p:cNvPicPr>
            <a:picLocks noChangeAspect="1"/>
          </p:cNvPicPr>
          <p:nvPr/>
        </p:nvPicPr>
        <p:blipFill>
          <a:blip r:embed="rId2"/>
          <a:stretch>
            <a:fillRect/>
          </a:stretch>
        </p:blipFill>
        <p:spPr>
          <a:xfrm>
            <a:off x="7724275" y="1586353"/>
            <a:ext cx="3534988" cy="5353189"/>
          </a:xfrm>
          <a:prstGeom prst="rect">
            <a:avLst/>
          </a:prstGeom>
        </p:spPr>
      </p:pic>
    </p:spTree>
    <p:extLst>
      <p:ext uri="{BB962C8B-B14F-4D97-AF65-F5344CB8AC3E}">
        <p14:creationId xmlns:p14="http://schemas.microsoft.com/office/powerpoint/2010/main" val="227384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809875" y="1894822"/>
            <a:ext cx="5247948" cy="4505978"/>
          </a:xfrm>
          <a:prstGeom prst="rect">
            <a:avLst/>
          </a:prstGeom>
        </p:spPr>
      </p:pic>
      <p:sp>
        <p:nvSpPr>
          <p:cNvPr id="2" name="Title 1"/>
          <p:cNvSpPr>
            <a:spLocks noGrp="1"/>
          </p:cNvSpPr>
          <p:nvPr>
            <p:ph type="title"/>
          </p:nvPr>
        </p:nvSpPr>
        <p:spPr/>
        <p:txBody>
          <a:bodyPr/>
          <a:lstStyle/>
          <a:p>
            <a:r>
              <a:rPr lang="en-US" dirty="0"/>
              <a:t>Inequality</a:t>
            </a:r>
          </a:p>
        </p:txBody>
      </p:sp>
      <p:sp>
        <p:nvSpPr>
          <p:cNvPr id="3" name="Content Placeholder 2"/>
          <p:cNvSpPr>
            <a:spLocks noGrp="1"/>
          </p:cNvSpPr>
          <p:nvPr>
            <p:ph idx="1"/>
          </p:nvPr>
        </p:nvSpPr>
        <p:spPr>
          <a:xfrm>
            <a:off x="609600" y="1774825"/>
            <a:ext cx="6360695" cy="4625975"/>
          </a:xfrm>
        </p:spPr>
        <p:txBody>
          <a:bodyPr/>
          <a:lstStyle/>
          <a:p>
            <a:r>
              <a:rPr lang="en-US" dirty="0"/>
              <a:t>Inequality fell during Chavez’s regime and perhaps more so than under the counter-factual although results are quite noisy.</a:t>
            </a:r>
          </a:p>
          <a:p>
            <a:r>
              <a:rPr lang="en-US" dirty="0"/>
              <a:t>Since 2010 inequality has probably fallen even further although only because </a:t>
            </a:r>
            <a:r>
              <a:rPr lang="en-US" i="1" dirty="0"/>
              <a:t>everyone</a:t>
            </a:r>
            <a:r>
              <a:rPr lang="en-US" dirty="0"/>
              <a:t> has become poor.</a:t>
            </a:r>
          </a:p>
        </p:txBody>
      </p:sp>
    </p:spTree>
    <p:extLst>
      <p:ext uri="{BB962C8B-B14F-4D97-AF65-F5344CB8AC3E}">
        <p14:creationId xmlns:p14="http://schemas.microsoft.com/office/powerpoint/2010/main" val="920376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dirty="0"/>
              <a:t>The results of Chavez’s policies were a large decline in real GDP per capita and no large changes in other variable such as life expectancy or poverty and at best a decline in inequality.</a:t>
            </a:r>
          </a:p>
          <a:p>
            <a:r>
              <a:rPr lang="en-US" dirty="0"/>
              <a:t>Estimating the consequences of Chavez’s policy requires estimating a counter-factual and cannot just be estimated from what happened which was due to multiple forces, most notably a large increase in the price of oil.</a:t>
            </a:r>
          </a:p>
        </p:txBody>
      </p:sp>
    </p:spTree>
    <p:extLst>
      <p:ext uri="{BB962C8B-B14F-4D97-AF65-F5344CB8AC3E}">
        <p14:creationId xmlns:p14="http://schemas.microsoft.com/office/powerpoint/2010/main" val="2676097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Control</a:t>
            </a:r>
          </a:p>
        </p:txBody>
      </p:sp>
      <p:sp>
        <p:nvSpPr>
          <p:cNvPr id="3" name="Content Placeholder 2"/>
          <p:cNvSpPr>
            <a:spLocks noGrp="1"/>
          </p:cNvSpPr>
          <p:nvPr>
            <p:ph idx="1"/>
          </p:nvPr>
        </p:nvSpPr>
        <p:spPr>
          <a:xfrm>
            <a:off x="168442" y="1774826"/>
            <a:ext cx="5546558" cy="4625975"/>
          </a:xfrm>
        </p:spPr>
        <p:txBody>
          <a:bodyPr>
            <a:normAutofit/>
          </a:bodyPr>
          <a:lstStyle/>
          <a:p>
            <a:r>
              <a:rPr lang="en-US" dirty="0"/>
              <a:t>Test effect of CA’s Proposition 99 (sales tax with revenues going to anti-tobacco efforts.)</a:t>
            </a:r>
          </a:p>
          <a:p>
            <a:r>
              <a:rPr lang="en-US" dirty="0"/>
              <a:t>Use other states as control but note that a simple average of the controls appears imperfect.</a:t>
            </a:r>
          </a:p>
        </p:txBody>
      </p:sp>
      <p:pic>
        <p:nvPicPr>
          <p:cNvPr id="4" name="Picture 3"/>
          <p:cNvPicPr>
            <a:picLocks noChangeAspect="1"/>
          </p:cNvPicPr>
          <p:nvPr/>
        </p:nvPicPr>
        <p:blipFill>
          <a:blip r:embed="rId2"/>
          <a:stretch>
            <a:fillRect/>
          </a:stretch>
        </p:blipFill>
        <p:spPr>
          <a:xfrm>
            <a:off x="6206604" y="1916113"/>
            <a:ext cx="5177562" cy="4343400"/>
          </a:xfrm>
          <a:prstGeom prst="rect">
            <a:avLst/>
          </a:prstGeom>
        </p:spPr>
      </p:pic>
    </p:spTree>
    <p:extLst>
      <p:ext uri="{BB962C8B-B14F-4D97-AF65-F5344CB8AC3E}">
        <p14:creationId xmlns:p14="http://schemas.microsoft.com/office/powerpoint/2010/main" val="904915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Control</a:t>
            </a:r>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214" y="1884482"/>
            <a:ext cx="3962400" cy="476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stretch>
            <a:fillRect/>
          </a:stretch>
        </p:blipFill>
        <p:spPr>
          <a:xfrm>
            <a:off x="5975882" y="1744013"/>
            <a:ext cx="4702629" cy="4088380"/>
          </a:xfrm>
          <a:prstGeom prst="rect">
            <a:avLst/>
          </a:prstGeom>
        </p:spPr>
      </p:pic>
      <p:sp>
        <p:nvSpPr>
          <p:cNvPr id="5" name="Oval 4"/>
          <p:cNvSpPr/>
          <p:nvPr/>
        </p:nvSpPr>
        <p:spPr>
          <a:xfrm>
            <a:off x="4001814" y="5355020"/>
            <a:ext cx="1828800" cy="228600"/>
          </a:xfrm>
          <a:prstGeom prst="ellipse">
            <a:avLst/>
          </a:prstGeom>
          <a:no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orbel"/>
            </a:endParaRPr>
          </a:p>
        </p:txBody>
      </p:sp>
      <p:sp>
        <p:nvSpPr>
          <p:cNvPr id="6" name="TextBox 5"/>
          <p:cNvSpPr txBox="1"/>
          <p:nvPr/>
        </p:nvSpPr>
        <p:spPr>
          <a:xfrm>
            <a:off x="6858000" y="5861296"/>
            <a:ext cx="3200400" cy="369332"/>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pitchFamily="34" charset="0"/>
              </a:rPr>
              <a:t>CA is 1/3 Utah? </a:t>
            </a:r>
          </a:p>
        </p:txBody>
      </p:sp>
      <p:cxnSp>
        <p:nvCxnSpPr>
          <p:cNvPr id="8" name="Straight Arrow Connector 7"/>
          <p:cNvCxnSpPr>
            <a:stCxn id="6" idx="1"/>
            <a:endCxn id="5" idx="4"/>
          </p:cNvCxnSpPr>
          <p:nvPr/>
        </p:nvCxnSpPr>
        <p:spPr>
          <a:xfrm flipH="1" flipV="1">
            <a:off x="4916214" y="5583620"/>
            <a:ext cx="1941786" cy="462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73659" y="6168231"/>
            <a:ext cx="3435263" cy="646331"/>
          </a:xfrm>
          <a:prstGeom prst="rect">
            <a:avLst/>
          </a:prstGeom>
        </p:spPr>
        <p:txBody>
          <a:bodyPr wrap="square">
            <a:spAutoFit/>
          </a:bodyPr>
          <a:lstStyle/>
          <a:p>
            <a:pPr fontAlgn="base">
              <a:spcBef>
                <a:spcPct val="0"/>
              </a:spcBef>
              <a:spcAft>
                <a:spcPct val="0"/>
              </a:spcAft>
            </a:pPr>
            <a:r>
              <a:rPr lang="en-US" dirty="0">
                <a:solidFill>
                  <a:prstClr val="black"/>
                </a:solidFill>
                <a:latin typeface="Arial" pitchFamily="34" charset="0"/>
              </a:rPr>
              <a:t>But what weights does regression use???</a:t>
            </a:r>
          </a:p>
        </p:txBody>
      </p:sp>
    </p:spTree>
    <p:extLst>
      <p:ext uri="{BB962C8B-B14F-4D97-AF65-F5344CB8AC3E}">
        <p14:creationId xmlns:p14="http://schemas.microsoft.com/office/powerpoint/2010/main" val="276732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Control v. Regression</a:t>
            </a:r>
          </a:p>
        </p:txBody>
      </p:sp>
      <p:sp>
        <p:nvSpPr>
          <p:cNvPr id="3" name="Content Placeholder 2"/>
          <p:cNvSpPr>
            <a:spLocks noGrp="1"/>
          </p:cNvSpPr>
          <p:nvPr>
            <p:ph idx="1"/>
          </p:nvPr>
        </p:nvSpPr>
        <p:spPr>
          <a:xfrm>
            <a:off x="4981074" y="1774826"/>
            <a:ext cx="6601326" cy="4625975"/>
          </a:xfrm>
        </p:spPr>
        <p:txBody>
          <a:bodyPr/>
          <a:lstStyle/>
          <a:p>
            <a:r>
              <a:rPr lang="en-US" sz="2400" dirty="0"/>
              <a:t>Regression can also be understood as creating weights on control groups. </a:t>
            </a:r>
          </a:p>
          <a:p>
            <a:r>
              <a:rPr lang="en-US" sz="2400" dirty="0"/>
              <a:t>As with synthetic control the weights sum to 1 but regression allows the weights to be negative!</a:t>
            </a:r>
          </a:p>
          <a:p>
            <a:r>
              <a:rPr lang="en-US" sz="2400" dirty="0"/>
              <a:t>Synthetic control thus prevents “too much” extrapolation.</a:t>
            </a:r>
          </a:p>
          <a:p>
            <a:r>
              <a:rPr lang="en-US" sz="2400" dirty="0"/>
              <a:t>Since the weights are all positive, the counter-factual outcome is in the convex-hull of donor group outcomes—i.e. loosely speaking, it’s in the “common support”—similar to how matching keeps you on common support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431" y="1706718"/>
            <a:ext cx="3962400" cy="476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02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Control-What to Replicate?</a:t>
            </a:r>
          </a:p>
        </p:txBody>
      </p:sp>
      <p:sp>
        <p:nvSpPr>
          <p:cNvPr id="3" name="Content Placeholder 2"/>
          <p:cNvSpPr>
            <a:spLocks noGrp="1"/>
          </p:cNvSpPr>
          <p:nvPr>
            <p:ph idx="1"/>
          </p:nvPr>
        </p:nvSpPr>
        <p:spPr>
          <a:xfrm>
            <a:off x="609600" y="1676400"/>
            <a:ext cx="10619874" cy="1600200"/>
          </a:xfrm>
        </p:spPr>
        <p:txBody>
          <a:bodyPr/>
          <a:lstStyle/>
          <a:p>
            <a:r>
              <a:rPr lang="en-US" dirty="0"/>
              <a:t>We could look for a synthetic control that best replicates the </a:t>
            </a:r>
            <a:r>
              <a:rPr lang="en-US" i="1" dirty="0"/>
              <a:t>outcome, </a:t>
            </a:r>
            <a:r>
              <a:rPr lang="en-US" dirty="0"/>
              <a:t>cigarette consumption</a:t>
            </a:r>
            <a:r>
              <a:rPr lang="en-US" i="1" dirty="0"/>
              <a:t>,</a:t>
            </a:r>
            <a:r>
              <a:rPr lang="en-US" dirty="0"/>
              <a:t> in the pre-treatment period but that risks overfitting. </a:t>
            </a:r>
          </a:p>
          <a:p>
            <a:r>
              <a:rPr lang="en-US" dirty="0"/>
              <a:t>We want to find a synthetic control that also looks similar to the treated group on exogenous variables that we think are important </a:t>
            </a:r>
            <a:r>
              <a:rPr lang="en-US" i="1" dirty="0"/>
              <a:t>causes </a:t>
            </a:r>
            <a:r>
              <a:rPr lang="en-US" dirty="0"/>
              <a:t>of the outcome, e.g. percent aged 15-24, beer consumption, log </a:t>
            </a:r>
            <a:r>
              <a:rPr lang="en-US" dirty="0" err="1"/>
              <a:t>gdp</a:t>
            </a:r>
            <a:r>
              <a:rPr lang="en-US" dirty="0"/>
              <a:t>.</a:t>
            </a:r>
          </a:p>
          <a:p>
            <a:r>
              <a:rPr lang="en-US" dirty="0"/>
              <a:t>If we get these right it allows the synthetic control to evolve in the post-treatment period taking into account changes in the exogenous input variables.</a:t>
            </a:r>
          </a:p>
        </p:txBody>
      </p:sp>
    </p:spTree>
    <p:extLst>
      <p:ext uri="{BB962C8B-B14F-4D97-AF65-F5344CB8AC3E}">
        <p14:creationId xmlns:p14="http://schemas.microsoft.com/office/powerpoint/2010/main" val="15231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70481" y="2042170"/>
            <a:ext cx="6821075" cy="3808125"/>
          </a:xfrm>
          <a:prstGeom prst="rect">
            <a:avLst/>
          </a:prstGeom>
        </p:spPr>
      </p:pic>
      <p:sp>
        <p:nvSpPr>
          <p:cNvPr id="2" name="Title 1"/>
          <p:cNvSpPr>
            <a:spLocks noGrp="1"/>
          </p:cNvSpPr>
          <p:nvPr>
            <p:ph type="title"/>
          </p:nvPr>
        </p:nvSpPr>
        <p:spPr/>
        <p:txBody>
          <a:bodyPr/>
          <a:lstStyle/>
          <a:p>
            <a:r>
              <a:rPr lang="en-US" dirty="0"/>
              <a:t>Synthetic Control-What to Replicate?</a:t>
            </a:r>
          </a:p>
        </p:txBody>
      </p:sp>
      <p:sp>
        <p:nvSpPr>
          <p:cNvPr id="3" name="Content Placeholder 2"/>
          <p:cNvSpPr>
            <a:spLocks noGrp="1"/>
          </p:cNvSpPr>
          <p:nvPr>
            <p:ph idx="1"/>
          </p:nvPr>
        </p:nvSpPr>
        <p:spPr>
          <a:xfrm>
            <a:off x="609600" y="1774825"/>
            <a:ext cx="5623034" cy="4625975"/>
          </a:xfrm>
        </p:spPr>
        <p:txBody>
          <a:bodyPr>
            <a:normAutofit fontScale="92500" lnSpcReduction="10000"/>
          </a:bodyPr>
          <a:lstStyle/>
          <a:p>
            <a:r>
              <a:rPr lang="en-US" dirty="0" err="1"/>
              <a:t>Abadie</a:t>
            </a:r>
            <a:r>
              <a:rPr lang="en-US" dirty="0"/>
              <a:t> et al. include some outcome variables, cigarette sales per capita in 1975, 1980, 1988 and some exogenous variables that they will average and seek to match over the per-treatment period.</a:t>
            </a:r>
          </a:p>
          <a:p>
            <a:r>
              <a:rPr lang="en-US" dirty="0"/>
              <a:t>Note that synthetic matches better than average of 38 control states.</a:t>
            </a:r>
          </a:p>
          <a:p>
            <a:pPr marL="119062" indent="0">
              <a:buNone/>
            </a:pPr>
            <a:endParaRPr lang="en-US" dirty="0"/>
          </a:p>
        </p:txBody>
      </p:sp>
    </p:spTree>
    <p:extLst>
      <p:ext uri="{BB962C8B-B14F-4D97-AF65-F5344CB8AC3E}">
        <p14:creationId xmlns:p14="http://schemas.microsoft.com/office/powerpoint/2010/main" val="314294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Synthetic Control</a:t>
            </a:r>
          </a:p>
        </p:txBody>
      </p:sp>
      <p:sp>
        <p:nvSpPr>
          <p:cNvPr id="3" name="Content Placeholder 2"/>
          <p:cNvSpPr>
            <a:spLocks noGrp="1"/>
          </p:cNvSpPr>
          <p:nvPr>
            <p:ph idx="1"/>
          </p:nvPr>
        </p:nvSpPr>
        <p:spPr/>
        <p:txBody>
          <a:bodyPr/>
          <a:lstStyle/>
          <a:p>
            <a:r>
              <a:rPr lang="en-US" dirty="0"/>
              <a:t>Since there is only one treatment and only one control it’s not obvious how to do tests of statistical significance.</a:t>
            </a:r>
          </a:p>
          <a:p>
            <a:r>
              <a:rPr lang="en-US" dirty="0" err="1"/>
              <a:t>Abadie</a:t>
            </a:r>
            <a:r>
              <a:rPr lang="en-US" dirty="0"/>
              <a:t> et al. therefore recommend placebo tests.</a:t>
            </a:r>
          </a:p>
        </p:txBody>
      </p:sp>
    </p:spTree>
    <p:extLst>
      <p:ext uri="{BB962C8B-B14F-4D97-AF65-F5344CB8AC3E}">
        <p14:creationId xmlns:p14="http://schemas.microsoft.com/office/powerpoint/2010/main" val="4186310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Placebo tests</a:t>
            </a:r>
          </a:p>
        </p:txBody>
      </p:sp>
      <p:sp>
        <p:nvSpPr>
          <p:cNvPr id="6" name="Content Placeholder 5">
            <a:extLst>
              <a:ext uri="{FF2B5EF4-FFF2-40B4-BE49-F238E27FC236}">
                <a16:creationId xmlns:a16="http://schemas.microsoft.com/office/drawing/2014/main" id="{D70257FE-A50B-4E66-BC31-A4EAAAA6AA5A}"/>
              </a:ext>
            </a:extLst>
          </p:cNvPr>
          <p:cNvSpPr>
            <a:spLocks noGrp="1"/>
          </p:cNvSpPr>
          <p:nvPr>
            <p:ph idx="1"/>
          </p:nvPr>
        </p:nvSpPr>
        <p:spPr>
          <a:xfrm>
            <a:off x="7031420" y="1774825"/>
            <a:ext cx="4550979" cy="4625975"/>
          </a:xfrm>
        </p:spPr>
        <p:txBody>
          <a:bodyPr/>
          <a:lstStyle/>
          <a:p>
            <a:r>
              <a:rPr lang="en-US" dirty="0"/>
              <a:t>Iteratively “pretend” that each state is the treatment state.</a:t>
            </a:r>
          </a:p>
          <a:p>
            <a:r>
              <a:rPr lang="en-US" dirty="0"/>
              <a:t>Compare actual treated to the computed “null” distribution. </a:t>
            </a:r>
          </a:p>
          <a:p>
            <a:r>
              <a:rPr lang="en-US" dirty="0"/>
              <a:t>(Details next page).</a:t>
            </a:r>
          </a:p>
          <a:p>
            <a:endParaRPr lang="en-US" dirty="0"/>
          </a:p>
        </p:txBody>
      </p:sp>
      <p:pic>
        <p:nvPicPr>
          <p:cNvPr id="4" name="Picture 3"/>
          <p:cNvPicPr>
            <a:picLocks noChangeAspect="1"/>
          </p:cNvPicPr>
          <p:nvPr/>
        </p:nvPicPr>
        <p:blipFill>
          <a:blip r:embed="rId2"/>
          <a:stretch>
            <a:fillRect/>
          </a:stretch>
        </p:blipFill>
        <p:spPr>
          <a:xfrm>
            <a:off x="338265" y="1740061"/>
            <a:ext cx="6911939" cy="5212532"/>
          </a:xfrm>
          <a:prstGeom prst="rect">
            <a:avLst/>
          </a:prstGeom>
        </p:spPr>
      </p:pic>
    </p:spTree>
    <p:extLst>
      <p:ext uri="{BB962C8B-B14F-4D97-AF65-F5344CB8AC3E}">
        <p14:creationId xmlns:p14="http://schemas.microsoft.com/office/powerpoint/2010/main" val="9930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Orang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extLst>
    <a:ext uri="{05A4C25C-085E-4340-85A3-A5531E510DB2}">
      <thm15:themeFamily xmlns:thm15="http://schemas.microsoft.com/office/thememl/2012/main" name="BlackOrange" id="{892866EC-0D04-4D9B-B465-4F60C2042476}" vid="{B210B652-7E4D-4362-B938-D82A846892ED}"/>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BlackOrange</Template>
  <TotalTime>329</TotalTime>
  <Words>1691</Words>
  <Application>Microsoft Office PowerPoint</Application>
  <PresentationFormat>Widescreen</PresentationFormat>
  <Paragraphs>118</Paragraphs>
  <Slides>26</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26</vt:i4>
      </vt:variant>
    </vt:vector>
  </HeadingPairs>
  <TitlesOfParts>
    <vt:vector size="35" baseType="lpstr">
      <vt:lpstr>Arial</vt:lpstr>
      <vt:lpstr>Calibri</vt:lpstr>
      <vt:lpstr>Corbel</vt:lpstr>
      <vt:lpstr>Courier New</vt:lpstr>
      <vt:lpstr>Wingdings</vt:lpstr>
      <vt:lpstr>Wingdings 2</vt:lpstr>
      <vt:lpstr>Wingdings 3</vt:lpstr>
      <vt:lpstr>BlackOrange</vt:lpstr>
      <vt:lpstr>Module</vt:lpstr>
      <vt:lpstr>Synthetic Control</vt:lpstr>
      <vt:lpstr>Synthetic Control Abadie, Diamond and Hainmuller . 2010. Synthetic Control Methods for Comparative Case Studies: Estimating the Effect of California’s Tobacco Control Program</vt:lpstr>
      <vt:lpstr>Synthetic Control</vt:lpstr>
      <vt:lpstr>Synthetic Control</vt:lpstr>
      <vt:lpstr>Synthetic Control v. Regression</vt:lpstr>
      <vt:lpstr>Synthetic Control-What to Replicate?</vt:lpstr>
      <vt:lpstr>Synthetic Control-What to Replicate?</vt:lpstr>
      <vt:lpstr>Synthetic Control</vt:lpstr>
      <vt:lpstr>Placebo tests</vt:lpstr>
      <vt:lpstr>Placebo Inference for Synth Control</vt:lpstr>
      <vt:lpstr>Synthetic Control: Implementation</vt:lpstr>
      <vt:lpstr>Synthetic Control: Implementation</vt:lpstr>
      <vt:lpstr>Synth for Stata</vt:lpstr>
      <vt:lpstr>The Economic Consequences of Hugh Chavez Grier, Kevin, and Norman Maynard. 2016. “The Economic Consequences of Hugo Chavez: A Synthetic Control Analysis.” Journal of Economic Behavior &amp; Organization 125 (May): 1–21. https://doi.org/10.1016/j.jebo.2015.12.011.</vt:lpstr>
      <vt:lpstr>Political Consequences</vt:lpstr>
      <vt:lpstr>Economic Reforms</vt:lpstr>
      <vt:lpstr>Consequences?</vt:lpstr>
      <vt:lpstr>Create a Synthetic Control</vt:lpstr>
      <vt:lpstr>Synthetic Control</vt:lpstr>
      <vt:lpstr>Synthetic Control</vt:lpstr>
      <vt:lpstr>Placebo Test</vt:lpstr>
      <vt:lpstr>Backdating</vt:lpstr>
      <vt:lpstr>Other Outcome Variables</vt:lpstr>
      <vt:lpstr>Other outcomes</vt:lpstr>
      <vt:lpstr>Inequality</vt:lpstr>
      <vt:lpstr>Conclusion</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Synthetic Control</dc:title>
  <dc:creator>Alex T Tabarrok</dc:creator>
  <cp:lastModifiedBy>Alex T Tabarrok</cp:lastModifiedBy>
  <cp:revision>31</cp:revision>
  <dcterms:created xsi:type="dcterms:W3CDTF">2019-10-26T18:33:32Z</dcterms:created>
  <dcterms:modified xsi:type="dcterms:W3CDTF">2021-02-22T18:19:11Z</dcterms:modified>
</cp:coreProperties>
</file>