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2" r:id="rId2"/>
    <p:sldId id="271" r:id="rId3"/>
    <p:sldId id="260" r:id="rId4"/>
    <p:sldId id="262" r:id="rId5"/>
    <p:sldId id="263" r:id="rId6"/>
    <p:sldId id="264" r:id="rId7"/>
    <p:sldId id="265" r:id="rId8"/>
    <p:sldId id="266" r:id="rId9"/>
    <p:sldId id="267" r:id="rId10"/>
    <p:sldId id="268" r:id="rId11"/>
    <p:sldId id="269"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66" y="7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436E7-EF39-4450-8541-7E3467FE5E58}" type="datetimeFigureOut">
              <a:rPr lang="en-US" smtClean="0"/>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63AD1-F1B5-415B-8C6F-B2D08B02450B}" type="slidenum">
              <a:rPr lang="en-US" smtClean="0"/>
              <a:t>‹#›</a:t>
            </a:fld>
            <a:endParaRPr lang="en-US"/>
          </a:p>
        </p:txBody>
      </p:sp>
    </p:spTree>
    <p:extLst>
      <p:ext uri="{BB962C8B-B14F-4D97-AF65-F5344CB8AC3E}">
        <p14:creationId xmlns:p14="http://schemas.microsoft.com/office/powerpoint/2010/main" val="241700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11011-11F1-4849-8106-98AFCD74714F}" type="slidenum">
              <a:rPr lang="en-US">
                <a:solidFill>
                  <a:prstClr val="black"/>
                </a:solidFill>
              </a:rPr>
              <a:pPr/>
              <a:t>1</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2752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391D0-9020-4347-A045-C1D6C8A38A2C}" type="slidenum">
              <a:rPr lang="en-US">
                <a:solidFill>
                  <a:prstClr val="black"/>
                </a:solidFill>
              </a:rPr>
              <a:pPr/>
              <a:t>11</a:t>
            </a:fld>
            <a:endParaRPr 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500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E3620-3206-42A3-BE00-D803E42E29E5}" type="slidenum">
              <a:rPr lang="en-US" altLang="en-US"/>
              <a:pPr eaLnBrk="1" hangingPunct="1"/>
              <a:t>12</a:t>
            </a:fld>
            <a:endParaRPr lang="en-US" altLang="en-US"/>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4337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6D7FFD-187C-466A-B75B-6B0113E3AC56}" type="slidenum">
              <a:rPr lang="en-US" altLang="en-US"/>
              <a:pPr eaLnBrk="1" hangingPunct="1"/>
              <a:t>13</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07923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F9B204-5C16-474F-9972-D310312ADADD}" type="slidenum">
              <a:rPr lang="en-US" altLang="en-US"/>
              <a:pPr eaLnBrk="1" hangingPunct="1"/>
              <a:t>14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10839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4D7104-02BA-4A01-B6B3-D184CF73F8CA}" type="slidenum">
              <a:rPr lang="en-US" altLang="en-US"/>
              <a:pPr eaLnBrk="1" hangingPunct="1"/>
              <a:t>15</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2069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4F130F-D5A7-4873-B9B9-88DD818DE7E2}" type="slidenum">
              <a:rPr lang="en-US" altLang="en-US"/>
              <a:pPr eaLnBrk="1" hangingPunct="1"/>
              <a:t>16</a:t>
            </a:fld>
            <a:endParaRPr lang="en-US" alt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15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BE230A-C7BB-433D-A0E3-531A085A4F08}" type="slidenum">
              <a:rPr lang="en-US" altLang="en-US"/>
              <a:pPr eaLnBrk="1" hangingPunct="1"/>
              <a:t>17</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9299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CC3F4B-9E7D-42BA-B493-852DBB4BC87D}" type="slidenum">
              <a:rPr lang="en-US" altLang="en-US"/>
              <a:pPr eaLnBrk="1" hangingPunct="1"/>
              <a:t>18</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6170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228EA5-22FE-41B7-817A-473AC4FC55F7}" type="slidenum">
              <a:rPr lang="en-US" altLang="en-US"/>
              <a:pPr eaLnBrk="1" hangingPunct="1"/>
              <a:t>19</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Information from Hochschild, Adam. 2005. Bury the Chains. Houghton Mifflin Co. Boston. P. 261-263.</a:t>
            </a:r>
          </a:p>
        </p:txBody>
      </p:sp>
    </p:spTree>
    <p:extLst>
      <p:ext uri="{BB962C8B-B14F-4D97-AF65-F5344CB8AC3E}">
        <p14:creationId xmlns:p14="http://schemas.microsoft.com/office/powerpoint/2010/main" val="296555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519080-045A-400E-978A-941B31FEDE85}" type="slidenum">
              <a:rPr lang="en-US" altLang="en-US"/>
              <a:pPr eaLnBrk="1" hangingPunct="1"/>
              <a:t>20</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Haiti today is the poorest country in the Western Hemisphere with 80% of the population living in abject poverty.</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4517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EA025-5E50-4DE8-8488-4BAB4DCD08F8}" type="slidenum">
              <a:rPr lang="en-US">
                <a:solidFill>
                  <a:prstClr val="black"/>
                </a:solidFill>
              </a:rPr>
              <a:pPr/>
              <a:t>2</a:t>
            </a:fld>
            <a:endParaRPr lang="en-US">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5128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DCC112-C622-4FEF-9C94-FA52C1EE9463}" type="slidenum">
              <a:rPr lang="en-US" altLang="en-US"/>
              <a:pPr eaLnBrk="1" hangingPunct="1"/>
              <a:t>21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3411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026829-B5FA-4419-A8D1-359324CBCA6A}" type="slidenum">
              <a:rPr lang="en-US" altLang="en-US"/>
              <a:pPr eaLnBrk="1" hangingPunct="1"/>
              <a:t>22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8413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D36C03-C9F4-4860-9416-245FF6A46253}" type="slidenum">
              <a:rPr lang="en-US" altLang="en-US"/>
              <a:pPr eaLnBrk="1" hangingPunct="1"/>
              <a:t>23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4666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BE281C-F53E-4443-AECD-D8BE024FD0CA}" type="slidenum">
              <a:rPr lang="en-US" altLang="en-US"/>
              <a:pPr eaLnBrk="1" hangingPunct="1"/>
              <a:t>24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0675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0685D6-8B72-43BE-830A-7D4B5719B44F}" type="slidenum">
              <a:rPr lang="en-US" altLang="en-US"/>
              <a:pPr eaLnBrk="1" hangingPunct="1"/>
              <a:t>25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3891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C850E3-C0DF-4B50-9D47-F8B453294735}" type="slidenum">
              <a:rPr lang="en-US" altLang="en-US"/>
              <a:pPr eaLnBrk="1" hangingPunct="1"/>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38417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9A944A-842E-4A5A-9E9D-9798D4EDA013}" type="slidenum">
              <a:rPr lang="en-US" altLang="en-US"/>
              <a:pPr eaLnBrk="1" hangingPunct="1"/>
              <a:t>27</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50341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CAE8E3-0EF0-431E-889C-68705F5B50B7}" type="slidenum">
              <a:rPr lang="en-US" altLang="en-US"/>
              <a:pPr eaLnBrk="1" hangingPunct="1"/>
              <a:t>28</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520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A02A54-32FF-4C33-B8F6-5878206CBD41}" type="slidenum">
              <a:rPr lang="en-US" altLang="en-US"/>
              <a:pPr eaLnBrk="1" hangingPunct="1"/>
              <a:t>29</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36508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75BEA6-242F-4100-9EC3-B2E14ECABE82}" type="slidenum">
              <a:rPr lang="en-US" altLang="en-US"/>
              <a:pPr eaLnBrk="1" hangingPunct="1"/>
              <a:t>30</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Questions: Are institutions really as persistent and incapable of being changed as ES seem to maintain?  Why do institutions persist?</a:t>
            </a:r>
          </a:p>
          <a:p>
            <a:pPr eaLnBrk="1" hangingPunct="1"/>
            <a:r>
              <a:rPr lang="en-US" altLang="en-US" sz="1000" smtClean="0">
                <a:latin typeface="Arial" panose="020B0604020202020204" pitchFamily="34" charset="0"/>
              </a:rPr>
              <a:t>Is elite control all that bad?  Haiti had a revolution and got worse.  Argentina did well until the 19</a:t>
            </a:r>
            <a:r>
              <a:rPr lang="en-US" altLang="en-US" sz="1000" baseline="30000" smtClean="0">
                <a:latin typeface="Arial" panose="020B0604020202020204" pitchFamily="34" charset="0"/>
              </a:rPr>
              <a:t>th</a:t>
            </a:r>
            <a:r>
              <a:rPr lang="en-US" altLang="en-US" sz="1000" smtClean="0">
                <a:latin typeface="Arial" panose="020B0604020202020204" pitchFamily="34" charset="0"/>
              </a:rPr>
              <a:t> century and has declined since then even as democracy increased.</a:t>
            </a:r>
          </a:p>
          <a:p>
            <a:pPr eaLnBrk="1" hangingPunct="1"/>
            <a:r>
              <a:rPr lang="en-US" altLang="en-US" sz="1000" smtClean="0">
                <a:latin typeface="Arial" panose="020B0604020202020204" pitchFamily="34" charset="0"/>
              </a:rPr>
              <a:t>Why has Poland done so well.  Do we really mean institutions or interests/interest groups?</a:t>
            </a:r>
          </a:p>
          <a:p>
            <a:pPr eaLnBrk="1" hangingPunct="1"/>
            <a:r>
              <a:rPr lang="en-US" altLang="en-US" sz="1000" smtClean="0">
                <a:latin typeface="Arial" panose="020B0604020202020204" pitchFamily="34" charset="0"/>
              </a:rPr>
              <a:t>What sort of inequality matters.  Economic inequality or political inequality?  It seems possible to have either without the other although they may be linked.</a:t>
            </a:r>
          </a:p>
        </p:txBody>
      </p:sp>
    </p:spTree>
    <p:extLst>
      <p:ext uri="{BB962C8B-B14F-4D97-AF65-F5344CB8AC3E}">
        <p14:creationId xmlns:p14="http://schemas.microsoft.com/office/powerpoint/2010/main" val="247317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DD23B-088B-4BC6-9112-291EDEB0DC9F}" type="slidenum">
              <a:rPr lang="en-US">
                <a:solidFill>
                  <a:prstClr val="black"/>
                </a:solidFill>
              </a:rPr>
              <a:pPr/>
              <a:t>4</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416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B48F8-2567-4348-B886-8AA104557C78}" type="slidenum">
              <a:rPr lang="en-US">
                <a:solidFill>
                  <a:prstClr val="black"/>
                </a:solidFill>
              </a:rPr>
              <a:pPr/>
              <a:t>5</a:t>
            </a:fld>
            <a:endParaRPr lang="en-US" dirty="0">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713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E07F5-9B89-481F-9B66-186EA7CBFCE1}" type="slidenum">
              <a:rPr lang="en-US">
                <a:solidFill>
                  <a:prstClr val="black"/>
                </a:solidFill>
              </a:rPr>
              <a:pPr/>
              <a:t>6</a:t>
            </a:fld>
            <a:endParaRPr lang="en-US">
              <a:solidFill>
                <a:prstClr val="black"/>
              </a:solidFill>
            </a:endParaRPr>
          </a:p>
        </p:txBody>
      </p:sp>
      <p:sp>
        <p:nvSpPr>
          <p:cNvPr id="24578" name="Rectangle 1026"/>
          <p:cNvSpPr>
            <a:spLocks noGrp="1" noRot="1" noChangeAspect="1" noChangeArrowheads="1" noTextEdit="1"/>
          </p:cNvSpPr>
          <p:nvPr>
            <p:ph type="sldImg"/>
          </p:nvPr>
        </p:nvSpPr>
        <p:spPr>
          <a:ln/>
        </p:spPr>
      </p:sp>
      <p:sp>
        <p:nvSpPr>
          <p:cNvPr id="24579" name="Rectangle 1027"/>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See Guns, Germs, Steel for more arguments but bottom line is that Diamond argues that the domesticated plants are evidence of the </a:t>
            </a:r>
            <a:r>
              <a:rPr lang="en-US" sz="1200" dirty="0" err="1" smtClean="0"/>
              <a:t>domesticable</a:t>
            </a:r>
            <a:r>
              <a:rPr lang="en-US" sz="1200" dirty="0" smtClean="0"/>
              <a:t> plants and that these were not evenly distributed across the globe.</a:t>
            </a:r>
          </a:p>
          <a:p>
            <a:endParaRPr lang="en-US" dirty="0"/>
          </a:p>
        </p:txBody>
      </p:sp>
    </p:spTree>
    <p:extLst>
      <p:ext uri="{BB962C8B-B14F-4D97-AF65-F5344CB8AC3E}">
        <p14:creationId xmlns:p14="http://schemas.microsoft.com/office/powerpoint/2010/main" val="8855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3B88E-51A4-46EB-8B6D-2C1AB0AD9414}" type="slidenum">
              <a:rPr lang="en-US">
                <a:solidFill>
                  <a:prstClr val="black"/>
                </a:solidFill>
              </a:rPr>
              <a:pPr/>
              <a:t>7</a:t>
            </a:fld>
            <a:endParaRPr lang="en-US">
              <a:solidFill>
                <a:prstClr val="black"/>
              </a:solidFill>
            </a:endParaRPr>
          </a:p>
        </p:txBody>
      </p:sp>
      <p:sp>
        <p:nvSpPr>
          <p:cNvPr id="25602" name="Rectangle 1026"/>
          <p:cNvSpPr>
            <a:spLocks noGrp="1" noRot="1" noChangeAspect="1" noChangeArrowheads="1" noTextEdit="1"/>
          </p:cNvSpPr>
          <p:nvPr>
            <p:ph type="sldImg"/>
          </p:nvPr>
        </p:nvSpPr>
        <p:spPr>
          <a:ln/>
        </p:spPr>
      </p:sp>
      <p:sp>
        <p:nvSpPr>
          <p:cNvPr id="2560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98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62F20-F7AE-4554-BA39-7AF4A5DDCD2A}" type="slidenum">
              <a:rPr lang="en-US">
                <a:solidFill>
                  <a:prstClr val="black"/>
                </a:solidFill>
              </a:rPr>
              <a:pPr/>
              <a:t>8</a:t>
            </a:fld>
            <a:endParaRPr lang="en-US">
              <a:solidFill>
                <a:prstClr val="black"/>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smtClean="0"/>
              <a:t>The devastating</a:t>
            </a:r>
            <a:r>
              <a:rPr lang="en-US" baseline="0" dirty="0" smtClean="0"/>
              <a:t> effect of smallpox in the early 1500s explains how Cortez was able to defeat the Aztec empire and how in </a:t>
            </a:r>
            <a:r>
              <a:rPr lang="en-US" dirty="0" smtClean="0"/>
              <a:t>1533 </a:t>
            </a:r>
            <a:r>
              <a:rPr lang="en-US" dirty="0" err="1" smtClean="0"/>
              <a:t>Pizzaro</a:t>
            </a:r>
            <a:r>
              <a:rPr lang="en-US" baseline="0" dirty="0" smtClean="0"/>
              <a:t> was able to conquer the entire Incan civilization with less than 200 hundred soldiers and some 60 horses. </a:t>
            </a:r>
            <a:r>
              <a:rPr lang="en-US" baseline="0" dirty="0" err="1" smtClean="0"/>
              <a:t>Pizzaro</a:t>
            </a:r>
            <a:r>
              <a:rPr lang="en-US" baseline="0" dirty="0" smtClean="0"/>
              <a:t> had the greatest shock troops of all time on his side, germs.</a:t>
            </a:r>
            <a:endParaRPr lang="en-US" dirty="0"/>
          </a:p>
        </p:txBody>
      </p:sp>
    </p:spTree>
    <p:extLst>
      <p:ext uri="{BB962C8B-B14F-4D97-AF65-F5344CB8AC3E}">
        <p14:creationId xmlns:p14="http://schemas.microsoft.com/office/powerpoint/2010/main" val="124672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An interesting piece of evidence on the importance of germs in conquest is that central Africa was not colonized because the settlers quickly died of malaria, a disease native to the tropics that the natives had developed some resistance to but not the settlers.  (The crops and animals of the settlers also did not do well in the tropics.)</a:t>
            </a:r>
          </a:p>
          <a:p>
            <a:endParaRPr lang="en-US" dirty="0"/>
          </a:p>
        </p:txBody>
      </p:sp>
      <p:sp>
        <p:nvSpPr>
          <p:cNvPr id="4" name="Slide Number Placeholder 3"/>
          <p:cNvSpPr>
            <a:spLocks noGrp="1"/>
          </p:cNvSpPr>
          <p:nvPr>
            <p:ph type="sldNum" sz="quarter" idx="10"/>
          </p:nvPr>
        </p:nvSpPr>
        <p:spPr/>
        <p:txBody>
          <a:bodyPr/>
          <a:lstStyle/>
          <a:p>
            <a:fld id="{F45BD9E6-1E6C-4412-9A69-DF8A051F9190}" type="slidenum">
              <a:rPr lang="en-US" smtClean="0"/>
              <a:t>9</a:t>
            </a:fld>
            <a:endParaRPr lang="en-US"/>
          </a:p>
        </p:txBody>
      </p:sp>
    </p:spTree>
    <p:extLst>
      <p:ext uri="{BB962C8B-B14F-4D97-AF65-F5344CB8AC3E}">
        <p14:creationId xmlns:p14="http://schemas.microsoft.com/office/powerpoint/2010/main" val="309128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8BF39-5375-4427-92CE-723B3E4D710D}" type="slidenum">
              <a:rPr lang="en-US">
                <a:solidFill>
                  <a:prstClr val="black"/>
                </a:solidFill>
              </a:rPr>
              <a:pPr/>
              <a:t>10</a:t>
            </a:fld>
            <a:endParaRPr lang="en-US">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945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7361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927938"/>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88B19-5605-4054-B85B-7BDB32C6407D}"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88B19-5605-4054-B85B-7BDB32C6407D}"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88B19-5605-4054-B85B-7BDB32C6407D}"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88B19-5605-4054-B85B-7BDB32C6407D}"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88B19-5605-4054-B85B-7BDB32C6407D}"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88B19-5605-4054-B85B-7BDB32C6407D}" type="datetimeFigureOut">
              <a:rPr lang="en-US" smtClean="0"/>
              <a:pPr/>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88B19-5605-4054-B85B-7BDB32C6407D}"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88B19-5605-4054-B85B-7BDB32C6407D}" type="datetimeFigureOut">
              <a:rPr lang="en-US" smtClean="0"/>
              <a:pPr/>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88B19-5605-4054-B85B-7BDB32C6407D}"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88B19-5605-4054-B85B-7BDB32C6407D}"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E3C6-9151-4D96-9BBC-37FB81B0EF0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59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88B19-5605-4054-B85B-7BDB32C6407D}" type="datetimeFigureOut">
              <a:rPr lang="en-US" smtClean="0"/>
              <a:pPr/>
              <a:t>4/18/2018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DE3C6-9151-4D96-9BBC-37FB81B0EF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4707863"/>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rgbClr val="000000"/>
                </a:solidFill>
                <a:latin typeface="Cambria" pitchFamily="18" charset="0"/>
              </a:rPr>
              <a:t>Development Economics</a:t>
            </a:r>
            <a:endParaRPr lang="en-US" dirty="0"/>
          </a:p>
        </p:txBody>
      </p:sp>
      <p:sp>
        <p:nvSpPr>
          <p:cNvPr id="9" name="Subtitle 2"/>
          <p:cNvSpPr txBox="1">
            <a:spLocks/>
          </p:cNvSpPr>
          <p:nvPr/>
        </p:nvSpPr>
        <p:spPr>
          <a:xfrm>
            <a:off x="1447800" y="5862856"/>
            <a:ext cx="6400800" cy="6946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000000"/>
                </a:solidFill>
                <a:latin typeface="Cambria" pitchFamily="18" charset="0"/>
              </a:rPr>
              <a:t>Guns, Germs, Steel</a:t>
            </a:r>
            <a:endParaRPr lang="en-US" dirty="0"/>
          </a:p>
        </p:txBody>
      </p:sp>
      <p:sp>
        <p:nvSpPr>
          <p:cNvPr id="10" name="TextBox 9"/>
          <p:cNvSpPr txBox="1"/>
          <p:nvPr/>
        </p:nvSpPr>
        <p:spPr>
          <a:xfrm>
            <a:off x="0" y="4383207"/>
            <a:ext cx="1981200" cy="307777"/>
          </a:xfrm>
          <a:prstGeom prst="rect">
            <a:avLst/>
          </a:prstGeom>
          <a:noFill/>
        </p:spPr>
        <p:txBody>
          <a:bodyPr wrap="square" rtlCol="0">
            <a:spAutoFit/>
          </a:bodyPr>
          <a:lstStyle/>
          <a:p>
            <a:r>
              <a:rPr lang="en-US" sz="1400" dirty="0" smtClean="0">
                <a:solidFill>
                  <a:schemeClr val="bg1"/>
                </a:solidFill>
              </a:rPr>
              <a:t>Photo: Ryan Wick</a:t>
            </a:r>
            <a:endParaRPr lang="en-US" sz="1400" dirty="0">
              <a:solidFill>
                <a:schemeClr val="bg1"/>
              </a:solidFill>
            </a:endParaRPr>
          </a:p>
        </p:txBody>
      </p:sp>
      <p:sp>
        <p:nvSpPr>
          <p:cNvPr id="11" name="Rectangle 10"/>
          <p:cNvSpPr/>
          <p:nvPr/>
        </p:nvSpPr>
        <p:spPr>
          <a:xfrm>
            <a:off x="6464498" y="3706327"/>
            <a:ext cx="2474782" cy="830997"/>
          </a:xfrm>
          <a:prstGeom prst="rect">
            <a:avLst/>
          </a:prstGeom>
          <a:noFill/>
          <a:ln>
            <a:noFill/>
          </a:ln>
        </p:spPr>
        <p:txBody>
          <a:bodyPr wrap="square">
            <a:spAutoFit/>
          </a:bodyPr>
          <a:lstStyle/>
          <a:p>
            <a:pPr algn="r"/>
            <a:r>
              <a:rPr lang="en-US" sz="2400" dirty="0" smtClean="0">
                <a:solidFill>
                  <a:schemeClr val="bg1"/>
                </a:solidFill>
                <a:latin typeface="Cambria" pitchFamily="18" charset="0"/>
              </a:rPr>
              <a:t>Tyler Cowen</a:t>
            </a:r>
            <a:br>
              <a:rPr lang="en-US" sz="2400" dirty="0" smtClean="0">
                <a:solidFill>
                  <a:schemeClr val="bg1"/>
                </a:solidFill>
                <a:latin typeface="Cambria" pitchFamily="18" charset="0"/>
              </a:rPr>
            </a:br>
            <a:r>
              <a:rPr lang="en-US" sz="2400" dirty="0" smtClean="0">
                <a:solidFill>
                  <a:schemeClr val="bg1"/>
                </a:solidFill>
                <a:latin typeface="Cambria" pitchFamily="18" charset="0"/>
              </a:rPr>
              <a:t>Alex Tabarrok</a:t>
            </a:r>
            <a:endParaRPr lang="en-US" sz="2400" dirty="0">
              <a:solidFill>
                <a:schemeClr val="bg1"/>
              </a:solidFill>
            </a:endParaRPr>
          </a:p>
        </p:txBody>
      </p:sp>
    </p:spTree>
    <p:extLst>
      <p:ext uri="{BB962C8B-B14F-4D97-AF65-F5344CB8AC3E}">
        <p14:creationId xmlns:p14="http://schemas.microsoft.com/office/powerpoint/2010/main" val="360284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437" name="Picture 5" descr="The image “http://www.agron.iastate.edu/courses/agron342/images/patterns.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881" y="190137"/>
            <a:ext cx="4001207" cy="6109063"/>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p:nvSpPr>
        <p:spPr bwMode="auto">
          <a:xfrm>
            <a:off x="228600" y="5571907"/>
            <a:ext cx="411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t>Source: Diamond, J. 1999. </a:t>
            </a:r>
            <a:r>
              <a:rPr lang="en-US" sz="1200" i="1" dirty="0"/>
              <a:t>Guns, Germs, and Steel: The Fates of Human Societies</a:t>
            </a:r>
            <a:r>
              <a:rPr lang="en-US" sz="1200" dirty="0"/>
              <a:t> (New York, London: W.W. Norton &amp; Company), p.87 </a:t>
            </a:r>
          </a:p>
        </p:txBody>
      </p:sp>
      <p:sp>
        <p:nvSpPr>
          <p:cNvPr id="18439" name="Text Box 7"/>
          <p:cNvSpPr txBox="1">
            <a:spLocks noChangeArrowheads="1"/>
          </p:cNvSpPr>
          <p:nvPr/>
        </p:nvSpPr>
        <p:spPr bwMode="auto">
          <a:xfrm>
            <a:off x="381000" y="4572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3300"/>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a:t>Summarizing the Diamond Argument</a:t>
            </a:r>
          </a:p>
        </p:txBody>
      </p:sp>
    </p:spTree>
    <p:extLst>
      <p:ext uri="{BB962C8B-B14F-4D97-AF65-F5344CB8AC3E}">
        <p14:creationId xmlns:p14="http://schemas.microsoft.com/office/powerpoint/2010/main" val="2669586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a:t>Diamond Takes Us To 1500-1600 But What Then?</a:t>
            </a:r>
          </a:p>
        </p:txBody>
      </p:sp>
      <p:sp>
        <p:nvSpPr>
          <p:cNvPr id="6147" name="Rectangle 3"/>
          <p:cNvSpPr>
            <a:spLocks noGrp="1" noChangeArrowheads="1"/>
          </p:cNvSpPr>
          <p:nvPr>
            <p:ph type="body" idx="1"/>
          </p:nvPr>
        </p:nvSpPr>
        <p:spPr>
          <a:xfrm>
            <a:off x="457200" y="1600200"/>
            <a:ext cx="8229600" cy="4800600"/>
          </a:xfrm>
        </p:spPr>
        <p:txBody>
          <a:bodyPr>
            <a:normAutofit/>
          </a:bodyPr>
          <a:lstStyle/>
          <a:p>
            <a:pPr>
              <a:lnSpc>
                <a:spcPct val="80000"/>
              </a:lnSpc>
            </a:pPr>
            <a:r>
              <a:rPr lang="en-US" sz="2800" dirty="0"/>
              <a:t>France and China are both in </a:t>
            </a:r>
            <a:r>
              <a:rPr lang="en-US" sz="2800" dirty="0" err="1"/>
              <a:t>Euroasia</a:t>
            </a:r>
            <a:r>
              <a:rPr lang="en-US" sz="2800" dirty="0"/>
              <a:t> but the former is rich and the latter poor, despite the fact that they share most of the geographic factors that Diamond focuses </a:t>
            </a:r>
            <a:r>
              <a:rPr lang="en-US" sz="2800" dirty="0" smtClean="0"/>
              <a:t>on.</a:t>
            </a:r>
          </a:p>
          <a:p>
            <a:pPr>
              <a:lnSpc>
                <a:spcPct val="80000"/>
              </a:lnSpc>
            </a:pPr>
            <a:r>
              <a:rPr lang="en-US" sz="2800" dirty="0" smtClean="0"/>
              <a:t>Thus </a:t>
            </a:r>
            <a:r>
              <a:rPr lang="en-US" sz="2800" dirty="0"/>
              <a:t>geography alone cannot explain why some countries are rich </a:t>
            </a:r>
            <a:r>
              <a:rPr lang="en-US" sz="2800" i="1" dirty="0"/>
              <a:t>today</a:t>
            </a:r>
            <a:r>
              <a:rPr lang="en-US" sz="2800" dirty="0"/>
              <a:t> while others are poor</a:t>
            </a:r>
            <a:r>
              <a:rPr lang="en-US" sz="2800" dirty="0" smtClean="0"/>
              <a:t>.</a:t>
            </a:r>
            <a:endParaRPr lang="en-US" sz="2800" dirty="0"/>
          </a:p>
          <a:p>
            <a:pPr>
              <a:lnSpc>
                <a:spcPct val="80000"/>
              </a:lnSpc>
            </a:pPr>
            <a:r>
              <a:rPr lang="en-US" sz="2800" dirty="0"/>
              <a:t>T</a:t>
            </a:r>
            <a:r>
              <a:rPr lang="en-US" sz="2800" dirty="0" smtClean="0"/>
              <a:t>here </a:t>
            </a:r>
            <a:r>
              <a:rPr lang="en-US" sz="2800" dirty="0"/>
              <a:t>has been a “reversal of fortune,” the rich places in 1500 tend </a:t>
            </a:r>
            <a:r>
              <a:rPr lang="en-US" sz="2800" i="1" dirty="0"/>
              <a:t>not</a:t>
            </a:r>
            <a:r>
              <a:rPr lang="en-US" sz="2800" dirty="0"/>
              <a:t> to be the rich places today, despite the fact that the geographic </a:t>
            </a:r>
            <a:r>
              <a:rPr lang="en-US" sz="2800" dirty="0" smtClean="0"/>
              <a:t>have </a:t>
            </a:r>
            <a:r>
              <a:rPr lang="en-US" sz="2800" dirty="0"/>
              <a:t>not changed</a:t>
            </a:r>
            <a:r>
              <a:rPr lang="en-US" sz="2800" dirty="0" smtClean="0"/>
              <a:t>.</a:t>
            </a:r>
            <a:endParaRPr lang="en-US" sz="2800" dirty="0"/>
          </a:p>
          <a:p>
            <a:pPr>
              <a:lnSpc>
                <a:spcPct val="80000"/>
              </a:lnSpc>
            </a:pPr>
            <a:r>
              <a:rPr lang="en-US" sz="2800" dirty="0" smtClean="0"/>
              <a:t>Rich </a:t>
            </a:r>
            <a:r>
              <a:rPr lang="en-US" sz="2800" dirty="0"/>
              <a:t>countries have good institutions; protection of private property, </a:t>
            </a:r>
            <a:r>
              <a:rPr lang="en-US" sz="2800" dirty="0" smtClean="0"/>
              <a:t>open and competitive markets, the </a:t>
            </a:r>
            <a:r>
              <a:rPr lang="en-US" sz="2800" dirty="0"/>
              <a:t>rule of law, </a:t>
            </a:r>
            <a:r>
              <a:rPr lang="en-US" sz="2800" dirty="0" smtClean="0"/>
              <a:t>limited and honest government.</a:t>
            </a:r>
            <a:endParaRPr lang="en-US" sz="2800" dirty="0"/>
          </a:p>
        </p:txBody>
      </p:sp>
    </p:spTree>
    <p:custDataLst>
      <p:tags r:id="rId1"/>
    </p:custDataLst>
    <p:extLst>
      <p:ext uri="{BB962C8B-B14F-4D97-AF65-F5344CB8AC3E}">
        <p14:creationId xmlns:p14="http://schemas.microsoft.com/office/powerpoint/2010/main" val="182049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457200" y="274638"/>
            <a:ext cx="8229600" cy="715962"/>
          </a:xfrm>
        </p:spPr>
        <p:txBody>
          <a:bodyPr/>
          <a:lstStyle/>
          <a:p>
            <a:r>
              <a:rPr lang="en-US" altLang="en-US" sz="3200" smtClean="0"/>
              <a:t>The Case for Institutions in Brief</a:t>
            </a:r>
          </a:p>
        </p:txBody>
      </p:sp>
      <p:sp>
        <p:nvSpPr>
          <p:cNvPr id="13315" name="Rectangle 1027"/>
          <p:cNvSpPr>
            <a:spLocks noGrp="1" noChangeArrowheads="1"/>
          </p:cNvSpPr>
          <p:nvPr>
            <p:ph type="body" idx="1"/>
          </p:nvPr>
        </p:nvSpPr>
        <p:spPr>
          <a:xfrm>
            <a:off x="457200" y="1756508"/>
            <a:ext cx="8229600" cy="4830763"/>
          </a:xfrm>
        </p:spPr>
        <p:txBody>
          <a:bodyPr/>
          <a:lstStyle/>
          <a:p>
            <a:pPr>
              <a:lnSpc>
                <a:spcPct val="80000"/>
              </a:lnSpc>
            </a:pPr>
            <a:r>
              <a:rPr lang="en-US" altLang="en-US" sz="2800" smtClean="0"/>
              <a:t>I said good institutions are the cause of economic growth.</a:t>
            </a:r>
          </a:p>
          <a:p>
            <a:pPr>
              <a:lnSpc>
                <a:spcPct val="80000"/>
              </a:lnSpc>
            </a:pPr>
            <a:r>
              <a:rPr lang="en-US" altLang="en-US" sz="2800" smtClean="0"/>
              <a:t>What do we mean by institutions?</a:t>
            </a:r>
          </a:p>
          <a:p>
            <a:pPr lvl="1">
              <a:lnSpc>
                <a:spcPct val="80000"/>
              </a:lnSpc>
            </a:pPr>
            <a:r>
              <a:rPr lang="en-US" altLang="en-US" sz="2400" smtClean="0"/>
              <a:t>Enforcement of property rights.</a:t>
            </a:r>
          </a:p>
          <a:p>
            <a:pPr lvl="1">
              <a:lnSpc>
                <a:spcPct val="80000"/>
              </a:lnSpc>
            </a:pPr>
            <a:r>
              <a:rPr lang="en-US" altLang="en-US" sz="2400" smtClean="0"/>
              <a:t>Legal systems.</a:t>
            </a:r>
          </a:p>
          <a:p>
            <a:pPr lvl="1">
              <a:lnSpc>
                <a:spcPct val="80000"/>
              </a:lnSpc>
            </a:pPr>
            <a:r>
              <a:rPr lang="en-US" altLang="en-US" sz="2400" smtClean="0"/>
              <a:t>Corruption.</a:t>
            </a:r>
          </a:p>
          <a:p>
            <a:pPr lvl="1">
              <a:lnSpc>
                <a:spcPct val="80000"/>
              </a:lnSpc>
            </a:pPr>
            <a:r>
              <a:rPr lang="en-US" altLang="en-US" sz="2400" smtClean="0"/>
              <a:t>Entry barriers.</a:t>
            </a:r>
          </a:p>
          <a:p>
            <a:pPr lvl="1">
              <a:lnSpc>
                <a:spcPct val="80000"/>
              </a:lnSpc>
            </a:pPr>
            <a:r>
              <a:rPr lang="en-US" altLang="en-US" sz="2400" smtClean="0"/>
              <a:t>Democracy vs. dictatorship.</a:t>
            </a:r>
          </a:p>
          <a:p>
            <a:pPr lvl="1">
              <a:lnSpc>
                <a:spcPct val="80000"/>
              </a:lnSpc>
            </a:pPr>
            <a:r>
              <a:rPr lang="en-US" altLang="en-US" sz="2400" smtClean="0"/>
              <a:t>Constraints on politicians and political elites.</a:t>
            </a:r>
          </a:p>
          <a:p>
            <a:pPr lvl="1">
              <a:lnSpc>
                <a:spcPct val="80000"/>
              </a:lnSpc>
            </a:pPr>
            <a:r>
              <a:rPr lang="en-US" altLang="en-US" sz="2400" smtClean="0"/>
              <a:t>Electoral rules in democracy.</a:t>
            </a:r>
          </a:p>
          <a:p>
            <a:pPr>
              <a:lnSpc>
                <a:spcPct val="80000"/>
              </a:lnSpc>
            </a:pPr>
            <a:r>
              <a:rPr lang="en-US" altLang="en-US" sz="2800" smtClean="0"/>
              <a:t>What is (some of) the evidence that institutions matter?</a:t>
            </a:r>
          </a:p>
          <a:p>
            <a:pPr>
              <a:lnSpc>
                <a:spcPct val="80000"/>
              </a:lnSpc>
            </a:pPr>
            <a:endParaRPr lang="en-US" altLang="en-US" sz="2800" smtClean="0"/>
          </a:p>
        </p:txBody>
      </p:sp>
    </p:spTree>
    <p:extLst>
      <p:ext uri="{BB962C8B-B14F-4D97-AF65-F5344CB8AC3E}">
        <p14:creationId xmlns:p14="http://schemas.microsoft.com/office/powerpoint/2010/main" val="22825091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altLang="en-US" sz="3200" smtClean="0"/>
              <a:t>The Korea Experiment</a:t>
            </a:r>
          </a:p>
        </p:txBody>
      </p:sp>
      <p:sp>
        <p:nvSpPr>
          <p:cNvPr id="14339" name="Rectangle 3"/>
          <p:cNvSpPr>
            <a:spLocks noGrp="1" noChangeArrowheads="1"/>
          </p:cNvSpPr>
          <p:nvPr>
            <p:ph type="body" idx="1"/>
          </p:nvPr>
        </p:nvSpPr>
        <p:spPr>
          <a:xfrm>
            <a:off x="457200" y="1723293"/>
            <a:ext cx="8229600" cy="4724400"/>
          </a:xfrm>
        </p:spPr>
        <p:txBody>
          <a:bodyPr/>
          <a:lstStyle/>
          <a:p>
            <a:pPr eaLnBrk="1" hangingPunct="1">
              <a:lnSpc>
                <a:spcPct val="80000"/>
              </a:lnSpc>
            </a:pPr>
            <a:r>
              <a:rPr lang="en-US" altLang="en-US" sz="2400" dirty="0" smtClean="0"/>
              <a:t>Korea: economically, culturally and ethnically homogeneous at the end of WWII.</a:t>
            </a:r>
          </a:p>
          <a:p>
            <a:pPr eaLnBrk="1" hangingPunct="1">
              <a:lnSpc>
                <a:spcPct val="80000"/>
              </a:lnSpc>
            </a:pPr>
            <a:r>
              <a:rPr lang="en-US" altLang="en-US" sz="2400" dirty="0" smtClean="0"/>
              <a:t>If anything, the North more industrialized.</a:t>
            </a:r>
          </a:p>
          <a:p>
            <a:pPr eaLnBrk="1" hangingPunct="1">
              <a:lnSpc>
                <a:spcPct val="80000"/>
              </a:lnSpc>
            </a:pPr>
            <a:r>
              <a:rPr lang="en-US" altLang="en-US" sz="2400" dirty="0" smtClean="0"/>
              <a:t>“Exogenous” separation of North and South, with radically different political and economic institutions</a:t>
            </a:r>
            <a:r>
              <a:rPr lang="en-US" altLang="en-US" sz="2800" dirty="0" smtClean="0"/>
              <a:t>.</a:t>
            </a:r>
          </a:p>
          <a:p>
            <a:pPr lvl="1" eaLnBrk="1" hangingPunct="1">
              <a:lnSpc>
                <a:spcPct val="80000"/>
              </a:lnSpc>
            </a:pPr>
            <a:r>
              <a:rPr lang="en-US" altLang="en-US" sz="2000" dirty="0" smtClean="0"/>
              <a:t>Exogenous in the sense that institutional outcomes not related to the economic, cultural or geographic conditions in North and South.</a:t>
            </a:r>
          </a:p>
          <a:p>
            <a:pPr lvl="1" eaLnBrk="1" hangingPunct="1">
              <a:lnSpc>
                <a:spcPct val="80000"/>
              </a:lnSpc>
            </a:pPr>
            <a:r>
              <a:rPr lang="en-US" altLang="en-US" sz="2000" dirty="0" smtClean="0"/>
              <a:t>Approximating an experiment where similar subjects are “treated” differently.</a:t>
            </a:r>
          </a:p>
          <a:p>
            <a:pPr eaLnBrk="1" hangingPunct="1">
              <a:lnSpc>
                <a:spcPct val="80000"/>
              </a:lnSpc>
            </a:pPr>
            <a:r>
              <a:rPr lang="en-US" altLang="en-US" sz="2400" dirty="0" smtClean="0"/>
              <a:t>Big differences in economic and political institutions.</a:t>
            </a:r>
          </a:p>
          <a:p>
            <a:pPr lvl="1" eaLnBrk="1" hangingPunct="1">
              <a:lnSpc>
                <a:spcPct val="80000"/>
              </a:lnSpc>
            </a:pPr>
            <a:r>
              <a:rPr lang="en-US" altLang="en-US" sz="2000" dirty="0" smtClean="0"/>
              <a:t>Communism (planned economy) in the North.</a:t>
            </a:r>
          </a:p>
          <a:p>
            <a:pPr lvl="1" eaLnBrk="1" hangingPunct="1">
              <a:lnSpc>
                <a:spcPct val="80000"/>
              </a:lnSpc>
            </a:pPr>
            <a:r>
              <a:rPr lang="en-US" altLang="en-US" sz="2000" dirty="0" smtClean="0"/>
              <a:t>Capitalism (and until 1980 without democracy), in the South.</a:t>
            </a:r>
          </a:p>
          <a:p>
            <a:pPr eaLnBrk="1" hangingPunct="1">
              <a:lnSpc>
                <a:spcPct val="80000"/>
              </a:lnSpc>
            </a:pPr>
            <a:r>
              <a:rPr lang="en-US" altLang="en-US" sz="2400" dirty="0" smtClean="0"/>
              <a:t>Huge differences.</a:t>
            </a:r>
          </a:p>
          <a:p>
            <a:pPr eaLnBrk="1" hangingPunct="1">
              <a:lnSpc>
                <a:spcPct val="80000"/>
              </a:lnSpc>
            </a:pPr>
            <a:endParaRPr lang="en-US" altLang="en-US" sz="2400" dirty="0" smtClean="0"/>
          </a:p>
        </p:txBody>
      </p:sp>
      <p:sp>
        <p:nvSpPr>
          <p:cNvPr id="14340" name="Text Box 4"/>
          <p:cNvSpPr txBox="1">
            <a:spLocks noChangeArrowheads="1"/>
          </p:cNvSpPr>
          <p:nvPr/>
        </p:nvSpPr>
        <p:spPr bwMode="auto">
          <a:xfrm>
            <a:off x="365369" y="6447693"/>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a:t>Source: </a:t>
            </a:r>
            <a:r>
              <a:rPr lang="en-US" altLang="en-US" sz="1400" dirty="0" err="1"/>
              <a:t>Acemoglu</a:t>
            </a:r>
            <a:r>
              <a:rPr lang="en-US" altLang="en-US" sz="1400" dirty="0"/>
              <a:t> (2004)</a:t>
            </a:r>
          </a:p>
        </p:txBody>
      </p:sp>
    </p:spTree>
    <p:extLst>
      <p:ext uri="{BB962C8B-B14F-4D97-AF65-F5344CB8AC3E}">
        <p14:creationId xmlns:p14="http://schemas.microsoft.com/office/powerpoint/2010/main" val="310649513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59705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83623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e image “http://www.marginalrevolution.com/photos/uncategorized/koreas.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77" y="1645056"/>
            <a:ext cx="7918938" cy="497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990600" y="3810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Even Martians can tell that Communism Doesn’t Work</a:t>
            </a:r>
          </a:p>
        </p:txBody>
      </p:sp>
    </p:spTree>
    <p:extLst>
      <p:ext uri="{BB962C8B-B14F-4D97-AF65-F5344CB8AC3E}">
        <p14:creationId xmlns:p14="http://schemas.microsoft.com/office/powerpoint/2010/main" val="73729476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7410"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38200" y="381000"/>
            <a:ext cx="7696200" cy="5130800"/>
          </a:xfrm>
          <a:noFill/>
        </p:spPr>
      </p:pic>
      <p:sp>
        <p:nvSpPr>
          <p:cNvPr id="17411" name="Text Box 5"/>
          <p:cNvSpPr txBox="1">
            <a:spLocks noChangeArrowheads="1"/>
          </p:cNvSpPr>
          <p:nvPr/>
        </p:nvSpPr>
        <p:spPr bwMode="auto">
          <a:xfrm>
            <a:off x="381000" y="62484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Source: Acemoglu (2004)</a:t>
            </a:r>
          </a:p>
        </p:txBody>
      </p:sp>
    </p:spTree>
    <p:extLst>
      <p:ext uri="{BB962C8B-B14F-4D97-AF65-F5344CB8AC3E}">
        <p14:creationId xmlns:p14="http://schemas.microsoft.com/office/powerpoint/2010/main" val="66162004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200" smtClean="0"/>
              <a:t>The Immigration Experiment and What It Tells us About Institutions</a:t>
            </a:r>
          </a:p>
        </p:txBody>
      </p:sp>
      <p:sp>
        <p:nvSpPr>
          <p:cNvPr id="89091" name="Rectangle 3"/>
          <p:cNvSpPr>
            <a:spLocks noGrp="1" noChangeArrowheads="1"/>
          </p:cNvSpPr>
          <p:nvPr>
            <p:ph type="body" idx="1"/>
          </p:nvPr>
        </p:nvSpPr>
        <p:spPr/>
        <p:txBody>
          <a:bodyPr/>
          <a:lstStyle/>
          <a:p>
            <a:pPr eaLnBrk="1" hangingPunct="1"/>
            <a:r>
              <a:rPr lang="en-US" altLang="en-US" smtClean="0"/>
              <a:t>Compare the Haitian taxi-driver who moves to the United States to drive a taxi.</a:t>
            </a:r>
          </a:p>
          <a:p>
            <a:pPr eaLnBrk="1" hangingPunct="1"/>
            <a:r>
              <a:rPr lang="en-US" altLang="en-US" smtClean="0"/>
              <a:t>What is the same?</a:t>
            </a:r>
          </a:p>
          <a:p>
            <a:pPr lvl="1" eaLnBrk="1" hangingPunct="1"/>
            <a:r>
              <a:rPr lang="en-US" altLang="en-US" smtClean="0"/>
              <a:t>Human capital</a:t>
            </a:r>
          </a:p>
          <a:p>
            <a:pPr lvl="1" eaLnBrk="1" hangingPunct="1"/>
            <a:r>
              <a:rPr lang="en-US" altLang="en-US" smtClean="0"/>
              <a:t>Physical capital</a:t>
            </a:r>
          </a:p>
          <a:p>
            <a:pPr eaLnBrk="1" hangingPunct="1"/>
            <a:r>
              <a:rPr lang="en-US" altLang="en-US" smtClean="0"/>
              <a:t>What differs?</a:t>
            </a:r>
          </a:p>
          <a:p>
            <a:pPr lvl="1" eaLnBrk="1" hangingPunct="1"/>
            <a:r>
              <a:rPr lang="en-US" altLang="en-US" smtClean="0"/>
              <a:t>Wages go up by a lot!</a:t>
            </a:r>
          </a:p>
          <a:p>
            <a:pPr eaLnBrk="1" hangingPunct="1"/>
            <a:r>
              <a:rPr lang="en-US" altLang="en-US" smtClean="0"/>
              <a:t>Explanation: Institutions!</a:t>
            </a:r>
          </a:p>
        </p:txBody>
      </p:sp>
    </p:spTree>
    <p:extLst>
      <p:ext uri="{BB962C8B-B14F-4D97-AF65-F5344CB8AC3E}">
        <p14:creationId xmlns:p14="http://schemas.microsoft.com/office/powerpoint/2010/main" val="1593756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4000" smtClean="0"/>
              <a:t>But where do Institutions Come From?</a:t>
            </a:r>
          </a:p>
        </p:txBody>
      </p:sp>
      <p:sp>
        <p:nvSpPr>
          <p:cNvPr id="19459" name="Rectangle 3"/>
          <p:cNvSpPr>
            <a:spLocks noGrp="1" noChangeArrowheads="1"/>
          </p:cNvSpPr>
          <p:nvPr>
            <p:ph type="body" idx="1"/>
          </p:nvPr>
        </p:nvSpPr>
        <p:spPr/>
        <p:txBody>
          <a:bodyPr/>
          <a:lstStyle/>
          <a:p>
            <a:pPr eaLnBrk="1" hangingPunct="1"/>
            <a:r>
              <a:rPr lang="en-US" altLang="en-US" smtClean="0"/>
              <a:t>There is now a surprising consensus that property rights, rule of law, constraints on government etc. are important and necessary for good government.</a:t>
            </a:r>
          </a:p>
          <a:p>
            <a:pPr eaLnBrk="1" hangingPunct="1"/>
            <a:r>
              <a:rPr lang="en-US" altLang="en-US" smtClean="0"/>
              <a:t>Attention is now focusing on asking where do these institutions come from?</a:t>
            </a:r>
          </a:p>
          <a:p>
            <a:pPr eaLnBrk="1" hangingPunct="1"/>
            <a:r>
              <a:rPr lang="en-US" altLang="en-US" smtClean="0"/>
              <a:t>We begin by looking at the reversal of fortune in more detail.</a:t>
            </a:r>
          </a:p>
        </p:txBody>
      </p:sp>
    </p:spTree>
    <p:extLst>
      <p:ext uri="{BB962C8B-B14F-4D97-AF65-F5344CB8AC3E}">
        <p14:creationId xmlns:p14="http://schemas.microsoft.com/office/powerpoint/2010/main" val="176871442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9762"/>
          </a:xfrm>
        </p:spPr>
        <p:txBody>
          <a:bodyPr/>
          <a:lstStyle/>
          <a:p>
            <a:pPr eaLnBrk="1" hangingPunct="1"/>
            <a:r>
              <a:rPr lang="en-US" altLang="en-US" sz="3200" smtClean="0"/>
              <a:t>Reversal of Fortune</a:t>
            </a:r>
          </a:p>
        </p:txBody>
      </p:sp>
      <p:sp>
        <p:nvSpPr>
          <p:cNvPr id="28675" name="Rectangle 3"/>
          <p:cNvSpPr>
            <a:spLocks noGrp="1" noChangeArrowheads="1"/>
          </p:cNvSpPr>
          <p:nvPr>
            <p:ph type="body" idx="1"/>
          </p:nvPr>
        </p:nvSpPr>
        <p:spPr>
          <a:xfrm>
            <a:off x="457200" y="1798637"/>
            <a:ext cx="8229600" cy="5059363"/>
          </a:xfrm>
        </p:spPr>
        <p:txBody>
          <a:bodyPr/>
          <a:lstStyle/>
          <a:p>
            <a:pPr marL="609600" indent="-609600" eaLnBrk="1" hangingPunct="1">
              <a:lnSpc>
                <a:spcPct val="80000"/>
              </a:lnSpc>
            </a:pPr>
            <a:r>
              <a:rPr lang="en-US" altLang="en-US" sz="2400" dirty="0" smtClean="0"/>
              <a:t>The geography explanation has a problem, the reversal of fortune.</a:t>
            </a:r>
          </a:p>
          <a:p>
            <a:pPr marL="609600" indent="-609600" eaLnBrk="1" hangingPunct="1">
              <a:lnSpc>
                <a:spcPct val="80000"/>
              </a:lnSpc>
            </a:pPr>
            <a:r>
              <a:rPr lang="en-US" altLang="en-US" sz="2400" dirty="0" smtClean="0"/>
              <a:t>In 1790 the island of St. </a:t>
            </a:r>
            <a:r>
              <a:rPr lang="en-US" altLang="en-US" sz="2400" dirty="0" err="1" smtClean="0"/>
              <a:t>Domingue</a:t>
            </a:r>
            <a:r>
              <a:rPr lang="en-US" altLang="en-US" sz="2400" dirty="0" smtClean="0"/>
              <a:t> was one of the richest places in the world.  William Pitt called it “the Eden of the Western World.”</a:t>
            </a:r>
          </a:p>
          <a:p>
            <a:pPr marL="609600" indent="-609600" eaLnBrk="1" hangingPunct="1">
              <a:lnSpc>
                <a:spcPct val="80000"/>
              </a:lnSpc>
            </a:pPr>
            <a:r>
              <a:rPr lang="en-US" altLang="en-US" sz="2400" dirty="0" smtClean="0"/>
              <a:t>This island:</a:t>
            </a:r>
          </a:p>
          <a:p>
            <a:pPr marL="1371600" lvl="2" indent="-457200" eaLnBrk="1" hangingPunct="1">
              <a:lnSpc>
                <a:spcPct val="80000"/>
              </a:lnSpc>
            </a:pPr>
            <a:r>
              <a:rPr lang="en-US" altLang="en-US" sz="1800" dirty="0" smtClean="0"/>
              <a:t>produced 30 percent of the world’s sugar and more than 50 percent of the world’s coffee. </a:t>
            </a:r>
          </a:p>
          <a:p>
            <a:pPr marL="1371600" lvl="2" indent="-457200" eaLnBrk="1" hangingPunct="1">
              <a:lnSpc>
                <a:spcPct val="80000"/>
              </a:lnSpc>
            </a:pPr>
            <a:r>
              <a:rPr lang="en-US" altLang="en-US" sz="1800" dirty="0" smtClean="0"/>
              <a:t>had a level of foreign trade equal to that of the United States.</a:t>
            </a:r>
          </a:p>
          <a:p>
            <a:pPr marL="1371600" lvl="2" indent="-457200" eaLnBrk="1" hangingPunct="1">
              <a:lnSpc>
                <a:spcPct val="80000"/>
              </a:lnSpc>
            </a:pPr>
            <a:r>
              <a:rPr lang="en-US" altLang="en-US" sz="1800" dirty="0" smtClean="0"/>
              <a:t>had cities larger than Boston with newspapers, museums, public fountains, paved roads, whitewashed stone homes, and markets with imported delicacies from around the world.</a:t>
            </a:r>
          </a:p>
          <a:p>
            <a:pPr marL="1371600" lvl="2" indent="-457200" eaLnBrk="1" hangingPunct="1">
              <a:lnSpc>
                <a:spcPct val="80000"/>
              </a:lnSpc>
            </a:pPr>
            <a:r>
              <a:rPr lang="en-US" altLang="en-US" sz="1800" dirty="0" smtClean="0"/>
              <a:t>had a capital city with “street magicians and jugglers, a botanical garden, a bathhouse, and several bookstores” and a theatre that held 1500 spectators.</a:t>
            </a:r>
          </a:p>
          <a:p>
            <a:pPr marL="609600" indent="-609600" eaLnBrk="1" hangingPunct="1">
              <a:lnSpc>
                <a:spcPct val="80000"/>
              </a:lnSpc>
            </a:pPr>
            <a:r>
              <a:rPr lang="en-US" altLang="en-US" sz="2400" dirty="0" smtClean="0"/>
              <a:t>What do we call this island today?</a:t>
            </a:r>
          </a:p>
        </p:txBody>
      </p:sp>
    </p:spTree>
    <p:extLst>
      <p:ext uri="{BB962C8B-B14F-4D97-AF65-F5344CB8AC3E}">
        <p14:creationId xmlns:p14="http://schemas.microsoft.com/office/powerpoint/2010/main" val="1147521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31074" y="2656064"/>
            <a:ext cx="5029200" cy="2621323"/>
          </a:xfrm>
        </p:spPr>
        <p:txBody>
          <a:bodyPr>
            <a:normAutofit/>
          </a:bodyPr>
          <a:lstStyle/>
          <a:p>
            <a:pPr>
              <a:lnSpc>
                <a:spcPct val="80000"/>
              </a:lnSpc>
            </a:pPr>
            <a:r>
              <a:rPr lang="en-US" sz="4400" dirty="0"/>
              <a:t>W</a:t>
            </a:r>
            <a:r>
              <a:rPr lang="en-US" sz="4400" dirty="0" smtClean="0"/>
              <a:t>hy </a:t>
            </a:r>
            <a:r>
              <a:rPr lang="en-US" sz="4400" dirty="0" err="1"/>
              <a:t>Euroasia</a:t>
            </a:r>
            <a:r>
              <a:rPr lang="en-US" sz="4400" dirty="0"/>
              <a:t> </a:t>
            </a:r>
            <a:r>
              <a:rPr lang="en-US" sz="4400" dirty="0" smtClean="0"/>
              <a:t>rather </a:t>
            </a:r>
            <a:r>
              <a:rPr lang="en-US" sz="4400" dirty="0"/>
              <a:t>than </a:t>
            </a:r>
            <a:r>
              <a:rPr lang="en-US" sz="4400" dirty="0" smtClean="0"/>
              <a:t>North or South </a:t>
            </a:r>
            <a:r>
              <a:rPr lang="en-US" sz="4400" dirty="0"/>
              <a:t>America, Africa, or </a:t>
            </a:r>
            <a:r>
              <a:rPr lang="en-US" sz="4400" dirty="0" smtClean="0"/>
              <a:t>Australia</a:t>
            </a:r>
            <a:r>
              <a:rPr lang="en-US" sz="4400" dirty="0"/>
              <a:t>?</a:t>
            </a:r>
            <a:endParaRPr lang="en-US" sz="4400" dirty="0" smtClean="0"/>
          </a:p>
          <a:p>
            <a:pPr marL="0" indent="0">
              <a:lnSpc>
                <a:spcPct val="80000"/>
              </a:lnSpc>
              <a:buNone/>
            </a:pPr>
            <a:endParaRPr lang="en-US" sz="2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2857" y="1556041"/>
            <a:ext cx="3142343" cy="474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11592"/>
            <a:ext cx="8229600" cy="1143000"/>
          </a:xfrm>
        </p:spPr>
        <p:txBody>
          <a:bodyPr>
            <a:normAutofit fontScale="90000"/>
          </a:bodyPr>
          <a:lstStyle/>
          <a:p>
            <a:r>
              <a:rPr lang="en-US" dirty="0"/>
              <a:t>Why are some regions/countries rich while others are poor</a:t>
            </a:r>
            <a:r>
              <a:rPr lang="en-US" dirty="0" smtClean="0"/>
              <a:t>?</a:t>
            </a:r>
            <a:endParaRPr lang="en-US" dirty="0"/>
          </a:p>
        </p:txBody>
      </p:sp>
    </p:spTree>
    <p:extLst>
      <p:ext uri="{BB962C8B-B14F-4D97-AF65-F5344CB8AC3E}">
        <p14:creationId xmlns:p14="http://schemas.microsoft.com/office/powerpoint/2010/main" val="335573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dirty="0" smtClean="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507" y="906583"/>
            <a:ext cx="7408985" cy="493932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4260856" y="453293"/>
            <a:ext cx="768159" cy="461665"/>
          </a:xfrm>
          <a:prstGeom prst="rect">
            <a:avLst/>
          </a:prstGeom>
          <a:noFill/>
        </p:spPr>
        <p:txBody>
          <a:bodyPr wrap="none" rtlCol="0">
            <a:spAutoFit/>
          </a:bodyPr>
          <a:lstStyle/>
          <a:p>
            <a:r>
              <a:rPr lang="en-US" sz="2400" dirty="0" smtClean="0">
                <a:solidFill>
                  <a:schemeClr val="bg1"/>
                </a:solidFill>
              </a:rPr>
              <a:t>Haiti</a:t>
            </a:r>
            <a:endParaRPr lang="en-US" sz="2400" dirty="0">
              <a:solidFill>
                <a:schemeClr val="bg1"/>
              </a:solidFill>
            </a:endParaRPr>
          </a:p>
        </p:txBody>
      </p:sp>
      <p:sp>
        <p:nvSpPr>
          <p:cNvPr id="4" name="TextBox 3"/>
          <p:cNvSpPr txBox="1"/>
          <p:nvPr/>
        </p:nvSpPr>
        <p:spPr>
          <a:xfrm>
            <a:off x="5826337" y="5929864"/>
            <a:ext cx="2860463" cy="307777"/>
          </a:xfrm>
          <a:prstGeom prst="rect">
            <a:avLst/>
          </a:prstGeom>
          <a:noFill/>
        </p:spPr>
        <p:txBody>
          <a:bodyPr wrap="none" rtlCol="0">
            <a:spAutoFit/>
          </a:bodyPr>
          <a:lstStyle/>
          <a:p>
            <a:r>
              <a:rPr lang="en-US" sz="1400" dirty="0" smtClean="0">
                <a:solidFill>
                  <a:schemeClr val="bg1"/>
                </a:solidFill>
              </a:rPr>
              <a:t>Alice </a:t>
            </a:r>
            <a:r>
              <a:rPr lang="en-US" sz="1400" dirty="0" err="1" smtClean="0">
                <a:solidFill>
                  <a:schemeClr val="bg1"/>
                </a:solidFill>
              </a:rPr>
              <a:t>Smeets</a:t>
            </a:r>
            <a:r>
              <a:rPr lang="en-US" sz="1400" dirty="0" smtClean="0">
                <a:solidFill>
                  <a:schemeClr val="bg1"/>
                </a:solidFill>
              </a:rPr>
              <a:t>, www.AliceSmeets.com</a:t>
            </a:r>
            <a:endParaRPr lang="en-US" sz="1400" dirty="0">
              <a:solidFill>
                <a:schemeClr val="bg1"/>
              </a:solidFill>
            </a:endParaRPr>
          </a:p>
        </p:txBody>
      </p:sp>
    </p:spTree>
    <p:extLst>
      <p:ext uri="{BB962C8B-B14F-4D97-AF65-F5344CB8AC3E}">
        <p14:creationId xmlns:p14="http://schemas.microsoft.com/office/powerpoint/2010/main" val="275075743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Reversal of Fortune</a:t>
            </a:r>
            <a:endParaRPr lang="en-US" dirty="0"/>
          </a:p>
        </p:txBody>
      </p:sp>
      <p:sp>
        <p:nvSpPr>
          <p:cNvPr id="32771" name="Rectangle 3"/>
          <p:cNvSpPr>
            <a:spLocks noGrp="1" noChangeArrowheads="1"/>
          </p:cNvSpPr>
          <p:nvPr>
            <p:ph type="body" idx="4294967295"/>
          </p:nvPr>
        </p:nvSpPr>
        <p:spPr>
          <a:xfrm>
            <a:off x="265723" y="1678720"/>
            <a:ext cx="4689475" cy="5338762"/>
          </a:xfrm>
        </p:spPr>
        <p:txBody>
          <a:bodyPr>
            <a:normAutofit/>
          </a:bodyPr>
          <a:lstStyle/>
          <a:p>
            <a:pPr eaLnBrk="1" hangingPunct="1">
              <a:lnSpc>
                <a:spcPct val="80000"/>
              </a:lnSpc>
            </a:pPr>
            <a:r>
              <a:rPr lang="en-US" altLang="en-US" sz="2000" dirty="0" smtClean="0"/>
              <a:t>St. </a:t>
            </a:r>
            <a:r>
              <a:rPr lang="en-US" altLang="en-US" sz="2000" dirty="0" err="1" smtClean="0"/>
              <a:t>Dominigue</a:t>
            </a:r>
            <a:r>
              <a:rPr lang="en-US" altLang="en-US" sz="2000" dirty="0" smtClean="0"/>
              <a:t> was a country of slaves so the riches mentioned earlier were for the French colonists.  Even taking this into account, however, the West Indies were rich relative to the United States.  </a:t>
            </a:r>
          </a:p>
          <a:p>
            <a:pPr eaLnBrk="1" hangingPunct="1">
              <a:lnSpc>
                <a:spcPct val="80000"/>
              </a:lnSpc>
            </a:pPr>
            <a:r>
              <a:rPr lang="en-US" altLang="en-US" sz="2000" dirty="0" smtClean="0"/>
              <a:t>More generally, the West Indies, India, Indonesia, Argentina, Brazil, Mexico, Peru, Barbados, Cuba were all richer than the United States in 1700.  This is easy to see if you visit one of these countries.</a:t>
            </a:r>
          </a:p>
          <a:p>
            <a:pPr eaLnBrk="1" hangingPunct="1">
              <a:lnSpc>
                <a:spcPct val="80000"/>
              </a:lnSpc>
            </a:pPr>
            <a:r>
              <a:rPr lang="en-US" altLang="en-US" sz="2000" dirty="0" smtClean="0"/>
              <a:t>By 1800, however, a clear trend had emerged in which the formerly poor colonies such as Canada, the United States and Australia began to pull ahead.</a:t>
            </a:r>
          </a:p>
          <a:p>
            <a:pPr eaLnBrk="1" hangingPunct="1">
              <a:lnSpc>
                <a:spcPct val="80000"/>
              </a:lnSpc>
            </a:pPr>
            <a:r>
              <a:rPr lang="en-US" altLang="en-US" sz="2000" dirty="0" smtClean="0"/>
              <a:t>What happened?  Following </a:t>
            </a:r>
            <a:r>
              <a:rPr lang="en-US" altLang="en-US" sz="2000" dirty="0" err="1" smtClean="0"/>
              <a:t>Engerman</a:t>
            </a:r>
            <a:r>
              <a:rPr lang="en-US" altLang="en-US" sz="2000" dirty="0" smtClean="0"/>
              <a:t> and </a:t>
            </a:r>
            <a:r>
              <a:rPr lang="en-US" altLang="en-US" sz="2000" dirty="0" err="1" smtClean="0"/>
              <a:t>Sokoloff</a:t>
            </a:r>
            <a:r>
              <a:rPr lang="en-US" altLang="en-US" sz="2000" dirty="0" smtClean="0"/>
              <a:t> (2002) we will focus on the North and South American colonies.</a:t>
            </a:r>
          </a:p>
          <a:p>
            <a:pPr eaLnBrk="1" hangingPunct="1">
              <a:lnSpc>
                <a:spcPct val="80000"/>
              </a:lnSpc>
              <a:buFontTx/>
              <a:buNone/>
            </a:pPr>
            <a:endParaRPr lang="en-US" altLang="en-US" sz="2000" dirty="0" smtClean="0"/>
          </a:p>
        </p:txBody>
      </p:sp>
      <p:pic>
        <p:nvPicPr>
          <p:cNvPr id="32775" name="Picture 7" descr="The image “http://www.mykreeve.net/peru/lima/san_francisco/church_of_san_francisco_interior.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831" y="1678720"/>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8"/>
          <p:cNvSpPr txBox="1">
            <a:spLocks noChangeArrowheads="1"/>
          </p:cNvSpPr>
          <p:nvPr/>
        </p:nvSpPr>
        <p:spPr bwMode="auto">
          <a:xfrm>
            <a:off x="5513754" y="6010397"/>
            <a:ext cx="32394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dirty="0"/>
              <a:t>Church of San Francisco in Lima, Peru finished 1674.</a:t>
            </a:r>
          </a:p>
        </p:txBody>
      </p:sp>
    </p:spTree>
    <p:extLst>
      <p:ext uri="{BB962C8B-B14F-4D97-AF65-F5344CB8AC3E}">
        <p14:creationId xmlns:p14="http://schemas.microsoft.com/office/powerpoint/2010/main" val="39576047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200" smtClean="0"/>
              <a:t>Factor Endowments, Inequality and Paths of Development</a:t>
            </a:r>
          </a:p>
        </p:txBody>
      </p:sp>
      <p:sp>
        <p:nvSpPr>
          <p:cNvPr id="43011" name="Rectangle 3"/>
          <p:cNvSpPr>
            <a:spLocks noGrp="1" noChangeArrowheads="1"/>
          </p:cNvSpPr>
          <p:nvPr>
            <p:ph type="body" idx="1"/>
          </p:nvPr>
        </p:nvSpPr>
        <p:spPr>
          <a:xfrm>
            <a:off x="457200" y="1600200"/>
            <a:ext cx="8305800" cy="4876800"/>
          </a:xfrm>
        </p:spPr>
        <p:txBody>
          <a:bodyPr/>
          <a:lstStyle/>
          <a:p>
            <a:pPr eaLnBrk="1" hangingPunct="1">
              <a:lnSpc>
                <a:spcPct val="90000"/>
              </a:lnSpc>
            </a:pPr>
            <a:r>
              <a:rPr lang="en-US" altLang="en-US" dirty="0" smtClean="0"/>
              <a:t>The ES argument is summarized in the title.</a:t>
            </a:r>
          </a:p>
          <a:p>
            <a:pPr lvl="1" eaLnBrk="1" hangingPunct="1">
              <a:lnSpc>
                <a:spcPct val="90000"/>
              </a:lnSpc>
            </a:pPr>
            <a:r>
              <a:rPr lang="en-US" altLang="en-US" dirty="0" smtClean="0"/>
              <a:t>Factor endowments “determined” political and economic inequality which in turn led the colonies along different paths of development.</a:t>
            </a:r>
          </a:p>
          <a:p>
            <a:pPr lvl="1" eaLnBrk="1" hangingPunct="1">
              <a:lnSpc>
                <a:spcPct val="90000"/>
              </a:lnSpc>
            </a:pPr>
            <a:r>
              <a:rPr lang="en-US" altLang="en-US" dirty="0" smtClean="0"/>
              <a:t>Geography (factor endowments) still plays a role, as in Diamond, but now there is an intervening factor, institutions.</a:t>
            </a:r>
          </a:p>
          <a:p>
            <a:pPr lvl="1" eaLnBrk="1" hangingPunct="1">
              <a:lnSpc>
                <a:spcPct val="90000"/>
              </a:lnSpc>
              <a:buFontTx/>
              <a:buNone/>
            </a:pPr>
            <a:endParaRPr lang="en-US" altLang="en-US" dirty="0" smtClean="0"/>
          </a:p>
          <a:p>
            <a:pPr eaLnBrk="1" hangingPunct="1">
              <a:lnSpc>
                <a:spcPct val="90000"/>
              </a:lnSpc>
              <a:buFontTx/>
              <a:buNone/>
            </a:pPr>
            <a:r>
              <a:rPr lang="en-US" altLang="en-US" sz="2800" dirty="0" smtClean="0"/>
              <a:t>Geography          Institutions             Development</a:t>
            </a:r>
            <a:r>
              <a:rPr lang="en-US" altLang="en-US" dirty="0" smtClean="0"/>
              <a:t> </a:t>
            </a:r>
          </a:p>
        </p:txBody>
      </p:sp>
      <p:sp>
        <p:nvSpPr>
          <p:cNvPr id="43013" name="AutoShape 5"/>
          <p:cNvSpPr>
            <a:spLocks noChangeAspect="1" noChangeArrowheads="1"/>
          </p:cNvSpPr>
          <p:nvPr/>
        </p:nvSpPr>
        <p:spPr bwMode="auto">
          <a:xfrm>
            <a:off x="2248877" y="5218723"/>
            <a:ext cx="630238" cy="312738"/>
          </a:xfrm>
          <a:prstGeom prst="rightArrow">
            <a:avLst>
              <a:gd name="adj1" fmla="val 50000"/>
              <a:gd name="adj2" fmla="val 50381"/>
            </a:avLst>
          </a:prstGeom>
          <a:solidFill>
            <a:schemeClr val="folHlink"/>
          </a:solidFill>
          <a:ln w="12700">
            <a:solidFill>
              <a:srgbClr val="993300"/>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14" name="AutoShape 6"/>
          <p:cNvSpPr>
            <a:spLocks noChangeAspect="1" noChangeArrowheads="1"/>
          </p:cNvSpPr>
          <p:nvPr/>
        </p:nvSpPr>
        <p:spPr bwMode="auto">
          <a:xfrm>
            <a:off x="4775200" y="5218723"/>
            <a:ext cx="630238" cy="312738"/>
          </a:xfrm>
          <a:prstGeom prst="rightArrow">
            <a:avLst>
              <a:gd name="adj1" fmla="val 50000"/>
              <a:gd name="adj2" fmla="val 50381"/>
            </a:avLst>
          </a:prstGeom>
          <a:solidFill>
            <a:schemeClr val="folHlink"/>
          </a:solidFill>
          <a:ln w="12700">
            <a:solidFill>
              <a:srgbClr val="993300"/>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9083129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3" grpId="0" animBg="1"/>
      <p:bldP spid="430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639763"/>
          </a:xfrm>
        </p:spPr>
        <p:txBody>
          <a:bodyPr/>
          <a:lstStyle/>
          <a:p>
            <a:pPr eaLnBrk="1" hangingPunct="1"/>
            <a:r>
              <a:rPr lang="en-US" altLang="en-US" sz="2800" smtClean="0"/>
              <a:t>Factor Endowments: Crops &amp; Mineral Resources</a:t>
            </a:r>
          </a:p>
        </p:txBody>
      </p:sp>
      <p:sp>
        <p:nvSpPr>
          <p:cNvPr id="44035" name="Rectangle 3"/>
          <p:cNvSpPr>
            <a:spLocks noGrp="1" noChangeArrowheads="1"/>
          </p:cNvSpPr>
          <p:nvPr>
            <p:ph type="body" idx="1"/>
          </p:nvPr>
        </p:nvSpPr>
        <p:spPr>
          <a:xfrm>
            <a:off x="457200" y="1646237"/>
            <a:ext cx="8229600" cy="5211763"/>
          </a:xfrm>
        </p:spPr>
        <p:txBody>
          <a:bodyPr/>
          <a:lstStyle/>
          <a:p>
            <a:pPr eaLnBrk="1" hangingPunct="1">
              <a:lnSpc>
                <a:spcPct val="90000"/>
              </a:lnSpc>
            </a:pPr>
            <a:r>
              <a:rPr lang="en-US" altLang="en-US" sz="2000" dirty="0" smtClean="0"/>
              <a:t>The West Indies and much of South and Central America had great climates for sugar, coffee, tobacco, cotton and/or they had great gold or silver mines.</a:t>
            </a:r>
          </a:p>
          <a:p>
            <a:pPr eaLnBrk="1" hangingPunct="1">
              <a:lnSpc>
                <a:spcPct val="90000"/>
              </a:lnSpc>
            </a:pPr>
            <a:r>
              <a:rPr lang="en-US" altLang="en-US" sz="2000" dirty="0" smtClean="0"/>
              <a:t>What’s important about these crops and resources is that they are very labor intensive and have large economies of scale.  Wherever sugar was produced, for example, it was produced on large plantations using extensive low-skill labor.</a:t>
            </a:r>
          </a:p>
          <a:p>
            <a:pPr eaLnBrk="1" hangingPunct="1">
              <a:lnSpc>
                <a:spcPct val="90000"/>
              </a:lnSpc>
            </a:pPr>
            <a:r>
              <a:rPr lang="en-US" altLang="en-US" sz="2000" dirty="0" smtClean="0"/>
              <a:t>In comparison the crops produced in much of North America, grains like wheat, had low economies of scale.  (Cotton and to a lesser extent tobacco being the major exceptions).</a:t>
            </a:r>
          </a:p>
          <a:p>
            <a:pPr lvl="1" eaLnBrk="1" hangingPunct="1">
              <a:lnSpc>
                <a:spcPct val="90000"/>
              </a:lnSpc>
            </a:pPr>
            <a:r>
              <a:rPr lang="en-US" altLang="en-US" sz="1800" dirty="0" smtClean="0"/>
              <a:t>In other words, a farmer and his family could make a living working for themselves in North America growing grain but the same family could not produce sugar in Brazil – for that it took a “firm,” a large body of labor and overseers in a “capitalist” production process.</a:t>
            </a:r>
          </a:p>
          <a:p>
            <a:pPr lvl="1" eaLnBrk="1" hangingPunct="1">
              <a:lnSpc>
                <a:spcPct val="90000"/>
              </a:lnSpc>
            </a:pPr>
            <a:r>
              <a:rPr lang="en-US" altLang="en-US" sz="2000" dirty="0" smtClean="0"/>
              <a:t>What implications for politics? – (this is where we are heading.)</a:t>
            </a:r>
          </a:p>
        </p:txBody>
      </p:sp>
    </p:spTree>
    <p:extLst>
      <p:ext uri="{BB962C8B-B14F-4D97-AF65-F5344CB8AC3E}">
        <p14:creationId xmlns:p14="http://schemas.microsoft.com/office/powerpoint/2010/main" val="18724772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715963"/>
          </a:xfrm>
        </p:spPr>
        <p:txBody>
          <a:bodyPr/>
          <a:lstStyle/>
          <a:p>
            <a:pPr eaLnBrk="1" hangingPunct="1"/>
            <a:r>
              <a:rPr lang="en-US" altLang="en-US" sz="3200" smtClean="0"/>
              <a:t>Factor Endowments: People</a:t>
            </a:r>
          </a:p>
        </p:txBody>
      </p:sp>
      <p:sp>
        <p:nvSpPr>
          <p:cNvPr id="45059" name="Rectangle 3"/>
          <p:cNvSpPr>
            <a:spLocks noGrp="1" noChangeArrowheads="1"/>
          </p:cNvSpPr>
          <p:nvPr>
            <p:ph type="body" idx="1"/>
          </p:nvPr>
        </p:nvSpPr>
        <p:spPr>
          <a:xfrm>
            <a:off x="457200" y="1897185"/>
            <a:ext cx="8458200" cy="5486400"/>
          </a:xfrm>
        </p:spPr>
        <p:txBody>
          <a:bodyPr/>
          <a:lstStyle/>
          <a:p>
            <a:pPr eaLnBrk="1" hangingPunct="1">
              <a:lnSpc>
                <a:spcPct val="80000"/>
              </a:lnSpc>
            </a:pPr>
            <a:r>
              <a:rPr lang="en-US" altLang="en-US" sz="2400" dirty="0" smtClean="0"/>
              <a:t>Many of the regions in the W. Indies and C. and S. America also had large native populations – good for forced labor.</a:t>
            </a:r>
          </a:p>
          <a:p>
            <a:pPr eaLnBrk="1" hangingPunct="1">
              <a:lnSpc>
                <a:spcPct val="80000"/>
              </a:lnSpc>
            </a:pPr>
            <a:r>
              <a:rPr lang="en-US" altLang="en-US" sz="2400" dirty="0" smtClean="0"/>
              <a:t>In regions with resources but no labor – African slaves were imported in the millions.</a:t>
            </a:r>
          </a:p>
          <a:p>
            <a:pPr lvl="1" eaLnBrk="1" hangingPunct="1">
              <a:lnSpc>
                <a:spcPct val="80000"/>
              </a:lnSpc>
            </a:pPr>
            <a:r>
              <a:rPr lang="en-US" altLang="en-US" sz="1800" dirty="0" smtClean="0"/>
              <a:t>St. Martinique, a tiny island, imported more slaves in its history than all of the United States.  (The slaves were worked to death and regularly replaced.)</a:t>
            </a:r>
          </a:p>
          <a:p>
            <a:pPr lvl="1" eaLnBrk="1" hangingPunct="1">
              <a:lnSpc>
                <a:spcPct val="80000"/>
              </a:lnSpc>
              <a:buFontTx/>
              <a:buNone/>
            </a:pPr>
            <a:endParaRPr lang="en-US" altLang="en-US" sz="1800" dirty="0" smtClean="0"/>
          </a:p>
          <a:p>
            <a:pPr eaLnBrk="1" hangingPunct="1">
              <a:lnSpc>
                <a:spcPct val="80000"/>
              </a:lnSpc>
            </a:pPr>
            <a:r>
              <a:rPr lang="en-US" altLang="en-US" sz="2000" dirty="0" smtClean="0"/>
              <a:t>In fact, few Europeans emigrated to these regions to </a:t>
            </a:r>
            <a:r>
              <a:rPr lang="en-US" altLang="en-US" sz="2000" i="1" dirty="0" smtClean="0"/>
              <a:t>live</a:t>
            </a:r>
            <a:r>
              <a:rPr lang="en-US" altLang="en-US" sz="2000" dirty="0" smtClean="0"/>
              <a:t> – they came to </a:t>
            </a:r>
            <a:r>
              <a:rPr lang="en-US" altLang="en-US" sz="2000" i="1" dirty="0" smtClean="0"/>
              <a:t>rule</a:t>
            </a:r>
            <a:r>
              <a:rPr lang="en-US" altLang="en-US" sz="2000" dirty="0" smtClean="0"/>
              <a:t>.</a:t>
            </a:r>
          </a:p>
          <a:p>
            <a:pPr lvl="1" eaLnBrk="1" hangingPunct="1">
              <a:lnSpc>
                <a:spcPct val="80000"/>
              </a:lnSpc>
              <a:buFontTx/>
              <a:buChar char="-"/>
            </a:pPr>
            <a:r>
              <a:rPr lang="en-US" altLang="en-US" sz="1800" dirty="0" smtClean="0"/>
              <a:t>We think of Latin America as having a European character but as late as 1825 less than 25 percent of the population of Brazil was white (55% black, 21 percent Indian) and even fewer were white in Spanish America.  </a:t>
            </a:r>
          </a:p>
          <a:p>
            <a:pPr eaLnBrk="1" hangingPunct="1">
              <a:lnSpc>
                <a:spcPct val="80000"/>
              </a:lnSpc>
              <a:buFontTx/>
              <a:buNone/>
            </a:pPr>
            <a:endParaRPr lang="en-US" altLang="en-US" sz="2000" dirty="0" smtClean="0"/>
          </a:p>
          <a:p>
            <a:pPr eaLnBrk="1" hangingPunct="1">
              <a:lnSpc>
                <a:spcPct val="80000"/>
              </a:lnSpc>
            </a:pPr>
            <a:r>
              <a:rPr lang="en-US" altLang="en-US" sz="2000" dirty="0" smtClean="0"/>
              <a:t>Compare with North. America.  Who came to live in North. America?</a:t>
            </a:r>
          </a:p>
          <a:p>
            <a:pPr eaLnBrk="1" hangingPunct="1">
              <a:lnSpc>
                <a:spcPct val="80000"/>
              </a:lnSpc>
            </a:pPr>
            <a:endParaRPr lang="en-US" altLang="en-US" sz="2000" dirty="0" smtClean="0"/>
          </a:p>
          <a:p>
            <a:pPr eaLnBrk="1" hangingPunct="1">
              <a:lnSpc>
                <a:spcPct val="80000"/>
              </a:lnSpc>
            </a:pPr>
            <a:endParaRPr lang="en-US" altLang="en-US" dirty="0" smtClean="0"/>
          </a:p>
        </p:txBody>
      </p:sp>
    </p:spTree>
    <p:extLst>
      <p:ext uri="{BB962C8B-B14F-4D97-AF65-F5344CB8AC3E}">
        <p14:creationId xmlns:p14="http://schemas.microsoft.com/office/powerpoint/2010/main" val="4991696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Endowments</a:t>
            </a:r>
            <a:endParaRPr lang="en-US" dirty="0"/>
          </a:p>
        </p:txBody>
      </p:sp>
      <p:sp>
        <p:nvSpPr>
          <p:cNvPr id="46083" name="Rectangle 3"/>
          <p:cNvSpPr>
            <a:spLocks noGrp="1" noChangeArrowheads="1"/>
          </p:cNvSpPr>
          <p:nvPr>
            <p:ph type="body" idx="4294967295"/>
          </p:nvPr>
        </p:nvSpPr>
        <p:spPr>
          <a:xfrm>
            <a:off x="547077" y="1711569"/>
            <a:ext cx="4267200" cy="5715000"/>
          </a:xfrm>
        </p:spPr>
        <p:txBody>
          <a:bodyPr>
            <a:normAutofit/>
          </a:bodyPr>
          <a:lstStyle/>
          <a:p>
            <a:pPr eaLnBrk="1" hangingPunct="1">
              <a:lnSpc>
                <a:spcPct val="80000"/>
              </a:lnSpc>
              <a:spcBef>
                <a:spcPct val="50000"/>
              </a:spcBef>
            </a:pPr>
            <a:r>
              <a:rPr lang="en-US" altLang="en-US" sz="1600" dirty="0" smtClean="0"/>
              <a:t>Answer: A few religious nuts (nuts as seen by their contemporary society).</a:t>
            </a:r>
          </a:p>
          <a:p>
            <a:pPr eaLnBrk="1" hangingPunct="1">
              <a:lnSpc>
                <a:spcPct val="80000"/>
              </a:lnSpc>
              <a:spcBef>
                <a:spcPct val="50000"/>
              </a:spcBef>
            </a:pPr>
            <a:r>
              <a:rPr lang="en-US" altLang="en-US" sz="1600" dirty="0" smtClean="0"/>
              <a:t>The people on the make went to South America where the opportunities were.</a:t>
            </a:r>
          </a:p>
          <a:p>
            <a:pPr eaLnBrk="1" hangingPunct="1">
              <a:lnSpc>
                <a:spcPct val="80000"/>
              </a:lnSpc>
              <a:spcBef>
                <a:spcPct val="50000"/>
              </a:spcBef>
            </a:pPr>
            <a:r>
              <a:rPr lang="en-US" altLang="en-US" sz="1600" dirty="0" smtClean="0"/>
              <a:t>The people trying to escape oppression went where no one else wanted to go – places where they could make a life of their own away from the interference of Europe and where there were few other people.</a:t>
            </a:r>
          </a:p>
          <a:p>
            <a:pPr eaLnBrk="1" hangingPunct="1">
              <a:lnSpc>
                <a:spcPct val="80000"/>
              </a:lnSpc>
              <a:spcBef>
                <a:spcPct val="50000"/>
              </a:spcBef>
            </a:pPr>
            <a:r>
              <a:rPr lang="en-US" altLang="en-US" sz="1600" dirty="0" smtClean="0"/>
              <a:t>There were relatively few natives in North America and slaves never made up a large share of the population compared to that in S. America and the Indies.</a:t>
            </a:r>
          </a:p>
          <a:p>
            <a:pPr lvl="1" eaLnBrk="1" hangingPunct="1">
              <a:lnSpc>
                <a:spcPct val="80000"/>
              </a:lnSpc>
              <a:spcBef>
                <a:spcPct val="50000"/>
              </a:spcBef>
            </a:pPr>
            <a:r>
              <a:rPr lang="en-US" altLang="en-US" sz="1600" dirty="0" smtClean="0"/>
              <a:t>In 1820, for example, 80% of North America was white and less than 20% black.  Almost the reverse of Spanish America.</a:t>
            </a:r>
          </a:p>
          <a:p>
            <a:pPr lvl="1" eaLnBrk="1" hangingPunct="1">
              <a:lnSpc>
                <a:spcPct val="80000"/>
              </a:lnSpc>
              <a:spcBef>
                <a:spcPct val="50000"/>
              </a:spcBef>
            </a:pPr>
            <a:r>
              <a:rPr lang="en-US" altLang="en-US" sz="1600" dirty="0" smtClean="0"/>
              <a:t>This meant that North America began with much more equality while South America began with hierarchy</a:t>
            </a:r>
            <a:r>
              <a:rPr lang="en-US" altLang="en-US" sz="1600" dirty="0"/>
              <a:t>.</a:t>
            </a:r>
            <a:endParaRPr lang="en-US" altLang="en-US" sz="1600" dirty="0" smtClean="0"/>
          </a:p>
        </p:txBody>
      </p:sp>
      <p:pic>
        <p:nvPicPr>
          <p:cNvPr id="46084" name="Picture 4" descr="The image “http://www.annthegran.com/ATG_Designs/thanksgiving/praying%20pilgrims.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338" y="1711569"/>
            <a:ext cx="26812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114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2"/>
          </a:xfrm>
        </p:spPr>
        <p:txBody>
          <a:bodyPr>
            <a:normAutofit fontScale="90000"/>
          </a:bodyPr>
          <a:lstStyle/>
          <a:p>
            <a:pPr eaLnBrk="1" hangingPunct="1"/>
            <a:r>
              <a:rPr lang="en-US" altLang="en-US" sz="3200" smtClean="0"/>
              <a:t>From Factor Endowments to Political and Economic Inequality</a:t>
            </a:r>
          </a:p>
        </p:txBody>
      </p:sp>
      <p:sp>
        <p:nvSpPr>
          <p:cNvPr id="51203" name="Rectangle 3"/>
          <p:cNvSpPr>
            <a:spLocks noGrp="1" noChangeArrowheads="1"/>
          </p:cNvSpPr>
          <p:nvPr>
            <p:ph type="body" idx="1"/>
          </p:nvPr>
        </p:nvSpPr>
        <p:spPr>
          <a:xfrm>
            <a:off x="457200" y="1557215"/>
            <a:ext cx="8229600" cy="4843585"/>
          </a:xfrm>
        </p:spPr>
        <p:txBody>
          <a:bodyPr>
            <a:noAutofit/>
          </a:bodyPr>
          <a:lstStyle/>
          <a:p>
            <a:pPr eaLnBrk="1" hangingPunct="1">
              <a:lnSpc>
                <a:spcPct val="80000"/>
              </a:lnSpc>
            </a:pPr>
            <a:r>
              <a:rPr lang="en-US" altLang="en-US" sz="1800" dirty="0" smtClean="0"/>
              <a:t>Economies of scale in sugar and mining and high demand for low-skill labor meant that the S. American colonies (including C. America and the W. Indies) set up highly unequal societies.  A few wealthy European immigrants, often with very large land holdings, dominated large slave or Indian populations.</a:t>
            </a:r>
          </a:p>
          <a:p>
            <a:pPr eaLnBrk="1" hangingPunct="1">
              <a:lnSpc>
                <a:spcPct val="80000"/>
              </a:lnSpc>
            </a:pPr>
            <a:r>
              <a:rPr lang="en-US" altLang="en-US" sz="1800" dirty="0" smtClean="0"/>
              <a:t>In North America the fact that a family could produce enough grain to support itself meant that many did.</a:t>
            </a:r>
          </a:p>
          <a:p>
            <a:pPr lvl="1" eaLnBrk="1" hangingPunct="1">
              <a:lnSpc>
                <a:spcPct val="80000"/>
              </a:lnSpc>
            </a:pPr>
            <a:r>
              <a:rPr lang="en-US" altLang="en-US" sz="1800" dirty="0" smtClean="0"/>
              <a:t>“Take this job and shove it” was a real possibility when cheap land was easily available by moving West. </a:t>
            </a:r>
          </a:p>
          <a:p>
            <a:pPr lvl="1" eaLnBrk="1" hangingPunct="1">
              <a:lnSpc>
                <a:spcPct val="80000"/>
              </a:lnSpc>
            </a:pPr>
            <a:r>
              <a:rPr lang="en-US" altLang="en-US" sz="1800" dirty="0" smtClean="0"/>
              <a:t>The aristocrats in North America wanted to set up a feudal society but in the face of such pressure they could not.</a:t>
            </a:r>
          </a:p>
          <a:p>
            <a:pPr eaLnBrk="1" hangingPunct="1">
              <a:lnSpc>
                <a:spcPct val="80000"/>
              </a:lnSpc>
            </a:pPr>
            <a:r>
              <a:rPr lang="en-US" altLang="en-US" sz="1800" dirty="0" smtClean="0"/>
              <a:t>Aside: Quite often North America’s success is attributed to its “Britishness” and ideas about individual liberty and so forth.  While these were surely important, other British colonies such as Jamaica, Barbados, Belize etc. did not develop along N. American lines.</a:t>
            </a:r>
          </a:p>
          <a:p>
            <a:pPr lvl="1" eaLnBrk="1" hangingPunct="1">
              <a:lnSpc>
                <a:spcPct val="80000"/>
              </a:lnSpc>
            </a:pPr>
            <a:r>
              <a:rPr lang="en-US" altLang="en-US" sz="1800" dirty="0" smtClean="0"/>
              <a:t>Even the Puritans, who also had a colony of Nicaragua, quickly decided that hard work was for Indians and not for them.</a:t>
            </a:r>
          </a:p>
          <a:p>
            <a:pPr lvl="1" eaLnBrk="1" hangingPunct="1">
              <a:lnSpc>
                <a:spcPct val="80000"/>
              </a:lnSpc>
            </a:pPr>
            <a:r>
              <a:rPr lang="en-US" altLang="en-US" sz="1800" dirty="0" smtClean="0"/>
              <a:t>Similarly, the French in Quebec were just as French as the French in St. </a:t>
            </a:r>
            <a:r>
              <a:rPr lang="en-US" altLang="en-US" sz="1800" dirty="0" err="1" smtClean="0"/>
              <a:t>Domingue</a:t>
            </a:r>
            <a:r>
              <a:rPr lang="en-US" altLang="en-US" sz="1800" dirty="0" smtClean="0"/>
              <a:t> but they developed along different lines..  </a:t>
            </a:r>
          </a:p>
          <a:p>
            <a:pPr eaLnBrk="1" hangingPunct="1">
              <a:lnSpc>
                <a:spcPct val="80000"/>
              </a:lnSpc>
            </a:pPr>
            <a:r>
              <a:rPr lang="en-US" altLang="en-US" sz="1800" dirty="0" err="1" smtClean="0"/>
              <a:t>Engerman</a:t>
            </a:r>
            <a:r>
              <a:rPr lang="en-US" altLang="en-US" sz="1800" dirty="0" smtClean="0"/>
              <a:t> and </a:t>
            </a:r>
            <a:r>
              <a:rPr lang="en-US" altLang="en-US" sz="1800" dirty="0" err="1" smtClean="0"/>
              <a:t>Sokoloff</a:t>
            </a:r>
            <a:r>
              <a:rPr lang="en-US" altLang="en-US" sz="1800" dirty="0" smtClean="0"/>
              <a:t> argue that these initial patterns of inequality persisted and were self-reinforcing through the 19</a:t>
            </a:r>
            <a:r>
              <a:rPr lang="en-US" altLang="en-US" sz="1800" baseline="30000" dirty="0" smtClean="0"/>
              <a:t>th</a:t>
            </a:r>
            <a:r>
              <a:rPr lang="en-US" altLang="en-US" sz="1800" dirty="0" smtClean="0"/>
              <a:t> and 20</a:t>
            </a:r>
            <a:r>
              <a:rPr lang="en-US" altLang="en-US" sz="1800" baseline="30000" dirty="0" smtClean="0"/>
              <a:t>th</a:t>
            </a:r>
            <a:r>
              <a:rPr lang="en-US" altLang="en-US" sz="1800" dirty="0" smtClean="0"/>
              <a:t> centuries to the detriment of economic growth. </a:t>
            </a:r>
          </a:p>
        </p:txBody>
      </p:sp>
    </p:spTree>
    <p:extLst>
      <p:ext uri="{BB962C8B-B14F-4D97-AF65-F5344CB8AC3E}">
        <p14:creationId xmlns:p14="http://schemas.microsoft.com/office/powerpoint/2010/main" val="40814186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868362"/>
          </a:xfrm>
        </p:spPr>
        <p:txBody>
          <a:bodyPr/>
          <a:lstStyle/>
          <a:p>
            <a:pPr eaLnBrk="1" hangingPunct="1"/>
            <a:r>
              <a:rPr lang="en-US" altLang="en-US" sz="3200" smtClean="0"/>
              <a:t>Born in Inequality -&gt; Developed Inequality</a:t>
            </a:r>
          </a:p>
        </p:txBody>
      </p:sp>
      <p:sp>
        <p:nvSpPr>
          <p:cNvPr id="28675" name="Rectangle 3"/>
          <p:cNvSpPr>
            <a:spLocks noGrp="1" noChangeArrowheads="1"/>
          </p:cNvSpPr>
          <p:nvPr>
            <p:ph type="body" idx="1"/>
          </p:nvPr>
        </p:nvSpPr>
        <p:spPr>
          <a:xfrm>
            <a:off x="312615" y="1735016"/>
            <a:ext cx="4038600" cy="5334000"/>
          </a:xfrm>
        </p:spPr>
        <p:txBody>
          <a:bodyPr/>
          <a:lstStyle/>
          <a:p>
            <a:pPr eaLnBrk="1" hangingPunct="1">
              <a:lnSpc>
                <a:spcPct val="80000"/>
              </a:lnSpc>
            </a:pPr>
            <a:r>
              <a:rPr lang="en-US" altLang="en-US" sz="1400" dirty="0" smtClean="0"/>
              <a:t>Consider the distribution of land circa 1900.</a:t>
            </a:r>
          </a:p>
          <a:p>
            <a:pPr eaLnBrk="1" hangingPunct="1">
              <a:lnSpc>
                <a:spcPct val="80000"/>
              </a:lnSpc>
            </a:pPr>
            <a:r>
              <a:rPr lang="en-US" altLang="en-US" sz="1400" dirty="0" smtClean="0"/>
              <a:t>In Mexico in 1910, less than 5% of household heads owned land, in Argentina it’s about 20%, in the United States it’s about 80%, in Canada 90%.</a:t>
            </a:r>
          </a:p>
          <a:p>
            <a:pPr eaLnBrk="1" hangingPunct="1">
              <a:lnSpc>
                <a:spcPct val="80000"/>
              </a:lnSpc>
            </a:pPr>
            <a:endParaRPr lang="en-US" altLang="en-US" sz="1400" dirty="0" smtClean="0"/>
          </a:p>
          <a:p>
            <a:pPr eaLnBrk="1" hangingPunct="1">
              <a:lnSpc>
                <a:spcPct val="80000"/>
              </a:lnSpc>
            </a:pPr>
            <a:r>
              <a:rPr lang="en-US" altLang="en-US" sz="1400" dirty="0" smtClean="0"/>
              <a:t>We see similar persistence of inequality in other areas:</a:t>
            </a:r>
          </a:p>
          <a:p>
            <a:pPr eaLnBrk="1" hangingPunct="1">
              <a:lnSpc>
                <a:spcPct val="80000"/>
              </a:lnSpc>
            </a:pPr>
            <a:endParaRPr lang="en-US" altLang="en-US" sz="1200" dirty="0" smtClean="0"/>
          </a:p>
          <a:p>
            <a:pPr lvl="1" eaLnBrk="1" hangingPunct="1">
              <a:lnSpc>
                <a:spcPct val="80000"/>
              </a:lnSpc>
            </a:pPr>
            <a:r>
              <a:rPr lang="en-US" altLang="en-US" sz="1400" dirty="0" smtClean="0"/>
              <a:t>As late as 1900 none of the countries in Latin America had the secret ballot.  Wealth and literacy requirements remained common long after they had ended in North America.</a:t>
            </a:r>
          </a:p>
          <a:p>
            <a:pPr lvl="1" eaLnBrk="1" hangingPunct="1">
              <a:lnSpc>
                <a:spcPct val="80000"/>
              </a:lnSpc>
            </a:pPr>
            <a:endParaRPr lang="en-US" altLang="en-US" sz="1400" dirty="0" smtClean="0"/>
          </a:p>
          <a:p>
            <a:pPr lvl="1" eaLnBrk="1" hangingPunct="1">
              <a:lnSpc>
                <a:spcPct val="80000"/>
              </a:lnSpc>
            </a:pPr>
            <a:r>
              <a:rPr lang="en-US" altLang="en-US" sz="1400" dirty="0" smtClean="0"/>
              <a:t>Why did Latin America democratize much later than North America?  It’s not just that the elites didn’t want democracy they may have feared democracy.  Consider again the inequality in land holding – land is very easy to redistribute because it is hard to hide land and the supply is fixed (unlike income based on human capital).  Thus the elites not only didn’t want democracy they probably had more to fear from democracy than elites based on human capital.</a:t>
            </a:r>
          </a:p>
          <a:p>
            <a:pPr lvl="1" eaLnBrk="1" hangingPunct="1">
              <a:lnSpc>
                <a:spcPct val="80000"/>
              </a:lnSpc>
            </a:pPr>
            <a:endParaRPr lang="en-US" altLang="en-US" sz="1200" dirty="0" smtClean="0"/>
          </a:p>
          <a:p>
            <a:pPr eaLnBrk="1" hangingPunct="1">
              <a:lnSpc>
                <a:spcPct val="80000"/>
              </a:lnSpc>
            </a:pPr>
            <a:endParaRPr lang="en-US" altLang="en-US" sz="1400" dirty="0" smtClean="0"/>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285" y="1543478"/>
            <a:ext cx="3957515" cy="49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pic>
    </p:spTree>
    <p:extLst>
      <p:ext uri="{BB962C8B-B14F-4D97-AF65-F5344CB8AC3E}">
        <p14:creationId xmlns:p14="http://schemas.microsoft.com/office/powerpoint/2010/main" val="190073714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Equality</a:t>
            </a:r>
            <a:endParaRPr lang="en-US" dirty="0"/>
          </a:p>
        </p:txBody>
      </p:sp>
      <p:sp>
        <p:nvSpPr>
          <p:cNvPr id="29698" name="Rectangle 3"/>
          <p:cNvSpPr>
            <a:spLocks noGrp="1" noChangeArrowheads="1"/>
          </p:cNvSpPr>
          <p:nvPr>
            <p:ph type="body" idx="4294967295"/>
          </p:nvPr>
        </p:nvSpPr>
        <p:spPr>
          <a:xfrm>
            <a:off x="296984" y="1594338"/>
            <a:ext cx="4800600" cy="4851400"/>
          </a:xfrm>
          <a:noFill/>
        </p:spPr>
        <p:txBody>
          <a:bodyPr>
            <a:normAutofit/>
          </a:bodyPr>
          <a:lstStyle/>
          <a:p>
            <a:pPr eaLnBrk="1" hangingPunct="1">
              <a:lnSpc>
                <a:spcPct val="80000"/>
              </a:lnSpc>
            </a:pPr>
            <a:endParaRPr lang="en-US" altLang="en-US" sz="1200" dirty="0" smtClean="0"/>
          </a:p>
          <a:p>
            <a:pPr eaLnBrk="1" hangingPunct="1">
              <a:lnSpc>
                <a:spcPct val="80000"/>
              </a:lnSpc>
            </a:pPr>
            <a:r>
              <a:rPr lang="en-US" altLang="en-US" sz="1600" dirty="0" smtClean="0"/>
              <a:t>Why is this important?  ES argue that while wealth in earlier centuries was mostly about resource ownership, while in the 19</a:t>
            </a:r>
            <a:r>
              <a:rPr lang="en-US" altLang="en-US" sz="1600" baseline="30000" dirty="0" smtClean="0"/>
              <a:t>th</a:t>
            </a:r>
            <a:r>
              <a:rPr lang="en-US" altLang="en-US" sz="1600" dirty="0" smtClean="0"/>
              <a:t> and 20</a:t>
            </a:r>
            <a:r>
              <a:rPr lang="en-US" altLang="en-US" sz="1600" baseline="30000" dirty="0" smtClean="0"/>
              <a:t>th</a:t>
            </a:r>
            <a:r>
              <a:rPr lang="en-US" altLang="en-US" sz="1600" dirty="0" smtClean="0"/>
              <a:t> centuries, human capital, innovation, productivity, technology etc. became much more important and countries with a lot of inequality had trouble developing along this path.</a:t>
            </a:r>
          </a:p>
          <a:p>
            <a:pPr eaLnBrk="1" hangingPunct="1">
              <a:lnSpc>
                <a:spcPct val="80000"/>
              </a:lnSpc>
            </a:pPr>
            <a:r>
              <a:rPr lang="en-US" altLang="en-US" sz="1600" dirty="0" smtClean="0"/>
              <a:t>Consider Thomas Edison, Andrew Carnegie, Sam Walton – none came from the elite.  In a society with great inequality these sorts of men and women were not able to exploit their talents to the fullest extent and thus were not able to contribute to economic growth.</a:t>
            </a:r>
          </a:p>
          <a:p>
            <a:pPr eaLnBrk="1" hangingPunct="1">
              <a:lnSpc>
                <a:spcPct val="80000"/>
              </a:lnSpc>
            </a:pPr>
            <a:r>
              <a:rPr lang="en-US" altLang="en-US" sz="1600" dirty="0" smtClean="0"/>
              <a:t>Patent records also show that it was not just a few greats that mattered but many, small incremental innovations made by people from all manner of society.</a:t>
            </a:r>
          </a:p>
          <a:p>
            <a:pPr eaLnBrk="1" hangingPunct="1">
              <a:lnSpc>
                <a:spcPct val="80000"/>
              </a:lnSpc>
            </a:pPr>
            <a:r>
              <a:rPr lang="en-US" altLang="en-US" sz="1600" dirty="0" smtClean="0"/>
              <a:t>(Note this argument is plausible but very deep with many intervening factors.)</a:t>
            </a:r>
          </a:p>
          <a:p>
            <a:pPr eaLnBrk="1" hangingPunct="1">
              <a:lnSpc>
                <a:spcPct val="80000"/>
              </a:lnSpc>
            </a:pPr>
            <a:r>
              <a:rPr lang="en-US" altLang="en-US" sz="1600" dirty="0" smtClean="0"/>
              <a:t>The argument is most direct in the area of schooling.</a:t>
            </a:r>
          </a:p>
        </p:txBody>
      </p:sp>
      <p:pic>
        <p:nvPicPr>
          <p:cNvPr id="29699" name="Picture 5" descr="The image “http://sln.fi.edu/franklin/inventor/images/edislg.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64324"/>
            <a:ext cx="26193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5867400" y="6050574"/>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dirty="0"/>
              <a:t>The Wizard of Menlo Park</a:t>
            </a:r>
          </a:p>
        </p:txBody>
      </p:sp>
    </p:spTree>
    <p:extLst>
      <p:ext uri="{BB962C8B-B14F-4D97-AF65-F5344CB8AC3E}">
        <p14:creationId xmlns:p14="http://schemas.microsoft.com/office/powerpoint/2010/main" val="320151721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40878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
            <a:ext cx="41751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pic>
      <p:sp>
        <p:nvSpPr>
          <p:cNvPr id="30724" name="Text Box 6"/>
          <p:cNvSpPr txBox="1">
            <a:spLocks noChangeArrowheads="1"/>
          </p:cNvSpPr>
          <p:nvPr/>
        </p:nvSpPr>
        <p:spPr bwMode="auto">
          <a:xfrm>
            <a:off x="4708525" y="4573954"/>
            <a:ext cx="41148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dirty="0"/>
              <a:t>“Where the wealthy enjoyed disproportionate political power, they were able to procure schooling services for their own children and resist being taxed to underwrite or subsidize services to others.”</a:t>
            </a:r>
          </a:p>
          <a:p>
            <a:pPr eaLnBrk="1" hangingPunct="1">
              <a:spcBef>
                <a:spcPct val="50000"/>
              </a:spcBef>
            </a:pPr>
            <a:r>
              <a:rPr lang="en-US" altLang="en-US" sz="1600" dirty="0"/>
              <a:t>ES, p.80</a:t>
            </a:r>
          </a:p>
          <a:p>
            <a:pPr eaLnBrk="1" hangingPunct="1">
              <a:spcBef>
                <a:spcPct val="50000"/>
              </a:spcBef>
            </a:pPr>
            <a:r>
              <a:rPr lang="en-US" altLang="en-US" sz="1200" dirty="0"/>
              <a:t>Question: Why is this important.  If education was important why wasn’t it privately provided?</a:t>
            </a:r>
          </a:p>
        </p:txBody>
      </p:sp>
    </p:spTree>
    <p:extLst>
      <p:ext uri="{BB962C8B-B14F-4D97-AF65-F5344CB8AC3E}">
        <p14:creationId xmlns:p14="http://schemas.microsoft.com/office/powerpoint/2010/main" val="104904197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a:t>
            </a:r>
            <a:r>
              <a:rPr lang="en-US" dirty="0" err="1" smtClean="0"/>
              <a:t>Domesticable</a:t>
            </a:r>
            <a:r>
              <a:rPr lang="en-US" dirty="0" smtClean="0"/>
              <a:t> Animals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33550"/>
            <a:ext cx="3784600" cy="378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828800"/>
            <a:ext cx="5372100" cy="359410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02068" y="1597025"/>
            <a:ext cx="3324064" cy="4057650"/>
          </a:xfrm>
          <a:prstGeom prst="rect">
            <a:avLst/>
          </a:prstGeom>
        </p:spPr>
      </p:pic>
      <p:sp>
        <p:nvSpPr>
          <p:cNvPr id="8" name="Rectangle 3"/>
          <p:cNvSpPr txBox="1">
            <a:spLocks noChangeArrowheads="1"/>
          </p:cNvSpPr>
          <p:nvPr/>
        </p:nvSpPr>
        <p:spPr bwMode="auto">
          <a:xfrm>
            <a:off x="457200" y="16764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sz="2800" dirty="0" smtClean="0"/>
              <a:t>There are surprisingly few domesticated animals.</a:t>
            </a:r>
          </a:p>
          <a:p>
            <a:pPr>
              <a:lnSpc>
                <a:spcPct val="80000"/>
              </a:lnSpc>
            </a:pPr>
            <a:r>
              <a:rPr lang="en-US" sz="2800" dirty="0" smtClean="0"/>
              <a:t>In the world today there are five major cases: sheep, goats, cows, pigs and horses.</a:t>
            </a:r>
          </a:p>
          <a:p>
            <a:pPr lvl="1">
              <a:lnSpc>
                <a:spcPct val="80000"/>
              </a:lnSpc>
            </a:pPr>
            <a:r>
              <a:rPr lang="en-US" dirty="0" smtClean="0"/>
              <a:t>Add in some less important cases: Arabian camel, Bactrian camel, Llama and Alpaca, Donkey, Reindeer, Water Buffalo, Yak, Bali cattle, </a:t>
            </a:r>
            <a:r>
              <a:rPr lang="en-US" dirty="0" err="1" smtClean="0"/>
              <a:t>Mithan</a:t>
            </a:r>
            <a:r>
              <a:rPr lang="en-US" dirty="0" smtClean="0"/>
              <a:t> we have a total of 14.</a:t>
            </a:r>
          </a:p>
          <a:p>
            <a:pPr>
              <a:lnSpc>
                <a:spcPct val="80000"/>
              </a:lnSpc>
            </a:pPr>
            <a:r>
              <a:rPr lang="en-US" sz="2800" dirty="0" smtClean="0"/>
              <a:t>The wild ancestors of these animals were not spread evenly across the globe.</a:t>
            </a:r>
          </a:p>
          <a:p>
            <a:pPr>
              <a:lnSpc>
                <a:spcPct val="80000"/>
              </a:lnSpc>
            </a:pPr>
            <a:r>
              <a:rPr lang="en-US" sz="2800" dirty="0" smtClean="0"/>
              <a:t>Without domesticated animals it’s much harder to develop mass agriculture and from there cities and civilizations</a:t>
            </a:r>
            <a:r>
              <a:rPr lang="en-US" sz="2400" dirty="0" smtClean="0"/>
              <a:t>. </a:t>
            </a:r>
          </a:p>
          <a:p>
            <a:pPr>
              <a:lnSpc>
                <a:spcPct val="80000"/>
              </a:lnSpc>
            </a:pPr>
            <a:endParaRPr lang="en-US" sz="2000" dirty="0" smtClean="0"/>
          </a:p>
          <a:p>
            <a:pPr>
              <a:lnSpc>
                <a:spcPct val="80000"/>
              </a:lnSpc>
            </a:pPr>
            <a:endParaRPr lang="en-US" sz="2000" dirty="0"/>
          </a:p>
        </p:txBody>
      </p:sp>
      <p:sp>
        <p:nvSpPr>
          <p:cNvPr id="9" name="Rectangle 2"/>
          <p:cNvSpPr txBox="1">
            <a:spLocks noChangeArrowheads="1"/>
          </p:cNvSpPr>
          <p:nvPr/>
        </p:nvSpPr>
        <p:spPr bwMode="auto">
          <a:xfrm>
            <a:off x="457200" y="222369"/>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dirty="0" err="1" smtClean="0">
                <a:solidFill>
                  <a:schemeClr val="tx1"/>
                </a:solidFill>
              </a:rPr>
              <a:t>Domesticable</a:t>
            </a:r>
            <a:r>
              <a:rPr lang="en-US" sz="3600" dirty="0" smtClean="0">
                <a:solidFill>
                  <a:schemeClr val="tx1"/>
                </a:solidFill>
              </a:rPr>
              <a:t> Animals were not Evenly Distributed on the Globe</a:t>
            </a:r>
            <a:endParaRPr lang="en-US" sz="3600" dirty="0">
              <a:solidFill>
                <a:schemeClr val="tx1"/>
              </a:solidFill>
            </a:endParaRPr>
          </a:p>
        </p:txBody>
      </p:sp>
    </p:spTree>
    <p:custDataLst>
      <p:tags r:id="rId1"/>
    </p:custDataLst>
    <p:extLst>
      <p:ext uri="{BB962C8B-B14F-4D97-AF65-F5344CB8AC3E}">
        <p14:creationId xmlns:p14="http://schemas.microsoft.com/office/powerpoint/2010/main" val="20643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35" presetClass="path" presetSubtype="0" accel="50000" decel="50000" fill="hold" nodeType="withEffect">
                                  <p:stCondLst>
                                    <p:cond delay="500"/>
                                  </p:stCondLst>
                                  <p:childTnLst>
                                    <p:animMotion origin="layout" path="M 2.5E-6 -2.47513E-6 L -1.50886 -0.01503 " pathEditMode="relative" rAng="0" ptsTypes="AA">
                                      <p:cBhvr>
                                        <p:cTn id="25" dur="2000" fill="hold"/>
                                        <p:tgtEl>
                                          <p:spTgt spid="6"/>
                                        </p:tgtEl>
                                        <p:attrNameLst>
                                          <p:attrName>ppt_x</p:attrName>
                                          <p:attrName>ppt_y</p:attrName>
                                        </p:attrNameLst>
                                      </p:cBhvr>
                                      <p:rCtr x="-75451" y="-763"/>
                                    </p:animMotion>
                                  </p:childTnLst>
                                </p:cTn>
                              </p:par>
                              <p:par>
                                <p:cTn id="26" presetID="10" presetClass="exit" presetSubtype="0" fill="hold" grpId="0" nodeType="withEffect">
                                  <p:stCondLst>
                                    <p:cond delay="150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p:txBody>
          <a:bodyPr/>
          <a:lstStyle/>
          <a:p>
            <a:pPr eaLnBrk="1" hangingPunct="1"/>
            <a:r>
              <a:rPr lang="en-US" altLang="en-US" sz="3200" smtClean="0"/>
              <a:t>Summary</a:t>
            </a:r>
          </a:p>
        </p:txBody>
      </p:sp>
      <p:sp>
        <p:nvSpPr>
          <p:cNvPr id="31747" name="Rectangle 3"/>
          <p:cNvSpPr>
            <a:spLocks noGrp="1" noChangeArrowheads="1"/>
          </p:cNvSpPr>
          <p:nvPr>
            <p:ph type="body" idx="4294967295"/>
          </p:nvPr>
        </p:nvSpPr>
        <p:spPr>
          <a:xfrm>
            <a:off x="381000" y="1371600"/>
            <a:ext cx="8229600" cy="4525963"/>
          </a:xfrm>
        </p:spPr>
        <p:txBody>
          <a:bodyPr/>
          <a:lstStyle/>
          <a:p>
            <a:pPr eaLnBrk="1" hangingPunct="1">
              <a:buFontTx/>
              <a:buNone/>
            </a:pPr>
            <a:r>
              <a:rPr lang="en-US" altLang="en-US" sz="4000" dirty="0" smtClean="0"/>
              <a:t> </a:t>
            </a:r>
            <a:r>
              <a:rPr lang="en-US" altLang="en-US" sz="2400" dirty="0" smtClean="0"/>
              <a:t>Geography           Institutions           Development</a:t>
            </a:r>
          </a:p>
          <a:p>
            <a:pPr eaLnBrk="1" hangingPunct="1">
              <a:buFontTx/>
              <a:buNone/>
            </a:pPr>
            <a:endParaRPr lang="en-US" altLang="en-US" sz="2400" dirty="0" smtClean="0"/>
          </a:p>
          <a:p>
            <a:pPr eaLnBrk="1" hangingPunct="1">
              <a:buFontTx/>
              <a:buNone/>
            </a:pPr>
            <a:r>
              <a:rPr lang="en-US" altLang="en-US" sz="2400" dirty="0" smtClean="0"/>
              <a:t>But it’s also the case that</a:t>
            </a:r>
          </a:p>
          <a:p>
            <a:pPr eaLnBrk="1" hangingPunct="1">
              <a:buFontTx/>
              <a:buNone/>
            </a:pPr>
            <a:endParaRPr lang="en-US" altLang="en-US" sz="2400" dirty="0" smtClean="0"/>
          </a:p>
          <a:p>
            <a:pPr eaLnBrk="1" hangingPunct="1">
              <a:buFontTx/>
              <a:buNone/>
            </a:pPr>
            <a:r>
              <a:rPr lang="en-US" altLang="en-US" sz="2400" dirty="0" smtClean="0"/>
              <a:t>Geography 		Development</a:t>
            </a:r>
          </a:p>
          <a:p>
            <a:pPr eaLnBrk="1" hangingPunct="1">
              <a:buFontTx/>
              <a:buNone/>
            </a:pPr>
            <a:endParaRPr lang="en-US" altLang="en-US" sz="2400" dirty="0" smtClean="0"/>
          </a:p>
          <a:p>
            <a:pPr eaLnBrk="1" hangingPunct="1">
              <a:buFontTx/>
              <a:buNone/>
            </a:pPr>
            <a:r>
              <a:rPr lang="en-US" altLang="en-US" sz="2400" dirty="0" smtClean="0"/>
              <a:t>So the structure of causality is not always obvious.</a:t>
            </a:r>
          </a:p>
          <a:p>
            <a:pPr eaLnBrk="1" hangingPunct="1">
              <a:buFontTx/>
              <a:buNone/>
            </a:pPr>
            <a:r>
              <a:rPr lang="en-US" altLang="en-US" sz="2400" dirty="0" smtClean="0"/>
              <a:t>Much needs to be done to fill in the arrows!</a:t>
            </a:r>
          </a:p>
          <a:p>
            <a:pPr eaLnBrk="1" hangingPunct="1">
              <a:buFontTx/>
              <a:buNone/>
            </a:pPr>
            <a:endParaRPr lang="en-US" altLang="en-US" sz="2400" dirty="0" smtClean="0"/>
          </a:p>
          <a:p>
            <a:pPr eaLnBrk="1" hangingPunct="1"/>
            <a:endParaRPr lang="en-US" altLang="en-US" sz="2000" dirty="0" smtClean="0"/>
          </a:p>
          <a:p>
            <a:pPr eaLnBrk="1" hangingPunct="1">
              <a:buFontTx/>
              <a:buNone/>
            </a:pPr>
            <a:endParaRPr lang="en-US" altLang="en-US" sz="2800" dirty="0" smtClean="0"/>
          </a:p>
        </p:txBody>
      </p:sp>
      <p:sp>
        <p:nvSpPr>
          <p:cNvPr id="31748" name="AutoShape 4"/>
          <p:cNvSpPr>
            <a:spLocks noChangeAspect="1" noChangeArrowheads="1"/>
          </p:cNvSpPr>
          <p:nvPr/>
        </p:nvSpPr>
        <p:spPr bwMode="auto">
          <a:xfrm>
            <a:off x="1975338" y="1637202"/>
            <a:ext cx="630238" cy="312737"/>
          </a:xfrm>
          <a:prstGeom prst="rightArrow">
            <a:avLst>
              <a:gd name="adj1" fmla="val 50000"/>
              <a:gd name="adj2" fmla="val 50381"/>
            </a:avLst>
          </a:prstGeom>
          <a:solidFill>
            <a:schemeClr val="folHlink"/>
          </a:solidFill>
          <a:ln w="12700">
            <a:solidFill>
              <a:srgbClr val="993300"/>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49" name="AutoShape 5"/>
          <p:cNvSpPr>
            <a:spLocks noChangeAspect="1" noChangeArrowheads="1"/>
          </p:cNvSpPr>
          <p:nvPr/>
        </p:nvSpPr>
        <p:spPr bwMode="auto">
          <a:xfrm>
            <a:off x="4185138" y="1645139"/>
            <a:ext cx="630238" cy="312738"/>
          </a:xfrm>
          <a:prstGeom prst="rightArrow">
            <a:avLst>
              <a:gd name="adj1" fmla="val 50000"/>
              <a:gd name="adj2" fmla="val 50381"/>
            </a:avLst>
          </a:prstGeom>
          <a:solidFill>
            <a:schemeClr val="folHlink"/>
          </a:solidFill>
          <a:ln w="12700">
            <a:solidFill>
              <a:srgbClr val="993300"/>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0" name="AutoShape 8"/>
          <p:cNvSpPr>
            <a:spLocks noChangeAspect="1" noChangeArrowheads="1"/>
          </p:cNvSpPr>
          <p:nvPr/>
        </p:nvSpPr>
        <p:spPr bwMode="auto">
          <a:xfrm>
            <a:off x="2286000" y="3429000"/>
            <a:ext cx="630238" cy="312738"/>
          </a:xfrm>
          <a:prstGeom prst="rightArrow">
            <a:avLst>
              <a:gd name="adj1" fmla="val 50000"/>
              <a:gd name="adj2" fmla="val 50381"/>
            </a:avLst>
          </a:prstGeom>
          <a:solidFill>
            <a:schemeClr val="folHlink"/>
          </a:solidFill>
          <a:ln w="12700">
            <a:solidFill>
              <a:srgbClr val="993300"/>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71673115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The image “http://www.marginalrevolution.com/photos/uncategorized/ridingllama2.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6096000" cy="455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4" name="Rectangle 6"/>
          <p:cNvSpPr>
            <a:spLocks noGrp="1" noChangeArrowheads="1"/>
          </p:cNvSpPr>
          <p:nvPr>
            <p:ph type="title"/>
          </p:nvPr>
        </p:nvSpPr>
        <p:spPr/>
        <p:txBody>
          <a:bodyPr/>
          <a:lstStyle/>
          <a:p>
            <a:r>
              <a:rPr lang="en-US" sz="4000" dirty="0"/>
              <a:t>Why Horses are Better than Llamas</a:t>
            </a:r>
          </a:p>
        </p:txBody>
      </p:sp>
    </p:spTree>
    <p:extLst>
      <p:ext uri="{BB962C8B-B14F-4D97-AF65-F5344CB8AC3E}">
        <p14:creationId xmlns:p14="http://schemas.microsoft.com/office/powerpoint/2010/main" val="70846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92162"/>
          </a:xfrm>
        </p:spPr>
        <p:txBody>
          <a:bodyPr>
            <a:normAutofit/>
          </a:bodyPr>
          <a:lstStyle/>
          <a:p>
            <a:r>
              <a:rPr lang="en-US" sz="4000" dirty="0"/>
              <a:t>Questions</a:t>
            </a:r>
          </a:p>
        </p:txBody>
      </p:sp>
      <p:sp>
        <p:nvSpPr>
          <p:cNvPr id="15363" name="Rectangle 3"/>
          <p:cNvSpPr>
            <a:spLocks noGrp="1" noChangeArrowheads="1"/>
          </p:cNvSpPr>
          <p:nvPr>
            <p:ph type="body" idx="1"/>
          </p:nvPr>
        </p:nvSpPr>
        <p:spPr>
          <a:xfrm>
            <a:off x="457200" y="1613286"/>
            <a:ext cx="8229600" cy="2305575"/>
          </a:xfrm>
        </p:spPr>
        <p:txBody>
          <a:bodyPr>
            <a:noAutofit/>
          </a:bodyPr>
          <a:lstStyle/>
          <a:p>
            <a:pPr>
              <a:lnSpc>
                <a:spcPct val="80000"/>
              </a:lnSpc>
            </a:pPr>
            <a:r>
              <a:rPr lang="en-US" sz="2000" dirty="0" smtClean="0"/>
              <a:t>Were the animals that were domesticated the </a:t>
            </a:r>
            <a:r>
              <a:rPr lang="en-US" sz="2000" dirty="0"/>
              <a:t>only animals </a:t>
            </a:r>
            <a:r>
              <a:rPr lang="en-US" sz="2000" i="1" dirty="0"/>
              <a:t>capable of being </a:t>
            </a:r>
            <a:r>
              <a:rPr lang="en-US" sz="2000" i="1" dirty="0" smtClean="0"/>
              <a:t>domesticated</a:t>
            </a:r>
            <a:r>
              <a:rPr lang="en-US" sz="2000" dirty="0"/>
              <a:t>?</a:t>
            </a:r>
          </a:p>
          <a:p>
            <a:pPr>
              <a:lnSpc>
                <a:spcPct val="80000"/>
              </a:lnSpc>
            </a:pPr>
            <a:r>
              <a:rPr lang="en-US" sz="2000" dirty="0"/>
              <a:t>The arguments for this are varied and none are drop-dead </a:t>
            </a:r>
            <a:r>
              <a:rPr lang="en-US" sz="2000" dirty="0" smtClean="0"/>
              <a:t>definitive:</a:t>
            </a:r>
            <a:endParaRPr lang="en-US" sz="2000" dirty="0"/>
          </a:p>
          <a:p>
            <a:pPr lvl="1">
              <a:lnSpc>
                <a:spcPct val="80000"/>
              </a:lnSpc>
            </a:pPr>
            <a:r>
              <a:rPr lang="en-US" sz="2000" dirty="0"/>
              <a:t>The domesticated animals have been domesticated on several occasions independently – indicating a demand for domestication.</a:t>
            </a:r>
          </a:p>
          <a:p>
            <a:pPr lvl="1">
              <a:lnSpc>
                <a:spcPct val="80000"/>
              </a:lnSpc>
            </a:pPr>
            <a:r>
              <a:rPr lang="en-US" sz="2000" dirty="0"/>
              <a:t>When introduced to </a:t>
            </a:r>
            <a:r>
              <a:rPr lang="en-US" sz="2000" dirty="0" smtClean="0"/>
              <a:t>non-indigenous </a:t>
            </a:r>
            <a:r>
              <a:rPr lang="en-US" sz="2000" dirty="0"/>
              <a:t>areas the natives quickly appreciated </a:t>
            </a:r>
            <a:r>
              <a:rPr lang="en-US" sz="2000" dirty="0" smtClean="0"/>
              <a:t>and used domesticated animals.</a:t>
            </a:r>
          </a:p>
          <a:p>
            <a:pPr lvl="1">
              <a:lnSpc>
                <a:spcPct val="80000"/>
              </a:lnSpc>
            </a:pPr>
            <a:r>
              <a:rPr lang="en-US" sz="2000" dirty="0" smtClean="0"/>
              <a:t>Many </a:t>
            </a:r>
            <a:r>
              <a:rPr lang="en-US" sz="2000" dirty="0"/>
              <a:t>animals are excluded from domestication by a variety of characteristics</a:t>
            </a:r>
            <a:r>
              <a:rPr lang="en-US" sz="2000" dirty="0" smtClean="0"/>
              <a:t>:</a:t>
            </a:r>
            <a:endParaRPr lang="en-US" sz="2000" dirty="0"/>
          </a:p>
        </p:txBody>
      </p:sp>
      <p:sp>
        <p:nvSpPr>
          <p:cNvPr id="2" name="TextBox 1"/>
          <p:cNvSpPr txBox="1"/>
          <p:nvPr/>
        </p:nvSpPr>
        <p:spPr>
          <a:xfrm>
            <a:off x="304800" y="4112041"/>
            <a:ext cx="6705600" cy="2142125"/>
          </a:xfrm>
          <a:prstGeom prst="rect">
            <a:avLst/>
          </a:prstGeom>
          <a:noFill/>
        </p:spPr>
        <p:txBody>
          <a:bodyPr wrap="square" rtlCol="0">
            <a:spAutoFit/>
          </a:bodyPr>
          <a:lstStyle/>
          <a:p>
            <a:pPr marL="1200150" lvl="2" indent="-285750">
              <a:lnSpc>
                <a:spcPct val="80000"/>
              </a:lnSpc>
              <a:buFont typeface="Arial" pitchFamily="34" charset="0"/>
              <a:buChar char="•"/>
            </a:pPr>
            <a:r>
              <a:rPr lang="en-US" dirty="0" smtClean="0"/>
              <a:t>Nasty disposition (grizzly bears, African buffaloes, </a:t>
            </a:r>
            <a:r>
              <a:rPr lang="en-US" dirty="0"/>
              <a:t>z</a:t>
            </a:r>
            <a:r>
              <a:rPr lang="en-US" dirty="0" smtClean="0"/>
              <a:t>ebras) – why no zebra rodeos?</a:t>
            </a:r>
          </a:p>
          <a:p>
            <a:pPr marL="1200150" lvl="2" indent="-285750">
              <a:lnSpc>
                <a:spcPct val="80000"/>
              </a:lnSpc>
              <a:buFont typeface="Arial" pitchFamily="34" charset="0"/>
              <a:buChar char="•"/>
            </a:pPr>
            <a:r>
              <a:rPr lang="en-US" dirty="0" smtClean="0"/>
              <a:t>Diet is too limited (koalas, pandas) or their diet to growth ratio is not fast enough to make domestication worthwhile.</a:t>
            </a:r>
          </a:p>
          <a:p>
            <a:pPr marL="1200150" lvl="2" indent="-285750">
              <a:lnSpc>
                <a:spcPct val="80000"/>
              </a:lnSpc>
              <a:buFont typeface="Arial" pitchFamily="34" charset="0"/>
              <a:buChar char="•"/>
            </a:pPr>
            <a:r>
              <a:rPr lang="en-US" dirty="0" smtClean="0"/>
              <a:t>Difficult to herd (cats, antelopes in more than a tribe).</a:t>
            </a:r>
          </a:p>
          <a:p>
            <a:pPr marL="1200150" lvl="2" indent="-285750">
              <a:lnSpc>
                <a:spcPct val="80000"/>
              </a:lnSpc>
              <a:buFont typeface="Arial" pitchFamily="34" charset="0"/>
              <a:buChar char="•"/>
            </a:pPr>
            <a:r>
              <a:rPr lang="en-US" dirty="0" smtClean="0"/>
              <a:t>They don’t like to have sex when people are watching (pandas).</a:t>
            </a:r>
          </a:p>
          <a:p>
            <a:endParaRPr lang="en-US" dirty="0"/>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91200" y="3429000"/>
            <a:ext cx="3542095" cy="3491349"/>
          </a:xfrm>
          <a:prstGeom prst="rect">
            <a:avLst/>
          </a:prstGeom>
        </p:spPr>
      </p:pic>
    </p:spTree>
    <p:custDataLst>
      <p:tags r:id="rId1"/>
    </p:custDataLst>
    <p:extLst>
      <p:ext uri="{BB962C8B-B14F-4D97-AF65-F5344CB8AC3E}">
        <p14:creationId xmlns:p14="http://schemas.microsoft.com/office/powerpoint/2010/main" val="292766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noAutofit/>
          </a:bodyPr>
          <a:lstStyle/>
          <a:p>
            <a:r>
              <a:rPr lang="en-US" sz="3600" dirty="0"/>
              <a:t>Guns, Germs, Steel: </a:t>
            </a:r>
            <a:r>
              <a:rPr lang="en-US" sz="3600" dirty="0" err="1"/>
              <a:t>Domesticable</a:t>
            </a:r>
            <a:r>
              <a:rPr lang="en-US" sz="3600" dirty="0"/>
              <a:t> Crops</a:t>
            </a:r>
          </a:p>
        </p:txBody>
      </p:sp>
      <p:sp>
        <p:nvSpPr>
          <p:cNvPr id="16387" name="Rectangle 3"/>
          <p:cNvSpPr>
            <a:spLocks noGrp="1" noChangeArrowheads="1"/>
          </p:cNvSpPr>
          <p:nvPr>
            <p:ph type="body" idx="1"/>
          </p:nvPr>
        </p:nvSpPr>
        <p:spPr>
          <a:xfrm>
            <a:off x="457200" y="1506597"/>
            <a:ext cx="8229600" cy="5334000"/>
          </a:xfrm>
        </p:spPr>
        <p:txBody>
          <a:bodyPr>
            <a:normAutofit/>
          </a:bodyPr>
          <a:lstStyle/>
          <a:p>
            <a:pPr>
              <a:lnSpc>
                <a:spcPct val="80000"/>
              </a:lnSpc>
            </a:pPr>
            <a:r>
              <a:rPr lang="en-US" sz="2400" dirty="0"/>
              <a:t>The case for crops mirrors that of animals but is harder to make because there are so many more plants that “in principle” could be domesticated (there are maybe 150 large animals which it would be good to domesticate if possible but tens of thousands of such plants.)</a:t>
            </a:r>
          </a:p>
          <a:p>
            <a:pPr>
              <a:lnSpc>
                <a:spcPct val="80000"/>
              </a:lnSpc>
            </a:pPr>
            <a:r>
              <a:rPr lang="en-US" sz="2400" dirty="0" smtClean="0"/>
              <a:t>Even today </a:t>
            </a:r>
            <a:r>
              <a:rPr lang="en-US" sz="2400" dirty="0"/>
              <a:t>two cereals, wheat and rice, account for 41% of all total calories consumed in the world.</a:t>
            </a:r>
          </a:p>
          <a:p>
            <a:pPr>
              <a:lnSpc>
                <a:spcPct val="80000"/>
              </a:lnSpc>
            </a:pPr>
            <a:r>
              <a:rPr lang="en-US" sz="2400" dirty="0" smtClean="0"/>
              <a:t>The </a:t>
            </a:r>
            <a:r>
              <a:rPr lang="en-US" sz="2400" dirty="0"/>
              <a:t>major cereals are wheat, corn, rice, barley, and sorghum.</a:t>
            </a:r>
          </a:p>
          <a:p>
            <a:pPr lvl="1">
              <a:lnSpc>
                <a:spcPct val="80000"/>
              </a:lnSpc>
            </a:pPr>
            <a:r>
              <a:rPr lang="en-US" sz="2400" dirty="0"/>
              <a:t>4 out 5 of these are from </a:t>
            </a:r>
            <a:r>
              <a:rPr lang="en-US" sz="2400" dirty="0" err="1" smtClean="0"/>
              <a:t>Euroasia</a:t>
            </a:r>
            <a:endParaRPr lang="en-US" sz="2400" dirty="0"/>
          </a:p>
          <a:p>
            <a:pPr lvl="1">
              <a:lnSpc>
                <a:spcPct val="80000"/>
              </a:lnSpc>
            </a:pPr>
            <a:r>
              <a:rPr lang="en-US" sz="2400" dirty="0"/>
              <a:t>The </a:t>
            </a:r>
            <a:r>
              <a:rPr lang="en-US" sz="2400" dirty="0" smtClean="0"/>
              <a:t>indigenous </a:t>
            </a:r>
            <a:r>
              <a:rPr lang="en-US" sz="2400" dirty="0"/>
              <a:t>versions of wheat, rice, barley and sorghum are very similar to the domesticated versions.  Corn is from </a:t>
            </a:r>
            <a:r>
              <a:rPr lang="en-US" sz="2400" dirty="0" err="1"/>
              <a:t>MesoAmerica</a:t>
            </a:r>
            <a:r>
              <a:rPr lang="en-US" sz="2400" dirty="0"/>
              <a:t> and the wild version is very different.  It consequently took much longer to domesticate.</a:t>
            </a:r>
          </a:p>
          <a:p>
            <a:pPr>
              <a:lnSpc>
                <a:spcPct val="80000"/>
              </a:lnSpc>
            </a:pPr>
            <a:r>
              <a:rPr lang="en-US" sz="2400" dirty="0"/>
              <a:t>Many plants are </a:t>
            </a:r>
            <a:r>
              <a:rPr lang="en-US" sz="2400" dirty="0" smtClean="0"/>
              <a:t>surprisingly </a:t>
            </a:r>
            <a:r>
              <a:rPr lang="en-US" sz="2400" dirty="0"/>
              <a:t>difficult to domesticate</a:t>
            </a:r>
            <a:r>
              <a:rPr lang="en-US" sz="2400" dirty="0" smtClean="0"/>
              <a:t>.</a:t>
            </a:r>
            <a:endParaRPr lang="en-US" sz="2400" dirty="0"/>
          </a:p>
        </p:txBody>
      </p:sp>
    </p:spTree>
    <p:custDataLst>
      <p:tags r:id="rId1"/>
    </p:custDataLst>
    <p:extLst>
      <p:ext uri="{BB962C8B-B14F-4D97-AF65-F5344CB8AC3E}">
        <p14:creationId xmlns:p14="http://schemas.microsoft.com/office/powerpoint/2010/main" val="412749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15962"/>
          </a:xfrm>
        </p:spPr>
        <p:txBody>
          <a:bodyPr/>
          <a:lstStyle/>
          <a:p>
            <a:r>
              <a:rPr lang="en-US" sz="3200"/>
              <a:t>Guns, Germs, Steel: Transmission</a:t>
            </a:r>
          </a:p>
        </p:txBody>
      </p:sp>
      <p:sp>
        <p:nvSpPr>
          <p:cNvPr id="17411" name="Rectangle 3"/>
          <p:cNvSpPr>
            <a:spLocks noGrp="1" noChangeArrowheads="1"/>
          </p:cNvSpPr>
          <p:nvPr>
            <p:ph type="body" idx="1"/>
          </p:nvPr>
        </p:nvSpPr>
        <p:spPr>
          <a:xfrm>
            <a:off x="457200" y="1600200"/>
            <a:ext cx="3733800" cy="4800600"/>
          </a:xfrm>
        </p:spPr>
        <p:txBody>
          <a:bodyPr>
            <a:normAutofit/>
          </a:bodyPr>
          <a:lstStyle/>
          <a:p>
            <a:pPr>
              <a:lnSpc>
                <a:spcPct val="80000"/>
              </a:lnSpc>
            </a:pPr>
            <a:r>
              <a:rPr lang="en-US" sz="2400" dirty="0" smtClean="0"/>
              <a:t>Agriculture </a:t>
            </a:r>
            <a:r>
              <a:rPr lang="en-US" sz="2400" dirty="0"/>
              <a:t>and other ideas also spread faster in </a:t>
            </a:r>
            <a:r>
              <a:rPr lang="en-US" sz="2400" dirty="0" err="1"/>
              <a:t>Euroasia</a:t>
            </a:r>
            <a:r>
              <a:rPr lang="en-US" sz="2400" dirty="0"/>
              <a:t> because it’s major axis is East-West, along a similar latitude, meaning a similar climate, so crops, animals and ideas could move more easily across </a:t>
            </a:r>
            <a:r>
              <a:rPr lang="en-US" sz="2400" dirty="0" err="1"/>
              <a:t>Euroasia</a:t>
            </a:r>
            <a:r>
              <a:rPr lang="en-US" sz="2400" dirty="0"/>
              <a:t> than through the Americas or Africa where the major axis is North-South</a:t>
            </a:r>
            <a:r>
              <a:rPr lang="en-US" sz="2400" dirty="0" smtClean="0"/>
              <a:t>.</a:t>
            </a:r>
          </a:p>
          <a:p>
            <a:pPr>
              <a:lnSpc>
                <a:spcPct val="80000"/>
              </a:lnSpc>
            </a:pPr>
            <a:r>
              <a:rPr lang="en-US" sz="2400" dirty="0" smtClean="0"/>
              <a:t>Hard to test this idea!</a:t>
            </a:r>
            <a:endParaRPr lang="en-US" sz="2400" dirty="0"/>
          </a:p>
        </p:txBody>
      </p:sp>
      <p:pic>
        <p:nvPicPr>
          <p:cNvPr id="17413" name="Picture 5" descr="The image “http://wps.ablongman.com/wps/media/objects/579/592970/BlankMaps/World%20Map.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14600"/>
            <a:ext cx="4419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7414" name="Line 6"/>
          <p:cNvSpPr>
            <a:spLocks noChangeShapeType="1"/>
          </p:cNvSpPr>
          <p:nvPr/>
        </p:nvSpPr>
        <p:spPr bwMode="auto">
          <a:xfrm>
            <a:off x="6169025" y="3043238"/>
            <a:ext cx="1673225" cy="0"/>
          </a:xfrm>
          <a:prstGeom prst="line">
            <a:avLst/>
          </a:prstGeom>
          <a:noFill/>
          <a:ln w="38100">
            <a:solidFill>
              <a:srgbClr val="9933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17415" name="Line 7"/>
          <p:cNvSpPr>
            <a:spLocks noChangeShapeType="1"/>
          </p:cNvSpPr>
          <p:nvPr/>
        </p:nvSpPr>
        <p:spPr bwMode="auto">
          <a:xfrm>
            <a:off x="4876800" y="2743200"/>
            <a:ext cx="0" cy="612775"/>
          </a:xfrm>
          <a:prstGeom prst="line">
            <a:avLst/>
          </a:prstGeom>
          <a:noFill/>
          <a:ln w="38100">
            <a:solidFill>
              <a:srgbClr val="9933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17416" name="Line 8"/>
          <p:cNvSpPr>
            <a:spLocks noChangeShapeType="1"/>
          </p:cNvSpPr>
          <p:nvPr/>
        </p:nvSpPr>
        <p:spPr bwMode="auto">
          <a:xfrm>
            <a:off x="5257800" y="3810000"/>
            <a:ext cx="0" cy="914400"/>
          </a:xfrm>
          <a:prstGeom prst="line">
            <a:avLst/>
          </a:prstGeom>
          <a:noFill/>
          <a:ln w="38100">
            <a:solidFill>
              <a:srgbClr val="9933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17417" name="Line 9"/>
          <p:cNvSpPr>
            <a:spLocks noChangeShapeType="1"/>
          </p:cNvSpPr>
          <p:nvPr/>
        </p:nvSpPr>
        <p:spPr bwMode="auto">
          <a:xfrm>
            <a:off x="6480175" y="3354388"/>
            <a:ext cx="0" cy="1216025"/>
          </a:xfrm>
          <a:prstGeom prst="line">
            <a:avLst/>
          </a:prstGeom>
          <a:noFill/>
          <a:ln w="38100">
            <a:solidFill>
              <a:srgbClr val="9933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680325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639762"/>
          </a:xfrm>
        </p:spPr>
        <p:txBody>
          <a:bodyPr>
            <a:noAutofit/>
          </a:bodyPr>
          <a:lstStyle/>
          <a:p>
            <a:r>
              <a:rPr lang="en-US" sz="3600" dirty="0"/>
              <a:t>Guns, Germs, Steel: Germs</a:t>
            </a:r>
          </a:p>
        </p:txBody>
      </p:sp>
      <p:sp>
        <p:nvSpPr>
          <p:cNvPr id="19459" name="Rectangle 3"/>
          <p:cNvSpPr>
            <a:spLocks noGrp="1" noChangeArrowheads="1"/>
          </p:cNvSpPr>
          <p:nvPr>
            <p:ph type="body" idx="1"/>
          </p:nvPr>
        </p:nvSpPr>
        <p:spPr>
          <a:xfrm>
            <a:off x="483326" y="1576251"/>
            <a:ext cx="4358640" cy="5562600"/>
          </a:xfrm>
        </p:spPr>
        <p:txBody>
          <a:bodyPr/>
          <a:lstStyle/>
          <a:p>
            <a:pPr>
              <a:lnSpc>
                <a:spcPct val="80000"/>
              </a:lnSpc>
            </a:pPr>
            <a:r>
              <a:rPr lang="en-US" sz="1800" dirty="0" smtClean="0"/>
              <a:t>The </a:t>
            </a:r>
            <a:r>
              <a:rPr lang="en-US" sz="1800" dirty="0"/>
              <a:t>major infectious diseases in humans all evolved from diseases of animals:</a:t>
            </a:r>
          </a:p>
          <a:p>
            <a:pPr lvl="2">
              <a:lnSpc>
                <a:spcPct val="80000"/>
              </a:lnSpc>
            </a:pPr>
            <a:r>
              <a:rPr lang="en-US" sz="1800" dirty="0"/>
              <a:t>Smallpox </a:t>
            </a:r>
          </a:p>
          <a:p>
            <a:pPr lvl="2">
              <a:lnSpc>
                <a:spcPct val="80000"/>
              </a:lnSpc>
            </a:pPr>
            <a:r>
              <a:rPr lang="en-US" sz="1800" dirty="0"/>
              <a:t>Flu </a:t>
            </a:r>
          </a:p>
          <a:p>
            <a:pPr lvl="2">
              <a:lnSpc>
                <a:spcPct val="80000"/>
              </a:lnSpc>
            </a:pPr>
            <a:r>
              <a:rPr lang="en-US" sz="1800" dirty="0"/>
              <a:t>Tuberculosis </a:t>
            </a:r>
          </a:p>
          <a:p>
            <a:pPr lvl="2">
              <a:lnSpc>
                <a:spcPct val="80000"/>
              </a:lnSpc>
            </a:pPr>
            <a:r>
              <a:rPr lang="en-US" sz="1800" dirty="0"/>
              <a:t>Malaria </a:t>
            </a:r>
          </a:p>
          <a:p>
            <a:pPr lvl="2">
              <a:lnSpc>
                <a:spcPct val="80000"/>
              </a:lnSpc>
            </a:pPr>
            <a:r>
              <a:rPr lang="en-US" sz="1800" dirty="0"/>
              <a:t>Plague </a:t>
            </a:r>
          </a:p>
          <a:p>
            <a:pPr lvl="2">
              <a:lnSpc>
                <a:spcPct val="80000"/>
              </a:lnSpc>
            </a:pPr>
            <a:r>
              <a:rPr lang="en-US" sz="1800" dirty="0"/>
              <a:t>Measles </a:t>
            </a:r>
          </a:p>
          <a:p>
            <a:pPr lvl="2">
              <a:lnSpc>
                <a:spcPct val="80000"/>
              </a:lnSpc>
            </a:pPr>
            <a:r>
              <a:rPr lang="en-US" sz="1800" dirty="0"/>
              <a:t>Cholera </a:t>
            </a:r>
          </a:p>
          <a:p>
            <a:pPr>
              <a:lnSpc>
                <a:spcPct val="80000"/>
              </a:lnSpc>
            </a:pPr>
            <a:r>
              <a:rPr lang="en-US" sz="1800" dirty="0"/>
              <a:t>Europeans lived next door and often in the same barn as the animals and were repeatedly decimated by these diseases but for that very reason they evolved some </a:t>
            </a:r>
            <a:r>
              <a:rPr lang="en-US" sz="1800" dirty="0" smtClean="0"/>
              <a:t>immunity.</a:t>
            </a:r>
            <a:endParaRPr lang="en-US" sz="1800" dirty="0"/>
          </a:p>
          <a:p>
            <a:pPr>
              <a:lnSpc>
                <a:spcPct val="80000"/>
              </a:lnSpc>
            </a:pPr>
            <a:r>
              <a:rPr lang="en-US" sz="1800" dirty="0"/>
              <a:t>In 1520 it took just one sick person to bring smallpox to S. America where it may have killed 90%, yes 90</a:t>
            </a:r>
            <a:r>
              <a:rPr lang="en-US" sz="1800" dirty="0" smtClean="0"/>
              <a:t>%, </a:t>
            </a:r>
            <a:r>
              <a:rPr lang="en-US" sz="1800" dirty="0"/>
              <a:t>of the population.</a:t>
            </a:r>
          </a:p>
          <a:p>
            <a:pPr>
              <a:lnSpc>
                <a:spcPct val="80000"/>
              </a:lnSpc>
            </a:pPr>
            <a:r>
              <a:rPr lang="en-US" sz="1800" dirty="0"/>
              <a:t>The same story was told a little later in North America</a:t>
            </a:r>
          </a:p>
          <a:p>
            <a:pPr>
              <a:lnSpc>
                <a:spcPct val="80000"/>
              </a:lnSpc>
              <a:buFontTx/>
              <a:buNone/>
            </a:pPr>
            <a:endParaRPr lang="en-US" sz="16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480" y="1576251"/>
            <a:ext cx="2879169" cy="4386375"/>
          </a:xfrm>
          <a:prstGeom prst="roundRect">
            <a:avLst>
              <a:gd name="adj" fmla="val 4167"/>
            </a:avLst>
          </a:prstGeom>
          <a:solidFill>
            <a:srgbClr val="FFFFFF"/>
          </a:solidFill>
          <a:ln w="76200" cap="sq">
            <a:solidFill>
              <a:srgbClr val="292929"/>
            </a:solidFill>
            <a:miter lim="800000"/>
          </a:ln>
          <a:effectLst>
            <a:outerShdw dist="35921" dir="2700000" algn="ctr" rotWithShape="0">
              <a:schemeClr val="bg2"/>
            </a:outerShdw>
          </a:effectLst>
          <a:extLst/>
        </p:spPr>
      </p:pic>
      <p:sp>
        <p:nvSpPr>
          <p:cNvPr id="2" name="TextBox 1"/>
          <p:cNvSpPr txBox="1"/>
          <p:nvPr/>
        </p:nvSpPr>
        <p:spPr>
          <a:xfrm>
            <a:off x="5070584" y="6112006"/>
            <a:ext cx="3921016" cy="646331"/>
          </a:xfrm>
          <a:prstGeom prst="rect">
            <a:avLst/>
          </a:prstGeom>
          <a:noFill/>
        </p:spPr>
        <p:txBody>
          <a:bodyPr wrap="square" rtlCol="0">
            <a:spAutoFit/>
          </a:bodyPr>
          <a:lstStyle/>
          <a:p>
            <a:r>
              <a:rPr lang="en-US" sz="1200" dirty="0"/>
              <a:t>This young girl in Bangladesh was infected with smallpox in 1973. </a:t>
            </a:r>
            <a:r>
              <a:rPr lang="en-US" sz="1200" dirty="0" smtClean="0"/>
              <a:t>In 1977 smallpox was eradicated </a:t>
            </a:r>
            <a:r>
              <a:rPr lang="en-US" sz="1200" dirty="0"/>
              <a:t> </a:t>
            </a:r>
            <a:r>
              <a:rPr lang="en-US" sz="1200" dirty="0" smtClean="0"/>
              <a:t>from the earth.</a:t>
            </a:r>
          </a:p>
          <a:p>
            <a:pPr algn="r"/>
            <a:r>
              <a:rPr lang="en-US" sz="1200" dirty="0" smtClean="0"/>
              <a:t>CDC # 3265.</a:t>
            </a:r>
            <a:endParaRPr lang="en-US" sz="1200" dirty="0"/>
          </a:p>
        </p:txBody>
      </p:sp>
    </p:spTree>
    <p:custDataLst>
      <p:tags r:id="rId1"/>
    </p:custDataLst>
    <p:extLst>
      <p:ext uri="{BB962C8B-B14F-4D97-AF65-F5344CB8AC3E}">
        <p14:creationId xmlns:p14="http://schemas.microsoft.com/office/powerpoint/2010/main" val="310590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5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sz="3600" dirty="0" smtClean="0"/>
              <a:t>The Pilgrims and the Plague</a:t>
            </a:r>
            <a:endParaRPr lang="en-US" sz="3600" dirty="0"/>
          </a:p>
        </p:txBody>
      </p:sp>
      <p:sp>
        <p:nvSpPr>
          <p:cNvPr id="3" name="Content Placeholder 2"/>
          <p:cNvSpPr>
            <a:spLocks noGrp="1"/>
          </p:cNvSpPr>
          <p:nvPr>
            <p:ph idx="1"/>
          </p:nvPr>
        </p:nvSpPr>
        <p:spPr>
          <a:xfrm>
            <a:off x="457200" y="1567542"/>
            <a:ext cx="8229600" cy="794657"/>
          </a:xfrm>
          <a:noFill/>
        </p:spPr>
        <p:txBody>
          <a:bodyPr>
            <a:noAutofit/>
          </a:bodyPr>
          <a:lstStyle/>
          <a:p>
            <a:pPr marL="0" indent="0">
              <a:lnSpc>
                <a:spcPct val="120000"/>
              </a:lnSpc>
              <a:buNone/>
            </a:pPr>
            <a:r>
              <a:rPr lang="en-US" sz="2000" dirty="0"/>
              <a:t>When the pilgrims arrived in North America they found empty </a:t>
            </a:r>
            <a:r>
              <a:rPr lang="en-US" sz="2000" dirty="0" smtClean="0"/>
              <a:t>villages, as prepared by providence.</a:t>
            </a:r>
            <a:r>
              <a:rPr lang="en-US" sz="2000" dirty="0"/>
              <a:t> </a:t>
            </a:r>
            <a:r>
              <a:rPr lang="en-US" sz="2000" dirty="0" smtClean="0"/>
              <a:t>John </a:t>
            </a:r>
            <a:r>
              <a:rPr lang="en-US" sz="2000" dirty="0"/>
              <a:t>Winthrop, governor of Massachusetts, called the plague </a:t>
            </a:r>
            <a:r>
              <a:rPr lang="en-US" sz="2000" dirty="0" smtClean="0"/>
              <a:t>miraculous:</a:t>
            </a:r>
          </a:p>
          <a:p>
            <a:endParaRPr lang="en-US" dirty="0"/>
          </a:p>
        </p:txBody>
      </p:sp>
      <p:sp>
        <p:nvSpPr>
          <p:cNvPr id="5" name="TextBox 4"/>
          <p:cNvSpPr txBox="1"/>
          <p:nvPr/>
        </p:nvSpPr>
        <p:spPr>
          <a:xfrm>
            <a:off x="526871" y="2806476"/>
            <a:ext cx="8033657" cy="2246769"/>
          </a:xfrm>
          <a:prstGeom prst="rect">
            <a:avLst/>
          </a:prstGeom>
          <a:solidFill>
            <a:schemeClr val="bg2">
              <a:lumMod val="90000"/>
            </a:schemeClr>
          </a:solidFill>
          <a:ln w="22225" cap="rnd">
            <a:noFill/>
          </a:ln>
        </p:spPr>
        <p:txBody>
          <a:bodyPr wrap="square" rtlCol="0">
            <a:spAutoFit/>
          </a:bodyPr>
          <a:lstStyle/>
          <a:p>
            <a:r>
              <a:rPr lang="en-US" sz="2800" i="1" dirty="0">
                <a:latin typeface="Arabic Typesetting" pitchFamily="66" charset="-78"/>
                <a:cs typeface="Arabic Typesetting" pitchFamily="66" charset="-78"/>
              </a:rPr>
              <a:t>But for the natives in these parts, God hath </a:t>
            </a:r>
            <a:r>
              <a:rPr lang="en-US" sz="2800" i="1" dirty="0" smtClean="0">
                <a:latin typeface="Arabic Typesetting" pitchFamily="66" charset="-78"/>
                <a:cs typeface="Arabic Typesetting" pitchFamily="66" charset="-78"/>
              </a:rPr>
              <a:t>so pursued </a:t>
            </a:r>
            <a:r>
              <a:rPr lang="en-US" sz="2800" i="1" dirty="0">
                <a:latin typeface="Arabic Typesetting" pitchFamily="66" charset="-78"/>
                <a:cs typeface="Arabic Typesetting" pitchFamily="66" charset="-78"/>
              </a:rPr>
              <a:t>them, as for 300 miles space the greatest part of them are swept away by the smallpox which still continues among them.  So as God hath thereby cleared our title to this place, those who remain in these parts, being in all not 50, have put themselves under our protection</a:t>
            </a:r>
            <a:r>
              <a:rPr lang="en-US" sz="2800" i="1" dirty="0" smtClean="0">
                <a:latin typeface="Arabic Typesetting" pitchFamily="66" charset="-78"/>
                <a:cs typeface="Arabic Typesetting" pitchFamily="66" charset="-78"/>
              </a:rPr>
              <a:t>.</a:t>
            </a:r>
            <a:endParaRPr lang="en-US" sz="2800" i="1" dirty="0">
              <a:latin typeface="Arabic Typesetting" pitchFamily="66" charset="-78"/>
              <a:cs typeface="Arabic Typesetting" pitchFamily="66" charset="-78"/>
            </a:endParaRPr>
          </a:p>
        </p:txBody>
      </p:sp>
      <p:sp>
        <p:nvSpPr>
          <p:cNvPr id="8" name="TextBox 7"/>
          <p:cNvSpPr txBox="1"/>
          <p:nvPr/>
        </p:nvSpPr>
        <p:spPr>
          <a:xfrm>
            <a:off x="457200" y="5101679"/>
            <a:ext cx="7162800" cy="384721"/>
          </a:xfrm>
          <a:prstGeom prst="rect">
            <a:avLst/>
          </a:prstGeom>
          <a:noFill/>
        </p:spPr>
        <p:txBody>
          <a:bodyPr wrap="square" rtlCol="0">
            <a:spAutoFit/>
          </a:bodyPr>
          <a:lstStyle/>
          <a:p>
            <a:r>
              <a:rPr lang="en-US" sz="1900" dirty="0"/>
              <a:t>King James agreed thanking</a:t>
            </a:r>
            <a:r>
              <a:rPr lang="en-US" sz="1900" dirty="0" smtClean="0"/>
              <a:t>:</a:t>
            </a:r>
            <a:endParaRPr lang="en-US" sz="1900" dirty="0"/>
          </a:p>
        </p:txBody>
      </p:sp>
      <p:sp>
        <p:nvSpPr>
          <p:cNvPr id="9" name="TextBox 8"/>
          <p:cNvSpPr txBox="1"/>
          <p:nvPr/>
        </p:nvSpPr>
        <p:spPr>
          <a:xfrm>
            <a:off x="539932" y="5567622"/>
            <a:ext cx="8020596" cy="954107"/>
          </a:xfrm>
          <a:prstGeom prst="rect">
            <a:avLst/>
          </a:prstGeom>
          <a:solidFill>
            <a:schemeClr val="bg2">
              <a:lumMod val="90000"/>
            </a:schemeClr>
          </a:solidFill>
          <a:ln w="22225" cap="rnd">
            <a:noFill/>
          </a:ln>
        </p:spPr>
        <p:txBody>
          <a:bodyPr wrap="square" rtlCol="0">
            <a:spAutoFit/>
          </a:bodyPr>
          <a:lstStyle/>
          <a:p>
            <a:pPr marL="0" lvl="2"/>
            <a:r>
              <a:rPr lang="en-US" sz="2800" i="1" dirty="0" smtClean="0">
                <a:latin typeface="Arabic Typesetting" pitchFamily="66" charset="-78"/>
                <a:cs typeface="Arabic Typesetting" pitchFamily="66" charset="-78"/>
              </a:rPr>
              <a:t>“Almighty </a:t>
            </a:r>
            <a:r>
              <a:rPr lang="en-US" sz="2800" i="1" dirty="0">
                <a:latin typeface="Arabic Typesetting" pitchFamily="66" charset="-78"/>
                <a:cs typeface="Arabic Typesetting" pitchFamily="66" charset="-78"/>
              </a:rPr>
              <a:t>God in his great goodness and bounty towards us” for sending “this wonderful plague among the savages</a:t>
            </a:r>
            <a:r>
              <a:rPr lang="en-US" sz="2800" i="1" dirty="0" smtClean="0">
                <a:latin typeface="Arabic Typesetting" pitchFamily="66" charset="-78"/>
                <a:cs typeface="Arabic Typesetting" pitchFamily="66" charset="-78"/>
              </a:rPr>
              <a:t>.”</a:t>
            </a:r>
            <a:endParaRPr lang="en-US" sz="28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67211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10.5|8.1"/>
</p:tagLst>
</file>

<file path=ppt/tags/tag2.xml><?xml version="1.0" encoding="utf-8"?>
<p:tagLst xmlns:a="http://schemas.openxmlformats.org/drawingml/2006/main" xmlns:r="http://schemas.openxmlformats.org/officeDocument/2006/relationships" xmlns:p="http://schemas.openxmlformats.org/presentationml/2006/main">
  <p:tag name="TIMING" val="|23|10.8|21.7|40.7|8|16.5|29.2|21.4|1.1"/>
</p:tagLst>
</file>

<file path=ppt/tags/tag3.xml><?xml version="1.0" encoding="utf-8"?>
<p:tagLst xmlns:a="http://schemas.openxmlformats.org/drawingml/2006/main" xmlns:r="http://schemas.openxmlformats.org/officeDocument/2006/relationships" xmlns:p="http://schemas.openxmlformats.org/presentationml/2006/main">
  <p:tag name="TIMING" val="|29.5|33.8|48.6"/>
</p:tagLst>
</file>

<file path=ppt/tags/tag4.xml><?xml version="1.0" encoding="utf-8"?>
<p:tagLst xmlns:a="http://schemas.openxmlformats.org/drawingml/2006/main" xmlns:r="http://schemas.openxmlformats.org/officeDocument/2006/relationships" xmlns:p="http://schemas.openxmlformats.org/presentationml/2006/main">
  <p:tag name="TIMING" val="|12.3|13.9|29.8"/>
</p:tagLst>
</file>

<file path=ppt/tags/tag5.xml><?xml version="1.0" encoding="utf-8"?>
<p:tagLst xmlns:a="http://schemas.openxmlformats.org/drawingml/2006/main" xmlns:r="http://schemas.openxmlformats.org/officeDocument/2006/relationships" xmlns:p="http://schemas.openxmlformats.org/presentationml/2006/main">
  <p:tag name="TIMING" val="|27.4|37.5|1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3042</Words>
  <Application>Microsoft Office PowerPoint</Application>
  <PresentationFormat>On-screen Show (4:3)</PresentationFormat>
  <Paragraphs>218</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Arabic Typesetting</vt:lpstr>
      <vt:lpstr>Arial</vt:lpstr>
      <vt:lpstr>Calibri</vt:lpstr>
      <vt:lpstr>Cambria</vt:lpstr>
      <vt:lpstr>Office Theme</vt:lpstr>
      <vt:lpstr>PowerPoint Presentation</vt:lpstr>
      <vt:lpstr>Why are some regions/countries rich while others are poor?</vt:lpstr>
      <vt:lpstr>The Importance of Domesticable Animals</vt:lpstr>
      <vt:lpstr>Why Horses are Better than Llamas</vt:lpstr>
      <vt:lpstr>Questions</vt:lpstr>
      <vt:lpstr>Guns, Germs, Steel: Domesticable Crops</vt:lpstr>
      <vt:lpstr>Guns, Germs, Steel: Transmission</vt:lpstr>
      <vt:lpstr>Guns, Germs, Steel: Germs</vt:lpstr>
      <vt:lpstr>The Pilgrims and the Plague</vt:lpstr>
      <vt:lpstr>PowerPoint Presentation</vt:lpstr>
      <vt:lpstr>Diamond Takes Us To 1500-1600 But What Then?</vt:lpstr>
      <vt:lpstr>The Case for Institutions in Brief</vt:lpstr>
      <vt:lpstr>The Korea Experiment</vt:lpstr>
      <vt:lpstr>PowerPoint Presentation</vt:lpstr>
      <vt:lpstr>PowerPoint Presentation</vt:lpstr>
      <vt:lpstr>PowerPoint Presentation</vt:lpstr>
      <vt:lpstr>The Immigration Experiment and What It Tells us About Institutions</vt:lpstr>
      <vt:lpstr>But where do Institutions Come From?</vt:lpstr>
      <vt:lpstr>Reversal of Fortune</vt:lpstr>
      <vt:lpstr>PowerPoint Presentation</vt:lpstr>
      <vt:lpstr>Reversal of Fortune</vt:lpstr>
      <vt:lpstr>Factor Endowments, Inequality and Paths of Development</vt:lpstr>
      <vt:lpstr>Factor Endowments: Crops &amp; Mineral Resources</vt:lpstr>
      <vt:lpstr>Factor Endowments: People</vt:lpstr>
      <vt:lpstr>Factor Endowments</vt:lpstr>
      <vt:lpstr>From Factor Endowments to Political and Economic Inequality</vt:lpstr>
      <vt:lpstr>Born in Inequality -&gt; Developed Inequality</vt:lpstr>
      <vt:lpstr>Education and Equality</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Economics</dc:title>
  <dc:creator>Alex Tabarrok</dc:creator>
  <cp:lastModifiedBy>Alex T Tabarrok</cp:lastModifiedBy>
  <cp:revision>15</cp:revision>
  <dcterms:created xsi:type="dcterms:W3CDTF">2012-02-24T08:18:52Z</dcterms:created>
  <dcterms:modified xsi:type="dcterms:W3CDTF">2018-04-18T16:52:46Z</dcterms:modified>
</cp:coreProperties>
</file>