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sldIdLst>
    <p:sldId id="256" r:id="rId2"/>
    <p:sldId id="257" r:id="rId3"/>
    <p:sldId id="258" r:id="rId4"/>
    <p:sldId id="259" r:id="rId5"/>
    <p:sldId id="260" r:id="rId6"/>
    <p:sldId id="261" r:id="rId7"/>
    <p:sldId id="262" r:id="rId8"/>
    <p:sldId id="268" r:id="rId9"/>
    <p:sldId id="267" r:id="rId10"/>
    <p:sldId id="269" r:id="rId11"/>
    <p:sldId id="263" r:id="rId12"/>
    <p:sldId id="264" r:id="rId13"/>
    <p:sldId id="270" r:id="rId14"/>
    <p:sldId id="265" r:id="rId15"/>
    <p:sldId id="275" r:id="rId16"/>
    <p:sldId id="271" r:id="rId17"/>
    <p:sldId id="27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54" autoAdjust="0"/>
  </p:normalViewPr>
  <p:slideViewPr>
    <p:cSldViewPr>
      <p:cViewPr varScale="1">
        <p:scale>
          <a:sx n="96" d="100"/>
          <a:sy n="96" d="100"/>
        </p:scale>
        <p:origin x="1066"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4C4B6EC-9743-4CB5-89E1-EADE2B36CF5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EE98E6-8E7A-4A62-9F82-73E5967B04E1}" type="slidenum">
              <a:rPr lang="en-US"/>
              <a:pPr/>
              <a:t>1</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868C55-E3AF-4AFD-A019-87DD1CD3E126}" type="slidenum">
              <a:rPr lang="en-US"/>
              <a:pPr/>
              <a:t>10</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5CCA53-E978-4257-91C9-0C34D486AE0E}" type="slidenum">
              <a:rPr lang="en-US"/>
              <a:pPr/>
              <a:t>11</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649C89-867D-4C4B-85C3-E0AF4ABD1BB6}" type="slidenum">
              <a:rPr lang="en-US"/>
              <a:pPr/>
              <a:t>12</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9A3ED2-B7B5-4961-9A46-47DF84086DB3}" type="slidenum">
              <a:rPr lang="en-US"/>
              <a:pPr/>
              <a:t>13</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25822E-FDC8-4318-8A04-A9DE4FCEC237}" type="slidenum">
              <a:rPr lang="en-US"/>
              <a:pPr/>
              <a:t>14</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BB03FD-0D04-46F2-A41D-D5DDCEA3242B}" type="slidenum">
              <a:rPr lang="en-US"/>
              <a:pPr/>
              <a:t>16</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917449-75AE-43DE-8AC4-2D8F0D6BB684}" type="slidenum">
              <a:rPr lang="en-US"/>
              <a:pPr/>
              <a:t>17</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5D3A34-DEAD-4C8E-B0A7-12BBFE5E825B}" type="slidenum">
              <a:rPr lang="en-US"/>
              <a:pPr/>
              <a:t>2</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69C0EB-AD25-4C30-BCC4-D97ABC7A3A30}" type="slidenum">
              <a:rPr lang="en-US"/>
              <a:pPr/>
              <a:t>3</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919732-FB11-4FC6-A96E-320A52CA2F4A}" type="slidenum">
              <a:rPr lang="en-US"/>
              <a:pPr/>
              <a:t>4</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AA6853-5411-4131-8D0C-650F2B01F5DC}" type="slidenum">
              <a:rPr lang="en-US"/>
              <a:pPr/>
              <a:t>5</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64437C-326D-4DF7-9726-8BAFB3E395C5}" type="slidenum">
              <a:rPr lang="en-US"/>
              <a:pPr/>
              <a:t>6</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617175-0F94-42F9-A5B9-B58A4D8270BB}" type="slidenum">
              <a:rPr lang="en-US"/>
              <a:pPr/>
              <a:t>7</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a:t>Both plaintiff and defense trial lawyers want larger awards!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8DF927-C5D6-4AE3-84EF-F12495149CB4}" type="slidenum">
              <a:rPr lang="en-US"/>
              <a:pPr/>
              <a:t>8</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a:t>Ironic point – the lawyer arguing that campaign funds were ok had given thousands to two of the justices deciding the case!  Victory parties for these justices were held in his offices!  See Stuart Banner, Note: Disqualifying Elected Judges From Cases Involving</a:t>
            </a:r>
          </a:p>
          <a:p>
            <a:r>
              <a:rPr lang="en-US"/>
              <a:t>Campaign Contributors, 40 Stan. L. Rev. 449 (1988).</a:t>
            </a:r>
          </a:p>
          <a:p>
            <a:r>
              <a:rPr lang="en-US"/>
              <a:t>6</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D4088A-B1AE-412E-92D3-9A384646B24A}" type="slidenum">
              <a:rPr lang="en-US"/>
              <a:pPr/>
              <a:t>9</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4/24/2018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229600" cy="52578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pPr/>
              <a:t>4/24/2018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pPr/>
              <a:t>4/24/2018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pPr/>
              <a:t>4/24/2018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pPr/>
              <a:t>4/24/2018</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4/24/2018</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The Effect of Electoral Institutions on Tort Awards</a:t>
            </a:r>
          </a:p>
        </p:txBody>
      </p:sp>
      <p:sp>
        <p:nvSpPr>
          <p:cNvPr id="2051" name="Rectangle 3"/>
          <p:cNvSpPr>
            <a:spLocks noGrp="1" noChangeArrowheads="1"/>
          </p:cNvSpPr>
          <p:nvPr>
            <p:ph type="subTitle" idx="1"/>
          </p:nvPr>
        </p:nvSpPr>
        <p:spPr/>
        <p:txBody>
          <a:bodyPr/>
          <a:lstStyle/>
          <a:p>
            <a:r>
              <a:rPr lang="en-US"/>
              <a:t>Helland and Tabarrok (2002)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The Data</a:t>
            </a:r>
          </a:p>
        </p:txBody>
      </p:sp>
      <p:sp>
        <p:nvSpPr>
          <p:cNvPr id="29699" name="Rectangle 3"/>
          <p:cNvSpPr>
            <a:spLocks noGrp="1" noChangeArrowheads="1"/>
          </p:cNvSpPr>
          <p:nvPr>
            <p:ph idx="1"/>
          </p:nvPr>
        </p:nvSpPr>
        <p:spPr/>
        <p:txBody>
          <a:bodyPr/>
          <a:lstStyle/>
          <a:p>
            <a:pPr>
              <a:lnSpc>
                <a:spcPct val="90000"/>
              </a:lnSpc>
            </a:pPr>
            <a:r>
              <a:rPr lang="en-US" sz="2400"/>
              <a:t>The data on torts was extracted from Jury Verdict Research's Personal Injury Verdicts and Settlements on CD-ROM.</a:t>
            </a:r>
          </a:p>
          <a:p>
            <a:pPr>
              <a:lnSpc>
                <a:spcPct val="90000"/>
              </a:lnSpc>
            </a:pPr>
            <a:r>
              <a:rPr lang="en-US" sz="2400"/>
              <a:t>JVR collects data on trials, including the plaintiff’s injury, the court’s location, the trial verdict and the award amounts are drawn directly from court records.</a:t>
            </a:r>
          </a:p>
          <a:p>
            <a:pPr>
              <a:lnSpc>
                <a:spcPct val="90000"/>
              </a:lnSpc>
            </a:pPr>
            <a:r>
              <a:rPr lang="en-US" sz="2400"/>
              <a:t>Using an extensive survey of lawyers, JVR also collects data on settlements.</a:t>
            </a:r>
          </a:p>
          <a:p>
            <a:pPr>
              <a:lnSpc>
                <a:spcPct val="90000"/>
              </a:lnSpc>
            </a:pPr>
            <a:r>
              <a:rPr lang="en-US" sz="2400"/>
              <a:t>Our data set contains information on 52,545 trials, and 22,455 settled cases.</a:t>
            </a:r>
          </a:p>
          <a:p>
            <a:pPr>
              <a:lnSpc>
                <a:spcPct val="90000"/>
              </a:lnSpc>
            </a:pPr>
            <a:r>
              <a:rPr lang="en-US" sz="2400"/>
              <a:t> The data set contains trials between 1988 and 1996 from all 50 states.</a:t>
            </a:r>
          </a:p>
          <a:p>
            <a:pPr>
              <a:lnSpc>
                <a:spcPct val="90000"/>
              </a:lnSpc>
            </a:pPr>
            <a:r>
              <a:rPr lang="en-US" sz="2400"/>
              <a:t>We used the COMP database to locate the headquarters of each business defendant in our sample.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28600"/>
            <a:ext cx="8229600" cy="755650"/>
          </a:xfrm>
        </p:spPr>
        <p:txBody>
          <a:bodyPr>
            <a:normAutofit fontScale="90000"/>
          </a:bodyPr>
          <a:lstStyle/>
          <a:p>
            <a:r>
              <a:rPr lang="en-US"/>
              <a:t>The test</a:t>
            </a:r>
          </a:p>
        </p:txBody>
      </p:sp>
      <p:sp>
        <p:nvSpPr>
          <p:cNvPr id="18435" name="Rectangle 3"/>
          <p:cNvSpPr>
            <a:spLocks noGrp="1" noChangeArrowheads="1"/>
          </p:cNvSpPr>
          <p:nvPr>
            <p:ph idx="1"/>
          </p:nvPr>
        </p:nvSpPr>
        <p:spPr>
          <a:xfrm>
            <a:off x="381000" y="1905000"/>
            <a:ext cx="8229600" cy="4495801"/>
          </a:xfrm>
        </p:spPr>
        <p:txBody>
          <a:bodyPr>
            <a:noAutofit/>
          </a:bodyPr>
          <a:lstStyle/>
          <a:p>
            <a:pPr>
              <a:lnSpc>
                <a:spcPct val="80000"/>
              </a:lnSpc>
            </a:pPr>
            <a:r>
              <a:rPr lang="en-US" sz="2000" dirty="0"/>
              <a:t>We have data on over 52 thousand trials involving personal injuries. The data set contains the name of the defendant which may be either a business or an individual.  We checked whether the business was headquartered in-state or out-of-state.</a:t>
            </a:r>
          </a:p>
          <a:p>
            <a:pPr>
              <a:lnSpc>
                <a:spcPct val="80000"/>
              </a:lnSpc>
            </a:pPr>
            <a:endParaRPr lang="en-US" sz="2000" dirty="0"/>
          </a:p>
          <a:p>
            <a:pPr>
              <a:lnSpc>
                <a:spcPct val="80000"/>
              </a:lnSpc>
            </a:pPr>
            <a:r>
              <a:rPr lang="en-US" sz="2000" dirty="0"/>
              <a:t>We then compare four types of cases Partisan Out, Partisan In, </a:t>
            </a:r>
            <a:r>
              <a:rPr lang="en-US" sz="2000" dirty="0" err="1"/>
              <a:t>NonPartisan</a:t>
            </a:r>
            <a:r>
              <a:rPr lang="en-US" sz="2000" dirty="0"/>
              <a:t> Out, and </a:t>
            </a:r>
            <a:r>
              <a:rPr lang="en-US" sz="2000" dirty="0" err="1"/>
              <a:t>NonPartisan</a:t>
            </a:r>
            <a:r>
              <a:rPr lang="en-US" sz="2000" dirty="0"/>
              <a:t> In.</a:t>
            </a:r>
          </a:p>
          <a:p>
            <a:pPr>
              <a:lnSpc>
                <a:spcPct val="80000"/>
              </a:lnSpc>
              <a:buFontTx/>
              <a:buNone/>
            </a:pPr>
            <a:endParaRPr lang="en-US" sz="2000" dirty="0"/>
          </a:p>
          <a:p>
            <a:pPr>
              <a:lnSpc>
                <a:spcPct val="80000"/>
              </a:lnSpc>
            </a:pPr>
            <a:r>
              <a:rPr lang="en-US" sz="2000" dirty="0"/>
              <a:t>Partisan Out denotes trials in states that use partisan elections to select their judges when the defendant was an out-of-state business.  The other variables are defined similarly.</a:t>
            </a:r>
          </a:p>
          <a:p>
            <a:pPr>
              <a:lnSpc>
                <a:spcPct val="80000"/>
              </a:lnSpc>
            </a:pPr>
            <a:endParaRPr lang="en-US" sz="2000" dirty="0"/>
          </a:p>
          <a:p>
            <a:pPr>
              <a:lnSpc>
                <a:spcPct val="80000"/>
              </a:lnSpc>
            </a:pPr>
            <a:r>
              <a:rPr lang="en-US" sz="2000" dirty="0"/>
              <a:t>Main idea is to </a:t>
            </a:r>
            <a:r>
              <a:rPr lang="en-US" sz="2000" dirty="0" smtClean="0"/>
              <a:t>look at </a:t>
            </a:r>
            <a:r>
              <a:rPr lang="en-US" sz="2000" dirty="0"/>
              <a:t>Partisan Out </a:t>
            </a:r>
            <a:r>
              <a:rPr lang="en-US" sz="2000" dirty="0" smtClean="0"/>
              <a:t>– Non </a:t>
            </a:r>
            <a:r>
              <a:rPr lang="en-US" sz="2000" dirty="0"/>
              <a:t>Partisan Out. </a:t>
            </a:r>
          </a:p>
          <a:p>
            <a:pPr>
              <a:lnSpc>
                <a:spcPct val="80000"/>
              </a:lnSpc>
            </a:pPr>
            <a:r>
              <a:rPr lang="en-US" sz="2000" dirty="0"/>
              <a:t>In other words is the bias against out of state businesses bigger in states that use partisan elections to select their judges than in other states?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457200"/>
            <a:ext cx="8229600" cy="639763"/>
          </a:xfrm>
        </p:spPr>
        <p:txBody>
          <a:bodyPr>
            <a:noAutofit/>
          </a:bodyPr>
          <a:lstStyle/>
          <a:p>
            <a:r>
              <a:rPr lang="en-US" sz="2400" dirty="0"/>
              <a:t>The Bias Against Out-of-State Corporations is Much Larger in States that Use Partisan Elections to Select their Judges</a:t>
            </a:r>
            <a:br>
              <a:rPr lang="en-US" sz="2400" dirty="0"/>
            </a:br>
            <a:r>
              <a:rPr lang="en-US" sz="2400" dirty="0"/>
              <a:t>(Raw Data)</a:t>
            </a:r>
          </a:p>
        </p:txBody>
      </p:sp>
      <p:graphicFrame>
        <p:nvGraphicFramePr>
          <p:cNvPr id="20483" name="Group 3"/>
          <p:cNvGraphicFramePr>
            <a:graphicFrameLocks noGrp="1"/>
          </p:cNvGraphicFramePr>
          <p:nvPr>
            <p:ph type="tbl" idx="1"/>
          </p:nvPr>
        </p:nvGraphicFramePr>
        <p:xfrm>
          <a:off x="457200" y="1600200"/>
          <a:ext cx="8229600" cy="5181598"/>
        </p:xfrm>
        <a:graphic>
          <a:graphicData uri="http://schemas.openxmlformats.org/drawingml/2006/table">
            <a:tbl>
              <a:tblPr/>
              <a:tblGrid>
                <a:gridCol w="4210050">
                  <a:extLst>
                    <a:ext uri="{9D8B030D-6E8A-4147-A177-3AD203B41FA5}">
                      <a16:colId xmlns:a16="http://schemas.microsoft.com/office/drawing/2014/main" val="20000"/>
                    </a:ext>
                  </a:extLst>
                </a:gridCol>
                <a:gridCol w="4019550">
                  <a:extLst>
                    <a:ext uri="{9D8B030D-6E8A-4147-A177-3AD203B41FA5}">
                      <a16:colId xmlns:a16="http://schemas.microsoft.com/office/drawing/2014/main" val="20001"/>
                    </a:ext>
                  </a:extLst>
                </a:gridCol>
              </a:tblGrid>
              <a:tr h="52796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Variable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Total Award</a:t>
                      </a: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(all awards)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0"/>
                  </a:ext>
                </a:extLst>
              </a:tr>
              <a:tr h="53428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Constant</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Arial" charset="0"/>
                        </a:rPr>
                        <a:t> </a:t>
                      </a: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(Non-Business</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Arial" charset="0"/>
                        </a:rPr>
                        <a:t> </a:t>
                      </a: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Cases)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$252,540***</a:t>
                      </a: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(19524)</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1"/>
                  </a:ext>
                </a:extLst>
              </a:tr>
              <a:tr h="52796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Partisan Out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$936,190***</a:t>
                      </a: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(143,800)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2"/>
                  </a:ext>
                </a:extLst>
              </a:tr>
              <a:tr h="52796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Partisan In</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$408,450***</a:t>
                      </a: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(60,090)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3"/>
                  </a:ext>
                </a:extLst>
              </a:tr>
              <a:tr h="52796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Non Partisan Out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$272,780***</a:t>
                      </a: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(84070)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4"/>
                  </a:ext>
                </a:extLst>
              </a:tr>
              <a:tr h="52796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Non Partisan In</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$138,730***</a:t>
                      </a: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(43,003)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5"/>
                  </a:ext>
                </a:extLst>
              </a:tr>
              <a:tr h="3161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00000"/>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6"/>
                  </a:ext>
                </a:extLst>
              </a:tr>
              <a:tr h="3177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Number of Cases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52,545</a:t>
                      </a: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7"/>
                  </a:ext>
                </a:extLst>
              </a:tr>
              <a:tr h="316144">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Differences in Differences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US"/>
                    </a:p>
                  </a:txBody>
                  <a:tcPr/>
                </a:tc>
                <a:extLst>
                  <a:ext uri="{0D108BD9-81ED-4DB2-BD59-A6C34878D82A}">
                    <a16:rowId xmlns:a16="http://schemas.microsoft.com/office/drawing/2014/main" val="10008"/>
                  </a:ext>
                </a:extLst>
              </a:tr>
              <a:tr h="73977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pitchFamily="18" charset="0"/>
                          <a:cs typeface="Arial" charset="0"/>
                        </a:rPr>
                        <a:t>Partisan Out-Non Partisan Out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936,190-272,780=</a:t>
                      </a: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663,410***</a:t>
                      </a: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ea typeface="Times New Roman" pitchFamily="18" charset="0"/>
                          <a:cs typeface="Arial" charset="0"/>
                        </a:rPr>
                        <a:t>p=0.0001</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9"/>
                  </a:ext>
                </a:extLst>
              </a:tr>
              <a:tr h="317725">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charset="0"/>
                          <a:ea typeface="Times New Roman" pitchFamily="18" charset="0"/>
                          <a:cs typeface="Arial" charset="0"/>
                        </a:rPr>
                        <a:t>*** Significant at the .01 level</a:t>
                      </a:r>
                      <a:endParaRPr kumimoji="0" lang="en-US" sz="1000" b="0" i="0" u="none" strike="noStrike" cap="none" normalizeH="0" baseline="0" dirty="0" smtClean="0">
                        <a:ln>
                          <a:noFill/>
                        </a:ln>
                        <a:solidFill>
                          <a:srgbClr val="000000"/>
                        </a:solidFill>
                        <a:effectLst/>
                        <a:latin typeface="Times New Roman" pitchFamily="18"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US"/>
                    </a:p>
                  </a:txBody>
                  <a:tcP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ChangeArrowheads="1"/>
          </p:cNvSpPr>
          <p:nvPr/>
        </p:nvSpPr>
        <p:spPr bwMode="auto">
          <a:xfrm>
            <a:off x="1752600" y="647700"/>
            <a:ext cx="5638800" cy="763588"/>
          </a:xfrm>
          <a:prstGeom prst="rect">
            <a:avLst/>
          </a:prstGeom>
          <a:noFill/>
          <a:ln w="9525">
            <a:noFill/>
            <a:miter lim="800000"/>
            <a:headEnd/>
            <a:tailEnd/>
          </a:ln>
          <a:effectLst/>
        </p:spPr>
        <p:txBody>
          <a:bodyPr wrap="none" anchor="ctr">
            <a:spAutoFit/>
          </a:bodyPr>
          <a:lstStyle/>
          <a:p>
            <a:pPr indent="457200"/>
            <a:r>
              <a:rPr lang="en-US" sz="2600" b="1">
                <a:cs typeface="Times New Roman" pitchFamily="18" charset="0"/>
              </a:rPr>
              <a:t>Estimation Procedure-Overview</a:t>
            </a:r>
            <a:endParaRPr lang="en-US" sz="900"/>
          </a:p>
          <a:p>
            <a:pPr indent="457200" eaLnBrk="0" hangingPunct="0"/>
            <a:endParaRPr lang="en-US"/>
          </a:p>
        </p:txBody>
      </p:sp>
      <p:pic>
        <p:nvPicPr>
          <p:cNvPr id="30724" name="Picture 4" descr="Electoral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514600" y="1371600"/>
            <a:ext cx="4854575" cy="48006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sz="2400" dirty="0"/>
              <a:t>The Bias Against Out-of-State Corporations is Much Larger in States that Use Partisan Elections to Select their Judges</a:t>
            </a:r>
            <a:br>
              <a:rPr lang="en-US" sz="2400" dirty="0"/>
            </a:br>
            <a:r>
              <a:rPr lang="en-US" sz="2400" dirty="0"/>
              <a:t>(Fancy Econometrics Version)</a:t>
            </a:r>
          </a:p>
        </p:txBody>
      </p:sp>
      <p:pic>
        <p:nvPicPr>
          <p:cNvPr id="22531" name="Picture 3"/>
          <p:cNvPicPr>
            <a:picLocks noChangeAspect="1" noChangeArrowheads="1"/>
          </p:cNvPicPr>
          <p:nvPr/>
        </p:nvPicPr>
        <p:blipFill>
          <a:blip r:embed="rId3" cstate="email">
            <a:duotone>
              <a:prstClr val="black"/>
              <a:schemeClr val="accent4">
                <a:lumMod val="75000"/>
                <a:tint val="45000"/>
                <a:satMod val="400000"/>
              </a:schemeClr>
            </a:duotone>
            <a:extLst>
              <a:ext uri="{28A0092B-C50C-407E-A947-70E740481C1C}">
                <a14:useLocalDpi xmlns:a14="http://schemas.microsoft.com/office/drawing/2010/main"/>
              </a:ext>
            </a:extLst>
          </a:blip>
          <a:srcRect/>
          <a:stretch>
            <a:fillRect/>
          </a:stretch>
        </p:blipFill>
        <p:spPr bwMode="auto">
          <a:xfrm>
            <a:off x="762000" y="1600200"/>
            <a:ext cx="7086600" cy="4591050"/>
          </a:xfrm>
          <a:prstGeom prst="rect">
            <a:avLst/>
          </a:prstGeom>
          <a:noFill/>
        </p:spPr>
      </p:pic>
      <p:sp>
        <p:nvSpPr>
          <p:cNvPr id="22532" name="Text Box 4"/>
          <p:cNvSpPr txBox="1">
            <a:spLocks noChangeArrowheads="1"/>
          </p:cNvSpPr>
          <p:nvPr/>
        </p:nvSpPr>
        <p:spPr bwMode="auto">
          <a:xfrm>
            <a:off x="381000" y="6324600"/>
            <a:ext cx="8382000" cy="457200"/>
          </a:xfrm>
          <a:prstGeom prst="rect">
            <a:avLst/>
          </a:prstGeom>
          <a:noFill/>
          <a:ln w="9525">
            <a:noFill/>
            <a:miter lim="800000"/>
            <a:headEnd/>
            <a:tailEnd/>
          </a:ln>
          <a:effectLst/>
        </p:spPr>
        <p:txBody>
          <a:bodyPr>
            <a:spAutoFit/>
          </a:bodyPr>
          <a:lstStyle/>
          <a:p>
            <a:pPr>
              <a:spcBef>
                <a:spcPct val="50000"/>
              </a:spcBef>
            </a:pPr>
            <a:r>
              <a:rPr lang="en-US" sz="1200"/>
              <a:t>All regressions include injury variables (death, major, minor, rape etc.), tort law variables (punitive cap, evidence standard, bifurcated trial etc.), case types (prod. Liability, med mal, auto etc.), local poverty rates etc.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Result Robust?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result is robust.  Controlling for other variables and making other such changes does not change the basic result.</a:t>
            </a:r>
          </a:p>
          <a:p>
            <a:r>
              <a:rPr lang="en-US" dirty="0" smtClean="0"/>
              <a:t>Most important additional test. The Constitution (Art. III, Sec. 2(1)) gives the Federal courts the power to decide controversies between citizens of different states.</a:t>
            </a:r>
          </a:p>
          <a:p>
            <a:r>
              <a:rPr lang="en-US" dirty="0" smtClean="0"/>
              <a:t>Historically, Federal diversity jurisdiction was supported by out-of-state businesses who feared they would be disadvantaged in pro-plaintiff/pro-debtor state courts.  Today lawyers continue to cite out-of-state and anti-business bias as one reason for removing cases to Federal court.</a:t>
            </a:r>
          </a:p>
          <a:p>
            <a:r>
              <a:rPr lang="en-US" dirty="0" smtClean="0"/>
              <a:t>Since 1938 diversity cases have been decided on the basis of state law.</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Diversity of Citizenship Cases</a:t>
            </a:r>
          </a:p>
        </p:txBody>
      </p:sp>
      <p:sp>
        <p:nvSpPr>
          <p:cNvPr id="31747" name="Rectangle 3"/>
          <p:cNvSpPr>
            <a:spLocks noGrp="1" noChangeArrowheads="1"/>
          </p:cNvSpPr>
          <p:nvPr>
            <p:ph idx="1"/>
          </p:nvPr>
        </p:nvSpPr>
        <p:spPr/>
        <p:txBody>
          <a:bodyPr>
            <a:normAutofit fontScale="92500" lnSpcReduction="10000"/>
          </a:bodyPr>
          <a:lstStyle/>
          <a:p>
            <a:pPr>
              <a:lnSpc>
                <a:spcPct val="90000"/>
              </a:lnSpc>
            </a:pPr>
            <a:r>
              <a:rPr lang="en-US" dirty="0" smtClean="0"/>
              <a:t>We </a:t>
            </a:r>
            <a:r>
              <a:rPr lang="en-US" dirty="0"/>
              <a:t>compare awards in cases where Federal judges apply the law of partisan elected states with awards in cases where Federal judges apply the law of non-partisan states. If all of the partisan election effect is due to differences in the law of torts in partisan elected states then the Federal and State difference should be equal.</a:t>
            </a:r>
          </a:p>
          <a:p>
            <a:pPr>
              <a:lnSpc>
                <a:spcPct val="90000"/>
              </a:lnSpc>
            </a:pPr>
            <a:r>
              <a:rPr lang="en-US" dirty="0"/>
              <a:t>When federal judges, who are appointed with life tenure, decide cases using the </a:t>
            </a:r>
            <a:r>
              <a:rPr lang="en-US" i="1" dirty="0"/>
              <a:t>same law</a:t>
            </a:r>
            <a:r>
              <a:rPr lang="en-US" dirty="0"/>
              <a:t> as state court judges do we also see a partisan bias?  Answer: NO.</a:t>
            </a:r>
          </a:p>
          <a:p>
            <a:pPr>
              <a:lnSpc>
                <a:spcPct val="90000"/>
              </a:lnSpc>
            </a:pP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28600"/>
            <a:ext cx="8229600" cy="633413"/>
          </a:xfrm>
        </p:spPr>
        <p:txBody>
          <a:bodyPr>
            <a:normAutofit fontScale="90000"/>
          </a:bodyPr>
          <a:lstStyle/>
          <a:p>
            <a:r>
              <a:rPr lang="en-US"/>
              <a:t>Conclusions</a:t>
            </a:r>
          </a:p>
        </p:txBody>
      </p:sp>
      <p:sp>
        <p:nvSpPr>
          <p:cNvPr id="32771" name="Rectangle 3"/>
          <p:cNvSpPr>
            <a:spLocks noGrp="1" noChangeArrowheads="1"/>
          </p:cNvSpPr>
          <p:nvPr>
            <p:ph idx="1"/>
          </p:nvPr>
        </p:nvSpPr>
        <p:spPr>
          <a:xfrm>
            <a:off x="457200" y="1295400"/>
            <a:ext cx="5638800" cy="5257800"/>
          </a:xfrm>
        </p:spPr>
        <p:txBody>
          <a:bodyPr/>
          <a:lstStyle/>
          <a:p>
            <a:pPr marL="609600" indent="-609600">
              <a:lnSpc>
                <a:spcPct val="80000"/>
              </a:lnSpc>
              <a:buFontTx/>
              <a:buNone/>
            </a:pPr>
            <a:endParaRPr lang="en-US" sz="2000" dirty="0"/>
          </a:p>
          <a:p>
            <a:pPr marL="609600" indent="-609600">
              <a:lnSpc>
                <a:spcPct val="80000"/>
              </a:lnSpc>
            </a:pPr>
            <a:r>
              <a:rPr lang="en-US" sz="2400" dirty="0"/>
              <a:t>Awards vary across the states for reasons that are not well understood and have little to do with justice.  An important variation is that:</a:t>
            </a:r>
          </a:p>
          <a:p>
            <a:pPr marL="990600" lvl="1" indent="-533400">
              <a:lnSpc>
                <a:spcPct val="80000"/>
              </a:lnSpc>
              <a:buFontTx/>
              <a:buAutoNum type="arabicPeriod"/>
            </a:pPr>
            <a:r>
              <a:rPr lang="en-US" sz="2400" dirty="0"/>
              <a:t>Awards are higher in states that use partisan elections to select their judges – especially when the defendant is an out of state business.</a:t>
            </a:r>
          </a:p>
          <a:p>
            <a:pPr marL="609600" indent="-609600">
              <a:lnSpc>
                <a:spcPct val="80000"/>
              </a:lnSpc>
            </a:pPr>
            <a:r>
              <a:rPr lang="en-US" sz="2400" dirty="0"/>
              <a:t>Most important conclusion…</a:t>
            </a:r>
          </a:p>
          <a:p>
            <a:pPr marL="609600" indent="-609600">
              <a:lnSpc>
                <a:spcPct val="80000"/>
              </a:lnSpc>
            </a:pPr>
            <a:r>
              <a:rPr lang="en-US" sz="2400" dirty="0"/>
              <a:t>Buy the book!</a:t>
            </a:r>
          </a:p>
        </p:txBody>
      </p:sp>
      <p:pic>
        <p:nvPicPr>
          <p:cNvPr id="32772" name="Picture 4" descr="judge_jury"/>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705600" y="1981200"/>
            <a:ext cx="2233613" cy="3352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4" end="4"/>
                                            </p:txEl>
                                          </p:spTgt>
                                        </p:tgtEl>
                                        <p:attrNameLst>
                                          <p:attrName>style.visibility</p:attrName>
                                        </p:attrNameLst>
                                      </p:cBhvr>
                                      <p:to>
                                        <p:strVal val="visible"/>
                                      </p:to>
                                    </p:set>
                                  </p:childTnLst>
                                </p:cTn>
                              </p:par>
                              <p:par>
                                <p:cTn id="19" presetID="31" presetClass="entr" presetSubtype="0" fill="hold" nodeType="withEffect">
                                  <p:stCondLst>
                                    <p:cond delay="0"/>
                                  </p:stCondLst>
                                  <p:iterate type="lt">
                                    <p:tmPct val="5000"/>
                                  </p:iterate>
                                  <p:childTnLst>
                                    <p:set>
                                      <p:cBhvr>
                                        <p:cTn id="20" dur="1" fill="hold">
                                          <p:stCondLst>
                                            <p:cond delay="0"/>
                                          </p:stCondLst>
                                        </p:cTn>
                                        <p:tgtEl>
                                          <p:spTgt spid="32772"/>
                                        </p:tgtEl>
                                        <p:attrNameLst>
                                          <p:attrName>style.visibility</p:attrName>
                                        </p:attrNameLst>
                                      </p:cBhvr>
                                      <p:to>
                                        <p:strVal val="visible"/>
                                      </p:to>
                                    </p:set>
                                    <p:anim calcmode="lin" valueType="num">
                                      <p:cBhvr>
                                        <p:cTn id="21" dur="2000" fill="hold"/>
                                        <p:tgtEl>
                                          <p:spTgt spid="32772"/>
                                        </p:tgtEl>
                                        <p:attrNameLst>
                                          <p:attrName>ppt_w</p:attrName>
                                        </p:attrNameLst>
                                      </p:cBhvr>
                                      <p:tavLst>
                                        <p:tav tm="0">
                                          <p:val>
                                            <p:fltVal val="0"/>
                                          </p:val>
                                        </p:tav>
                                        <p:tav tm="100000">
                                          <p:val>
                                            <p:strVal val="#ppt_w"/>
                                          </p:val>
                                        </p:tav>
                                      </p:tavLst>
                                    </p:anim>
                                    <p:anim calcmode="lin" valueType="num">
                                      <p:cBhvr>
                                        <p:cTn id="22" dur="2000" fill="hold"/>
                                        <p:tgtEl>
                                          <p:spTgt spid="32772"/>
                                        </p:tgtEl>
                                        <p:attrNameLst>
                                          <p:attrName>ppt_h</p:attrName>
                                        </p:attrNameLst>
                                      </p:cBhvr>
                                      <p:tavLst>
                                        <p:tav tm="0">
                                          <p:val>
                                            <p:fltVal val="0"/>
                                          </p:val>
                                        </p:tav>
                                        <p:tav tm="100000">
                                          <p:val>
                                            <p:strVal val="#ppt_h"/>
                                          </p:val>
                                        </p:tav>
                                      </p:tavLst>
                                    </p:anim>
                                    <p:anim calcmode="lin" valueType="num">
                                      <p:cBhvr>
                                        <p:cTn id="23" dur="2000" fill="hold"/>
                                        <p:tgtEl>
                                          <p:spTgt spid="32772"/>
                                        </p:tgtEl>
                                        <p:attrNameLst>
                                          <p:attrName>style.rotation</p:attrName>
                                        </p:attrNameLst>
                                      </p:cBhvr>
                                      <p:tavLst>
                                        <p:tav tm="0">
                                          <p:val>
                                            <p:fltVal val="90"/>
                                          </p:val>
                                        </p:tav>
                                        <p:tav tm="100000">
                                          <p:val>
                                            <p:fltVal val="0"/>
                                          </p:val>
                                        </p:tav>
                                      </p:tavLst>
                                    </p:anim>
                                    <p:animEffect transition="in" filter="fade">
                                      <p:cBhvr>
                                        <p:cTn id="24" dur="20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a:t>The Effect of Electoral Institutions on Tort Awards</a:t>
            </a:r>
          </a:p>
        </p:txBody>
      </p:sp>
      <p:sp>
        <p:nvSpPr>
          <p:cNvPr id="5123" name="Rectangle 3"/>
          <p:cNvSpPr>
            <a:spLocks noGrp="1" noChangeArrowheads="1"/>
          </p:cNvSpPr>
          <p:nvPr>
            <p:ph idx="1"/>
          </p:nvPr>
        </p:nvSpPr>
        <p:spPr>
          <a:xfrm>
            <a:off x="457200" y="1600200"/>
            <a:ext cx="8229600" cy="4876800"/>
          </a:xfrm>
        </p:spPr>
        <p:txBody>
          <a:bodyPr/>
          <a:lstStyle/>
          <a:p>
            <a:pPr>
              <a:lnSpc>
                <a:spcPct val="80000"/>
              </a:lnSpc>
            </a:pPr>
            <a:r>
              <a:rPr lang="en-US" sz="2000"/>
              <a:t>Politicians in robes face incentives just like other politicians.</a:t>
            </a:r>
          </a:p>
          <a:p>
            <a:pPr>
              <a:lnSpc>
                <a:spcPct val="80000"/>
              </a:lnSpc>
            </a:pPr>
            <a:endParaRPr lang="en-US" sz="2000"/>
          </a:p>
          <a:p>
            <a:pPr>
              <a:lnSpc>
                <a:spcPct val="80000"/>
              </a:lnSpc>
            </a:pPr>
            <a:r>
              <a:rPr lang="en-US" sz="2000"/>
              <a:t>Federal judges are appointed with life tenure and article 3 section 1 of the U.S. constitution even goes so far as to require that a judge's salary shall never be reduced.  Federal judges, however, make up only a small minority of U.S. judges.  There are approximately 30,000 judges in the United States and less than 1500 of them are Federal judges.</a:t>
            </a:r>
          </a:p>
          <a:p>
            <a:pPr>
              <a:lnSpc>
                <a:spcPct val="80000"/>
              </a:lnSpc>
              <a:buFontTx/>
              <a:buNone/>
            </a:pPr>
            <a:endParaRPr lang="en-US" sz="2000"/>
          </a:p>
          <a:p>
            <a:pPr>
              <a:lnSpc>
                <a:spcPct val="80000"/>
              </a:lnSpc>
            </a:pPr>
            <a:r>
              <a:rPr lang="en-US" sz="2000"/>
              <a:t>State court judges are much less insulated from outside forces than are federal judges – many are elected, almost none have lifetime tenure and their salaries are rarely, if ever, protected. State court judges are elected in 23 states and appointed in 27 with 10 states using partisan elections.</a:t>
            </a:r>
          </a:p>
          <a:p>
            <a:pPr>
              <a:lnSpc>
                <a:spcPct val="80000"/>
              </a:lnSpc>
              <a:buFontTx/>
              <a:buNone/>
            </a:pPr>
            <a:endParaRPr lang="en-US" sz="2000"/>
          </a:p>
          <a:p>
            <a:pPr>
              <a:lnSpc>
                <a:spcPct val="80000"/>
              </a:lnSpc>
            </a:pPr>
            <a:r>
              <a:rPr lang="en-US" sz="2000"/>
              <a:t>Partisan elections, essentially the normal type of elections under which judges run on party banners just like other politicians, are especially important and are the focus of this paper.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Elections and Judicial Incentives</a:t>
            </a:r>
          </a:p>
        </p:txBody>
      </p:sp>
      <p:sp>
        <p:nvSpPr>
          <p:cNvPr id="8195" name="Rectangle 3"/>
          <p:cNvSpPr>
            <a:spLocks noGrp="1" noChangeArrowheads="1"/>
          </p:cNvSpPr>
          <p:nvPr>
            <p:ph idx="1"/>
          </p:nvPr>
        </p:nvSpPr>
        <p:spPr/>
        <p:txBody>
          <a:bodyPr/>
          <a:lstStyle/>
          <a:p>
            <a:r>
              <a:rPr lang="en-US" sz="2000" dirty="0"/>
              <a:t>Plaintiffs almost always sue in the state in which they live so most plaintiffs are voters.</a:t>
            </a:r>
          </a:p>
          <a:p>
            <a:r>
              <a:rPr lang="en-US" sz="2000" dirty="0"/>
              <a:t>Defendants, however, are often corporations headquartered in other states or even other countries.</a:t>
            </a:r>
          </a:p>
          <a:p>
            <a:r>
              <a:rPr lang="en-US" sz="2000" dirty="0"/>
              <a:t>Our hypothesis is that in states that elect their judges plaintiffs will be </a:t>
            </a:r>
            <a:r>
              <a:rPr lang="en-US" sz="2000" dirty="0" smtClean="0"/>
              <a:t>especially </a:t>
            </a:r>
            <a:r>
              <a:rPr lang="en-US" sz="2000" dirty="0"/>
              <a:t>powerful </a:t>
            </a:r>
            <a:r>
              <a:rPr lang="en-US" sz="2000" dirty="0" smtClean="0"/>
              <a:t>when there are out-of-state </a:t>
            </a:r>
            <a:r>
              <a:rPr lang="en-US" sz="2000" dirty="0"/>
              <a:t>defendants and </a:t>
            </a:r>
            <a:r>
              <a:rPr lang="en-US" sz="2000" dirty="0" smtClean="0"/>
              <a:t>hence awards </a:t>
            </a:r>
            <a:r>
              <a:rPr lang="en-US" sz="2000" dirty="0"/>
              <a:t>will be larger. </a:t>
            </a:r>
          </a:p>
          <a:p>
            <a:r>
              <a:rPr lang="en-US" sz="2000" dirty="0"/>
              <a:t>Higher awards are a judge’s way of performing constituency service!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idx="1"/>
          </p:nvPr>
        </p:nvSpPr>
        <p:spPr>
          <a:xfrm>
            <a:off x="457200" y="1828800"/>
            <a:ext cx="8229600" cy="4297363"/>
          </a:xfrm>
        </p:spPr>
        <p:txBody>
          <a:bodyPr>
            <a:normAutofit fontScale="92500" lnSpcReduction="10000"/>
          </a:bodyPr>
          <a:lstStyle/>
          <a:p>
            <a:r>
              <a:rPr lang="en-US" dirty="0"/>
              <a:t>"As long as I am allowed to redistribute wealth from out-of-state companies to injured in-state plaintiffs, I shall continue to do so. Not only is my sleep enhanced when I give someone's else money away, but so is my job security, because the in-state plaintiffs, their families, and their friends will reelect me." </a:t>
            </a:r>
          </a:p>
          <a:p>
            <a:pPr>
              <a:buFontTx/>
              <a:buNone/>
            </a:pPr>
            <a:endParaRPr lang="en-US" dirty="0"/>
          </a:p>
          <a:p>
            <a:pPr lvl="1"/>
            <a:r>
              <a:rPr lang="en-US" dirty="0"/>
              <a:t>Richard Neely (1988), West Virginia Supreme Court of Appeals.</a:t>
            </a:r>
          </a:p>
        </p:txBody>
      </p:sp>
      <p:sp>
        <p:nvSpPr>
          <p:cNvPr id="3" name="Rectangle 2"/>
          <p:cNvSpPr>
            <a:spLocks noGrp="1" noChangeArrowheads="1"/>
          </p:cNvSpPr>
          <p:nvPr>
            <p:ph type="title"/>
          </p:nvPr>
        </p:nvSpPr>
        <p:spPr>
          <a:xfrm>
            <a:off x="457200" y="155448"/>
            <a:ext cx="8229600" cy="1252728"/>
          </a:xfrm>
        </p:spPr>
        <p:txBody>
          <a:bodyPr>
            <a:normAutofit fontScale="90000"/>
          </a:bodyPr>
          <a:lstStyle/>
          <a:p>
            <a:r>
              <a:rPr lang="en-US" dirty="0" smtClean="0"/>
              <a:t>Judges Understand Incentives</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p:txBody>
          <a:bodyPr/>
          <a:lstStyle/>
          <a:p>
            <a:r>
              <a:rPr lang="en-US"/>
              <a:t>Exporting Tort Awards==Exporting Taxes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dirty="0"/>
              <a:t>Elections and Judicial Incentives -2</a:t>
            </a:r>
            <a:br>
              <a:rPr lang="en-US" dirty="0"/>
            </a:br>
            <a:endParaRPr lang="en-US" dirty="0"/>
          </a:p>
        </p:txBody>
      </p:sp>
      <p:sp>
        <p:nvSpPr>
          <p:cNvPr id="14339" name="Rectangle 3"/>
          <p:cNvSpPr>
            <a:spLocks noGrp="1" noChangeArrowheads="1"/>
          </p:cNvSpPr>
          <p:nvPr>
            <p:ph idx="1"/>
          </p:nvPr>
        </p:nvSpPr>
        <p:spPr>
          <a:noFill/>
          <a:ln/>
        </p:spPr>
        <p:txBody>
          <a:bodyPr/>
          <a:lstStyle/>
          <a:p>
            <a:r>
              <a:rPr lang="en-US" sz="2400"/>
              <a:t>Elected judges must raise significant amounts of campaign funds.  Where do these funds come from?</a:t>
            </a:r>
          </a:p>
          <a:p>
            <a:r>
              <a:rPr lang="en-US" sz="2400"/>
              <a:t>Answer: trial lawyers.</a:t>
            </a:r>
          </a:p>
          <a:p>
            <a:r>
              <a:rPr lang="en-US" sz="2400"/>
              <a:t>Although anyone may be a party to a legal action, judges are randomly drawn so a defendant and plaintiff do not know a priori whom or when to give the contribution.  Trial lawyers are the </a:t>
            </a:r>
            <a:r>
              <a:rPr lang="en-US" sz="2400" i="1"/>
              <a:t>repeat players</a:t>
            </a:r>
            <a:r>
              <a:rPr lang="en-US" sz="2400"/>
              <a:t>.</a:t>
            </a:r>
          </a:p>
          <a:p>
            <a:pPr lvl="1"/>
            <a:r>
              <a:rPr lang="en-US" sz="2000"/>
              <a:t>Plaintiffs' lawyers obviously benefit from higher awards.</a:t>
            </a:r>
          </a:p>
          <a:p>
            <a:pPr lvl="1"/>
            <a:r>
              <a:rPr lang="en-US" sz="2000"/>
              <a:t>But in general so do defense attorneys!  Defense attorneys want higher expected awards.  Their pay is based on turning a case with a high expected award into a low award.</a:t>
            </a:r>
          </a:p>
          <a:p>
            <a:pPr>
              <a:buFontTx/>
              <a:buNone/>
            </a:pP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idx="1"/>
          </p:nvPr>
        </p:nvSpPr>
        <p:spPr/>
        <p:txBody>
          <a:bodyPr/>
          <a:lstStyle/>
          <a:p>
            <a:pPr>
              <a:lnSpc>
                <a:spcPct val="90000"/>
              </a:lnSpc>
            </a:pPr>
            <a:r>
              <a:rPr lang="en-US"/>
              <a:t>"[I]t should be obvious that the in-state local plaintiff, his witnesses, and his friends, can all vote for the judge, while the out-of-state defendant can't even be relied upon to send a campaign donation.”</a:t>
            </a:r>
          </a:p>
          <a:p>
            <a:pPr>
              <a:lnSpc>
                <a:spcPct val="90000"/>
              </a:lnSpc>
            </a:pPr>
            <a:endParaRPr lang="en-US"/>
          </a:p>
          <a:p>
            <a:pPr lvl="1">
              <a:lnSpc>
                <a:spcPct val="90000"/>
              </a:lnSpc>
            </a:pPr>
            <a:r>
              <a:rPr lang="en-US"/>
              <a:t>Richard Neely (1988,62).</a:t>
            </a:r>
          </a:p>
          <a:p>
            <a:pPr>
              <a:lnSpc>
                <a:spcPct val="90000"/>
              </a:lnSpc>
              <a:buFontTx/>
              <a:buNone/>
            </a:pPr>
            <a:r>
              <a:rPr lang="en-US"/>
              <a:t/>
            </a:r>
            <a:br>
              <a:rPr lang="en-US"/>
            </a:br>
            <a:endParaRPr lang="en-US"/>
          </a:p>
        </p:txBody>
      </p:sp>
      <p:sp>
        <p:nvSpPr>
          <p:cNvPr id="3" name="Rectangle 2"/>
          <p:cNvSpPr>
            <a:spLocks noGrp="1" noChangeArrowheads="1"/>
          </p:cNvSpPr>
          <p:nvPr>
            <p:ph type="title"/>
          </p:nvPr>
        </p:nvSpPr>
        <p:spPr>
          <a:xfrm>
            <a:off x="457200" y="155448"/>
            <a:ext cx="8229600" cy="1252728"/>
          </a:xfrm>
        </p:spPr>
        <p:txBody>
          <a:bodyPr>
            <a:normAutofit fontScale="90000"/>
          </a:bodyPr>
          <a:lstStyle/>
          <a:p>
            <a:r>
              <a:rPr lang="en-US" dirty="0" smtClean="0"/>
              <a:t>Judges Understand Incentives</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828800"/>
            <a:ext cx="8229600" cy="4114800"/>
          </a:xfrm>
        </p:spPr>
        <p:txBody>
          <a:bodyPr>
            <a:normAutofit fontScale="85000" lnSpcReduction="10000"/>
          </a:bodyPr>
          <a:lstStyle/>
          <a:p>
            <a:pPr>
              <a:lnSpc>
                <a:spcPct val="90000"/>
              </a:lnSpc>
            </a:pPr>
            <a:r>
              <a:rPr lang="en-US" dirty="0"/>
              <a:t>"It is not surprising that attorneys are the principal source of contributions in a judicial election...A candidate for the bench who relies solely on contributions from non-lawyers must reconcile himself to staging a campaign on something less than a shoestring.  If a judge cannot sit on a case in which a contributing lawyer is involved as counsel, judges who have been elected would have to </a:t>
            </a:r>
            <a:r>
              <a:rPr lang="en-US" dirty="0" err="1"/>
              <a:t>recuse</a:t>
            </a:r>
            <a:r>
              <a:rPr lang="en-US" dirty="0"/>
              <a:t> themselves in perhaps a majority of the cases filed in their courts.'‘</a:t>
            </a:r>
          </a:p>
          <a:p>
            <a:pPr lvl="1">
              <a:lnSpc>
                <a:spcPct val="90000"/>
              </a:lnSpc>
            </a:pPr>
            <a:endParaRPr lang="en-US" dirty="0" smtClean="0"/>
          </a:p>
          <a:p>
            <a:pPr lvl="1">
              <a:lnSpc>
                <a:spcPct val="90000"/>
              </a:lnSpc>
            </a:pPr>
            <a:r>
              <a:rPr lang="en-US" dirty="0" smtClean="0"/>
              <a:t>Rocha </a:t>
            </a:r>
            <a:r>
              <a:rPr lang="en-US" dirty="0"/>
              <a:t>v. Ahmad, 662, S.W.2d 77, 78 (</a:t>
            </a:r>
            <a:r>
              <a:rPr lang="en-US" dirty="0" err="1"/>
              <a:t>Tex.Ct.App</a:t>
            </a:r>
            <a:r>
              <a:rPr lang="en-US" dirty="0"/>
              <a:t>. 1983). 5</a:t>
            </a:r>
          </a:p>
          <a:p>
            <a:pPr>
              <a:lnSpc>
                <a:spcPct val="90000"/>
              </a:lnSpc>
            </a:pPr>
            <a:endParaRPr lang="en-US" dirty="0"/>
          </a:p>
        </p:txBody>
      </p:sp>
      <p:sp>
        <p:nvSpPr>
          <p:cNvPr id="3" name="Rectangle 2"/>
          <p:cNvSpPr>
            <a:spLocks noGrp="1" noChangeArrowheads="1"/>
          </p:cNvSpPr>
          <p:nvPr>
            <p:ph type="title"/>
          </p:nvPr>
        </p:nvSpPr>
        <p:spPr>
          <a:xfrm>
            <a:off x="457200" y="155448"/>
            <a:ext cx="8229600" cy="1252728"/>
          </a:xfrm>
        </p:spPr>
        <p:txBody>
          <a:bodyPr>
            <a:normAutofit fontScale="90000"/>
          </a:bodyPr>
          <a:lstStyle/>
          <a:p>
            <a:r>
              <a:rPr lang="en-US" dirty="0" smtClean="0"/>
              <a:t>Judges Understand Incentives</a:t>
            </a:r>
            <a:r>
              <a:rPr lang="en-US" dirty="0"/>
              <a:t/>
            </a:r>
            <a:br>
              <a:rPr lang="en-US"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The Power of the Judge</a:t>
            </a:r>
          </a:p>
        </p:txBody>
      </p:sp>
      <p:sp>
        <p:nvSpPr>
          <p:cNvPr id="26627" name="Rectangle 3"/>
          <p:cNvSpPr>
            <a:spLocks noGrp="1" noChangeArrowheads="1"/>
          </p:cNvSpPr>
          <p:nvPr>
            <p:ph idx="1"/>
          </p:nvPr>
        </p:nvSpPr>
        <p:spPr/>
        <p:txBody>
          <a:bodyPr>
            <a:normAutofit fontScale="92500" lnSpcReduction="10000"/>
          </a:bodyPr>
          <a:lstStyle/>
          <a:p>
            <a:r>
              <a:rPr lang="en-US"/>
              <a:t>Judges decide which evidence is admissible.</a:t>
            </a:r>
          </a:p>
          <a:p>
            <a:pPr lvl="1"/>
            <a:r>
              <a:rPr lang="en-US"/>
              <a:t>In every trial there will be evidence that one side would like included and the other would not.</a:t>
            </a:r>
          </a:p>
          <a:p>
            <a:r>
              <a:rPr lang="en-US"/>
              <a:t>Judges Rule on Motions and Counter-Motions</a:t>
            </a:r>
          </a:p>
          <a:p>
            <a:r>
              <a:rPr lang="en-US"/>
              <a:t>Jury Instructions</a:t>
            </a:r>
          </a:p>
          <a:p>
            <a:pPr lvl="1"/>
            <a:r>
              <a:rPr lang="en-US"/>
              <a:t>Juries reach their verdicts by answering questions, called special issues, posed by the judge.</a:t>
            </a:r>
          </a:p>
          <a:p>
            <a:pPr lvl="1"/>
            <a:r>
              <a:rPr lang="en-US"/>
              <a:t>Both sides submit questions and endeavor to keep certain questions out.</a:t>
            </a:r>
          </a:p>
          <a:p>
            <a:pPr lvl="1"/>
            <a:r>
              <a:rPr lang="en-US"/>
              <a:t>Lawyers feel that these questions in effect determine the size of the award.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90</TotalTime>
  <Words>1443</Words>
  <Application>Microsoft Office PowerPoint</Application>
  <PresentationFormat>On-screen Show (4:3)</PresentationFormat>
  <Paragraphs>123</Paragraphs>
  <Slides>17</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Corbel</vt:lpstr>
      <vt:lpstr>Times New Roman</vt:lpstr>
      <vt:lpstr>Wingdings</vt:lpstr>
      <vt:lpstr>Wingdings 2</vt:lpstr>
      <vt:lpstr>Wingdings 3</vt:lpstr>
      <vt:lpstr>Module</vt:lpstr>
      <vt:lpstr>The Effect of Electoral Institutions on Tort Awards</vt:lpstr>
      <vt:lpstr>The Effect of Electoral Institutions on Tort Awards</vt:lpstr>
      <vt:lpstr>Elections and Judicial Incentives</vt:lpstr>
      <vt:lpstr>Judges Understand Incentives </vt:lpstr>
      <vt:lpstr>PowerPoint Presentation</vt:lpstr>
      <vt:lpstr>Elections and Judicial Incentives -2 </vt:lpstr>
      <vt:lpstr>Judges Understand Incentives </vt:lpstr>
      <vt:lpstr>Judges Understand Incentives </vt:lpstr>
      <vt:lpstr>The Power of the Judge</vt:lpstr>
      <vt:lpstr>The Data</vt:lpstr>
      <vt:lpstr>The test</vt:lpstr>
      <vt:lpstr>The Bias Against Out-of-State Corporations is Much Larger in States that Use Partisan Elections to Select their Judges (Raw Data)</vt:lpstr>
      <vt:lpstr>PowerPoint Presentation</vt:lpstr>
      <vt:lpstr>The Bias Against Out-of-State Corporations is Much Larger in States that Use Partisan Elections to Select their Judges (Fancy Econometrics Version)</vt:lpstr>
      <vt:lpstr>Is the Result Robust?</vt:lpstr>
      <vt:lpstr>Diversity of Citizenship Cases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Electoral Institutions on Tort Awards</dc:title>
  <dc:creator>GMU</dc:creator>
  <cp:lastModifiedBy>Alex T Tabarrok</cp:lastModifiedBy>
  <cp:revision>10</cp:revision>
  <dcterms:created xsi:type="dcterms:W3CDTF">2007-03-29T17:52:33Z</dcterms:created>
  <dcterms:modified xsi:type="dcterms:W3CDTF">2018-04-24T14:14:19Z</dcterms:modified>
</cp:coreProperties>
</file>