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2" r:id="rId3"/>
    <p:sldId id="274" r:id="rId4"/>
    <p:sldId id="275" r:id="rId5"/>
    <p:sldId id="260" r:id="rId6"/>
    <p:sldId id="272" r:id="rId7"/>
    <p:sldId id="268" r:id="rId8"/>
    <p:sldId id="266" r:id="rId9"/>
    <p:sldId id="265" r:id="rId10"/>
    <p:sldId id="269" r:id="rId11"/>
    <p:sldId id="276" r:id="rId12"/>
    <p:sldId id="277"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961" autoAdjust="0"/>
  </p:normalViewPr>
  <p:slideViewPr>
    <p:cSldViewPr snapToGrid="0">
      <p:cViewPr varScale="1">
        <p:scale>
          <a:sx n="81" d="100"/>
          <a:sy n="81" d="100"/>
        </p:scale>
        <p:origin x="7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7CE0A-4984-4DE3-93AC-BF963EFF0EF5}" type="datetimeFigureOut">
              <a:rPr lang="en-US" smtClean="0"/>
              <a:t>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C45B0-1E40-48CC-A0EA-E20E93229968}" type="slidenum">
              <a:rPr lang="en-US" smtClean="0"/>
              <a:t>‹#›</a:t>
            </a:fld>
            <a:endParaRPr lang="en-US"/>
          </a:p>
        </p:txBody>
      </p:sp>
    </p:spTree>
    <p:extLst>
      <p:ext uri="{BB962C8B-B14F-4D97-AF65-F5344CB8AC3E}">
        <p14:creationId xmlns:p14="http://schemas.microsoft.com/office/powerpoint/2010/main" val="126414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Labor unions beat</a:t>
            </a:r>
            <a:r>
              <a:rPr lang="en-US" baseline="0" dirty="0" smtClean="0"/>
              <a:t> those who didn’t join the union and strike.</a:t>
            </a:r>
          </a:p>
          <a:p>
            <a:r>
              <a:rPr lang="en-US" baseline="0" dirty="0" smtClean="0"/>
              <a:t>Why is the </a:t>
            </a:r>
            <a:r>
              <a:rPr lang="en-US" baseline="0" smtClean="0"/>
              <a:t>NRA successful?</a:t>
            </a:r>
            <a:endParaRPr lang="en-US" dirty="0"/>
          </a:p>
        </p:txBody>
      </p:sp>
      <p:sp>
        <p:nvSpPr>
          <p:cNvPr id="4" name="Slide Number Placeholder 3"/>
          <p:cNvSpPr>
            <a:spLocks noGrp="1"/>
          </p:cNvSpPr>
          <p:nvPr>
            <p:ph type="sldNum" sz="quarter" idx="10"/>
          </p:nvPr>
        </p:nvSpPr>
        <p:spPr/>
        <p:txBody>
          <a:bodyPr/>
          <a:lstStyle/>
          <a:p>
            <a:fld id="{E97C45B0-1E40-48CC-A0EA-E20E93229968}" type="slidenum">
              <a:rPr lang="en-US" smtClean="0"/>
              <a:t>8</a:t>
            </a:fld>
            <a:endParaRPr lang="en-US"/>
          </a:p>
        </p:txBody>
      </p:sp>
    </p:spTree>
    <p:extLst>
      <p:ext uri="{BB962C8B-B14F-4D97-AF65-F5344CB8AC3E}">
        <p14:creationId xmlns:p14="http://schemas.microsoft.com/office/powerpoint/2010/main" val="190448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owners of GM have the same interests as owners of Ford? Do the workers of the world have the same interest or are the workers of Mexico, China and America distinct?</a:t>
            </a:r>
            <a:endParaRPr lang="en-US" dirty="0"/>
          </a:p>
        </p:txBody>
      </p:sp>
      <p:sp>
        <p:nvSpPr>
          <p:cNvPr id="4" name="Slide Number Placeholder 3"/>
          <p:cNvSpPr>
            <a:spLocks noGrp="1"/>
          </p:cNvSpPr>
          <p:nvPr>
            <p:ph type="sldNum" sz="quarter" idx="10"/>
          </p:nvPr>
        </p:nvSpPr>
        <p:spPr/>
        <p:txBody>
          <a:bodyPr/>
          <a:lstStyle/>
          <a:p>
            <a:fld id="{E97C45B0-1E40-48CC-A0EA-E20E93229968}" type="slidenum">
              <a:rPr lang="en-US" smtClean="0"/>
              <a:t>10</a:t>
            </a:fld>
            <a:endParaRPr lang="en-US"/>
          </a:p>
        </p:txBody>
      </p:sp>
    </p:spTree>
    <p:extLst>
      <p:ext uri="{BB962C8B-B14F-4D97-AF65-F5344CB8AC3E}">
        <p14:creationId xmlns:p14="http://schemas.microsoft.com/office/powerpoint/2010/main" val="173324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7AC1DA-0531-4BF5-98C1-E2E28F1692FF}" type="slidenum">
              <a:rPr lang="en-US" smtClean="0"/>
              <a:t>11</a:t>
            </a:fld>
            <a:endParaRPr lang="en-US"/>
          </a:p>
        </p:txBody>
      </p:sp>
    </p:spTree>
    <p:extLst>
      <p:ext uri="{BB962C8B-B14F-4D97-AF65-F5344CB8AC3E}">
        <p14:creationId xmlns:p14="http://schemas.microsoft.com/office/powerpoint/2010/main" val="405359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7AC1DA-0531-4BF5-98C1-E2E28F1692FF}" type="slidenum">
              <a:rPr lang="en-US" smtClean="0"/>
              <a:t>12</a:t>
            </a:fld>
            <a:endParaRPr lang="en-US"/>
          </a:p>
        </p:txBody>
      </p:sp>
    </p:spTree>
    <p:extLst>
      <p:ext uri="{BB962C8B-B14F-4D97-AF65-F5344CB8AC3E}">
        <p14:creationId xmlns:p14="http://schemas.microsoft.com/office/powerpoint/2010/main" val="3347990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Logic of collective action also explains why attendance at union meetings is often</a:t>
            </a:r>
            <a:r>
              <a:rPr lang="en-US" baseline="0" dirty="0" smtClean="0"/>
              <a:t> </a:t>
            </a:r>
            <a:r>
              <a:rPr lang="en-US" baseline="0" dirty="0" err="1" smtClean="0"/>
              <a:t>compulstory</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97C45B0-1E40-48CC-A0EA-E20E93229968}" type="slidenum">
              <a:rPr lang="en-US" smtClean="0"/>
              <a:t>14</a:t>
            </a:fld>
            <a:endParaRPr lang="en-US"/>
          </a:p>
        </p:txBody>
      </p:sp>
    </p:spTree>
    <p:extLst>
      <p:ext uri="{BB962C8B-B14F-4D97-AF65-F5344CB8AC3E}">
        <p14:creationId xmlns:p14="http://schemas.microsoft.com/office/powerpoint/2010/main" val="174024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3"/>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5" name="Rectangle 4"/>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ctrTitle"/>
          </p:nvPr>
        </p:nvSpPr>
        <p:spPr>
          <a:xfrm>
            <a:off x="914400" y="3355848"/>
            <a:ext cx="107696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fld id="{49B0354C-FBBE-4CB0-AEA1-744E37F72206}" type="datetimeFigureOut">
              <a:rPr lang="en-US" smtClean="0"/>
              <a:t>2/1/2018</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077A57E6-149F-467F-AEAE-3C91EE890502}" type="slidenum">
              <a:rPr lang="en-US" smtClean="0"/>
              <a:t>‹#›</a:t>
            </a:fld>
            <a:endParaRPr lang="en-US"/>
          </a:p>
        </p:txBody>
      </p:sp>
    </p:spTree>
    <p:extLst>
      <p:ext uri="{BB962C8B-B14F-4D97-AF65-F5344CB8AC3E}">
        <p14:creationId xmlns:p14="http://schemas.microsoft.com/office/powerpoint/2010/main" val="227350993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lvl1pPr>
              <a:defRPr sz="4000"/>
            </a:lvl1pPr>
            <a:extLst/>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77256-3B8F-425A-B239-A2C90C6A4AD3}"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79853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7" name="Rectangle 6"/>
          <p:cNvSpPr/>
          <p:nvPr/>
        </p:nvSpPr>
        <p:spPr bwMode="ltGray">
          <a:xfrm>
            <a:off x="0" y="3"/>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2" name="Title Placeholder 1"/>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2053" name="Text Placeholder 2"/>
          <p:cNvSpPr>
            <a:spLocks noGrp="1"/>
          </p:cNvSpPr>
          <p:nvPr>
            <p:ph type="body" idx="1"/>
          </p:nvPr>
        </p:nvSpPr>
        <p:spPr bwMode="auto">
          <a:xfrm>
            <a:off x="609600" y="1774825"/>
            <a:ext cx="109728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9B0354C-FBBE-4CB0-AEA1-744E37F72206}" type="datetimeFigureOut">
              <a:rPr lang="en-US" smtClean="0"/>
              <a:t>2/1/2018</a:t>
            </a:fld>
            <a:endParaRPr lang="en-US"/>
          </a:p>
        </p:txBody>
      </p:sp>
      <p:sp>
        <p:nvSpPr>
          <p:cNvPr id="5" name="Footer Placeholder 4"/>
          <p:cNvSpPr>
            <a:spLocks noGrp="1"/>
          </p:cNvSpPr>
          <p:nvPr>
            <p:ph type="ftr" sz="quarter" idx="3"/>
          </p:nvPr>
        </p:nvSpPr>
        <p:spPr>
          <a:xfrm>
            <a:off x="3520020" y="6477000"/>
            <a:ext cx="7344833"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8935" y="6477000"/>
            <a:ext cx="977900" cy="274638"/>
          </a:xfrm>
          <a:prstGeom prst="rect">
            <a:avLst/>
          </a:prstGeom>
        </p:spPr>
        <p:txBody>
          <a:bodyPr vert="horz" bIns="0" rtlCol="0" anchor="b"/>
          <a:lstStyle>
            <a:lvl1pPr algn="r" eaLnBrk="1" latinLnBrk="0" hangingPunct="1">
              <a:defRPr kumimoji="0" sz="1200" smtClean="0">
                <a:solidFill>
                  <a:schemeClr val="tx1">
                    <a:tint val="95000"/>
                  </a:schemeClr>
                </a:solidFill>
              </a:defRPr>
            </a:lvl1pPr>
            <a:extLst/>
          </a:lstStyle>
          <a:p>
            <a:fld id="{077A57E6-149F-467F-AEAE-3C91EE890502}" type="slidenum">
              <a:rPr lang="en-US" smtClean="0"/>
              <a:t>‹#›</a:t>
            </a:fld>
            <a:endParaRPr lang="en-US"/>
          </a:p>
        </p:txBody>
      </p:sp>
    </p:spTree>
    <p:extLst>
      <p:ext uri="{BB962C8B-B14F-4D97-AF65-F5344CB8AC3E}">
        <p14:creationId xmlns:p14="http://schemas.microsoft.com/office/powerpoint/2010/main" val="204263959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1" fontAlgn="base" hangingPunct="1">
        <a:spcBef>
          <a:spcPct val="0"/>
        </a:spcBef>
        <a:spcAft>
          <a:spcPct val="0"/>
        </a:spcAft>
        <a:defRPr sz="4500" b="1" kern="1200">
          <a:solidFill>
            <a:srgbClr val="FFC800"/>
          </a:solidFill>
          <a:latin typeface="+mj-lt"/>
          <a:ea typeface="+mj-ea"/>
          <a:cs typeface="+mj-cs"/>
        </a:defRPr>
      </a:lvl1pPr>
      <a:lvl2pPr algn="l" rtl="0" eaLnBrk="1" fontAlgn="base" hangingPunct="1">
        <a:spcBef>
          <a:spcPct val="0"/>
        </a:spcBef>
        <a:spcAft>
          <a:spcPct val="0"/>
        </a:spcAft>
        <a:defRPr sz="4500" b="1">
          <a:solidFill>
            <a:srgbClr val="FFC800"/>
          </a:solidFill>
          <a:latin typeface="Corbel" pitchFamily="34" charset="0"/>
        </a:defRPr>
      </a:lvl2pPr>
      <a:lvl3pPr algn="l" rtl="0" eaLnBrk="1" fontAlgn="base" hangingPunct="1">
        <a:spcBef>
          <a:spcPct val="0"/>
        </a:spcBef>
        <a:spcAft>
          <a:spcPct val="0"/>
        </a:spcAft>
        <a:defRPr sz="4500" b="1">
          <a:solidFill>
            <a:srgbClr val="FFC800"/>
          </a:solidFill>
          <a:latin typeface="Corbel" pitchFamily="34" charset="0"/>
        </a:defRPr>
      </a:lvl3pPr>
      <a:lvl4pPr algn="l" rtl="0" eaLnBrk="1" fontAlgn="base" hangingPunct="1">
        <a:spcBef>
          <a:spcPct val="0"/>
        </a:spcBef>
        <a:spcAft>
          <a:spcPct val="0"/>
        </a:spcAft>
        <a:defRPr sz="4500" b="1">
          <a:solidFill>
            <a:srgbClr val="FFC800"/>
          </a:solidFill>
          <a:latin typeface="Corbel" pitchFamily="34" charset="0"/>
        </a:defRPr>
      </a:lvl4pPr>
      <a:lvl5pPr algn="l" rtl="0" eaLnBrk="1" fontAlgn="base" hangingPunct="1">
        <a:spcBef>
          <a:spcPct val="0"/>
        </a:spcBef>
        <a:spcAft>
          <a:spcPct val="0"/>
        </a:spcAft>
        <a:defRPr sz="4500" b="1">
          <a:solidFill>
            <a:srgbClr val="FFC800"/>
          </a:solidFill>
          <a:latin typeface="Corbel" pitchFamily="34" charset="0"/>
        </a:defRPr>
      </a:lvl5pPr>
      <a:lvl6pPr marL="457200" algn="l" rtl="0" eaLnBrk="1" fontAlgn="base" hangingPunct="1">
        <a:spcBef>
          <a:spcPct val="0"/>
        </a:spcBef>
        <a:spcAft>
          <a:spcPct val="0"/>
        </a:spcAft>
        <a:defRPr sz="4500" b="1">
          <a:solidFill>
            <a:srgbClr val="FFC800"/>
          </a:solidFill>
          <a:latin typeface="Corbel" pitchFamily="34" charset="0"/>
        </a:defRPr>
      </a:lvl6pPr>
      <a:lvl7pPr marL="914400" algn="l" rtl="0" eaLnBrk="1" fontAlgn="base" hangingPunct="1">
        <a:spcBef>
          <a:spcPct val="0"/>
        </a:spcBef>
        <a:spcAft>
          <a:spcPct val="0"/>
        </a:spcAft>
        <a:defRPr sz="4500" b="1">
          <a:solidFill>
            <a:srgbClr val="FFC800"/>
          </a:solidFill>
          <a:latin typeface="Corbel" pitchFamily="34" charset="0"/>
        </a:defRPr>
      </a:lvl7pPr>
      <a:lvl8pPr marL="1371600" algn="l" rtl="0" eaLnBrk="1" fontAlgn="base" hangingPunct="1">
        <a:spcBef>
          <a:spcPct val="0"/>
        </a:spcBef>
        <a:spcAft>
          <a:spcPct val="0"/>
        </a:spcAft>
        <a:defRPr sz="4500" b="1">
          <a:solidFill>
            <a:srgbClr val="FFC800"/>
          </a:solidFill>
          <a:latin typeface="Corbel" pitchFamily="34" charset="0"/>
        </a:defRPr>
      </a:lvl8pPr>
      <a:lvl9pPr marL="1828800" algn="l" rtl="0" eaLnBrk="1" fontAlgn="base" hangingPunct="1">
        <a:spcBef>
          <a:spcPct val="0"/>
        </a:spcBef>
        <a:spcAft>
          <a:spcPct val="0"/>
        </a:spcAft>
        <a:defRPr sz="4500" b="1">
          <a:solidFill>
            <a:srgbClr val="FFC800"/>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lLzcW5NG5eA"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Logic of Collective Action</a:t>
            </a:r>
            <a:endParaRPr lang="en-US" dirty="0"/>
          </a:p>
        </p:txBody>
      </p:sp>
      <p:sp>
        <p:nvSpPr>
          <p:cNvPr id="3" name="Subtitle 2"/>
          <p:cNvSpPr>
            <a:spLocks noGrp="1"/>
          </p:cNvSpPr>
          <p:nvPr>
            <p:ph type="subTitle" idx="1"/>
          </p:nvPr>
        </p:nvSpPr>
        <p:spPr/>
        <p:txBody>
          <a:bodyPr/>
          <a:lstStyle/>
          <a:p>
            <a:r>
              <a:rPr lang="en-US" dirty="0" smtClean="0"/>
              <a:t>Alex Tabarrok</a:t>
            </a:r>
            <a:endParaRPr lang="en-US" dirty="0"/>
          </a:p>
        </p:txBody>
      </p:sp>
    </p:spTree>
    <p:extLst>
      <p:ext uri="{BB962C8B-B14F-4D97-AF65-F5344CB8AC3E}">
        <p14:creationId xmlns:p14="http://schemas.microsoft.com/office/powerpoint/2010/main" val="1674578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of Collective Action and Marxism</a:t>
            </a:r>
            <a:endParaRPr lang="en-US" dirty="0"/>
          </a:p>
        </p:txBody>
      </p:sp>
      <p:sp>
        <p:nvSpPr>
          <p:cNvPr id="3" name="Content Placeholder 2"/>
          <p:cNvSpPr>
            <a:spLocks noGrp="1"/>
          </p:cNvSpPr>
          <p:nvPr>
            <p:ph idx="1"/>
          </p:nvPr>
        </p:nvSpPr>
        <p:spPr>
          <a:xfrm>
            <a:off x="609600" y="1774825"/>
            <a:ext cx="7499684" cy="4946817"/>
          </a:xfrm>
        </p:spPr>
        <p:txBody>
          <a:bodyPr/>
          <a:lstStyle/>
          <a:p>
            <a:r>
              <a:rPr lang="en-US" dirty="0" smtClean="0"/>
              <a:t>Marx argued that history was the history of the class struggle—class rather than individual was the unit of analysis.</a:t>
            </a:r>
          </a:p>
          <a:p>
            <a:r>
              <a:rPr lang="en-US" dirty="0" smtClean="0"/>
              <a:t>Problems</a:t>
            </a:r>
          </a:p>
          <a:p>
            <a:pPr lvl="1"/>
            <a:r>
              <a:rPr lang="en-US" dirty="0" smtClean="0"/>
              <a:t>Do all members of a class—e.g. capitalists and laborers--really have the same interest?</a:t>
            </a:r>
          </a:p>
          <a:p>
            <a:pPr lvl="1"/>
            <a:r>
              <a:rPr lang="en-US" dirty="0" smtClean="0"/>
              <a:t>Even if all members have the same interest does that mean that they will in concert?</a:t>
            </a:r>
          </a:p>
          <a:p>
            <a:pPr lvl="1"/>
            <a:endParaRPr lang="en-US" dirty="0"/>
          </a:p>
        </p:txBody>
      </p:sp>
      <p:pic>
        <p:nvPicPr>
          <p:cNvPr id="1026" name="Picture 2" descr="Karl Marx, Athe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9028" y="2279733"/>
            <a:ext cx="2838450" cy="32194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507120" y="5574632"/>
            <a:ext cx="1660358" cy="369332"/>
          </a:xfrm>
          <a:prstGeom prst="rect">
            <a:avLst/>
          </a:prstGeom>
          <a:noFill/>
        </p:spPr>
        <p:txBody>
          <a:bodyPr wrap="square" rtlCol="0">
            <a:spAutoFit/>
          </a:bodyPr>
          <a:lstStyle/>
          <a:p>
            <a:pPr algn="r"/>
            <a:r>
              <a:rPr lang="en-US" dirty="0" smtClean="0"/>
              <a:t>Karl Marx</a:t>
            </a:r>
            <a:endParaRPr lang="en-US" dirty="0"/>
          </a:p>
        </p:txBody>
      </p:sp>
    </p:spTree>
    <p:extLst>
      <p:ext uri="{BB962C8B-B14F-4D97-AF65-F5344CB8AC3E}">
        <p14:creationId xmlns:p14="http://schemas.microsoft.com/office/powerpoint/2010/main" val="67957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Theories of Pluralism</a:t>
            </a:r>
            <a:endParaRPr lang="en-US" dirty="0"/>
          </a:p>
        </p:txBody>
      </p:sp>
      <p:sp>
        <p:nvSpPr>
          <p:cNvPr id="3" name="Content Placeholder 2"/>
          <p:cNvSpPr>
            <a:spLocks noGrp="1"/>
          </p:cNvSpPr>
          <p:nvPr>
            <p:ph idx="1"/>
          </p:nvPr>
        </p:nvSpPr>
        <p:spPr>
          <a:xfrm>
            <a:off x="326796" y="1845116"/>
            <a:ext cx="10972800" cy="4625975"/>
          </a:xfrm>
        </p:spPr>
        <p:txBody>
          <a:bodyPr/>
          <a:lstStyle/>
          <a:p>
            <a:pPr lvl="1">
              <a:lnSpc>
                <a:spcPct val="80000"/>
              </a:lnSpc>
            </a:pPr>
            <a:r>
              <a:rPr lang="en-US" altLang="en-US" sz="3600" dirty="0" smtClean="0">
                <a:cs typeface="Times New Roman" panose="02020603050405020304" pitchFamily="18" charset="0"/>
              </a:rPr>
              <a:t>Competing </a:t>
            </a:r>
            <a:r>
              <a:rPr lang="en-US" altLang="en-US" sz="3600" dirty="0">
                <a:cs typeface="Times New Roman" panose="02020603050405020304" pitchFamily="18" charset="0"/>
              </a:rPr>
              <a:t>interests balance each other by bringing resources and arguments to bear on different sides of important public policy decisions</a:t>
            </a:r>
            <a:r>
              <a:rPr lang="en-GB" altLang="en-US" sz="3600" dirty="0">
                <a:cs typeface="Times New Roman" panose="02020603050405020304" pitchFamily="18" charset="0"/>
              </a:rPr>
              <a:t>. </a:t>
            </a:r>
          </a:p>
          <a:p>
            <a:pPr lvl="1">
              <a:lnSpc>
                <a:spcPct val="80000"/>
              </a:lnSpc>
            </a:pPr>
            <a:r>
              <a:rPr lang="en-US" altLang="en-US" sz="3600" dirty="0"/>
              <a:t>Groups compete on a more or less level playing field created by the national and state constitutions as well as by laws. As a result, multiple competing interests are believed to create a stable political environment that allows those interests to be represented before the government</a:t>
            </a:r>
            <a:r>
              <a:rPr lang="en-US" altLang="en-US" sz="3600" dirty="0" smtClean="0"/>
              <a:t>.</a:t>
            </a:r>
          </a:p>
          <a:p>
            <a:pPr lvl="1">
              <a:lnSpc>
                <a:spcPct val="80000"/>
              </a:lnSpc>
            </a:pPr>
            <a:endParaRPr lang="en-GB" altLang="en-US" dirty="0">
              <a:cs typeface="Times New Roman" panose="02020603050405020304" pitchFamily="18" charset="0"/>
            </a:endParaRPr>
          </a:p>
        </p:txBody>
      </p:sp>
    </p:spTree>
    <p:extLst>
      <p:ext uri="{BB962C8B-B14F-4D97-AF65-F5344CB8AC3E}">
        <p14:creationId xmlns:p14="http://schemas.microsoft.com/office/powerpoint/2010/main" val="244796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Logic of Collective Action and </a:t>
            </a:r>
            <a:r>
              <a:rPr lang="en-US" altLang="en-US" dirty="0"/>
              <a:t>Pluralism</a:t>
            </a:r>
            <a:endParaRPr lang="en-US" dirty="0"/>
          </a:p>
        </p:txBody>
      </p:sp>
      <p:sp>
        <p:nvSpPr>
          <p:cNvPr id="3" name="Content Placeholder 2"/>
          <p:cNvSpPr>
            <a:spLocks noGrp="1"/>
          </p:cNvSpPr>
          <p:nvPr>
            <p:ph idx="1"/>
          </p:nvPr>
        </p:nvSpPr>
        <p:spPr>
          <a:xfrm>
            <a:off x="609600" y="1675434"/>
            <a:ext cx="10972800" cy="4625975"/>
          </a:xfrm>
        </p:spPr>
        <p:txBody>
          <a:bodyPr/>
          <a:lstStyle/>
          <a:p>
            <a:pPr lvl="1">
              <a:lnSpc>
                <a:spcPct val="80000"/>
              </a:lnSpc>
            </a:pPr>
            <a:endParaRPr lang="en-US" altLang="en-US" sz="2000" dirty="0">
              <a:cs typeface="Times New Roman" panose="02020603050405020304" pitchFamily="18" charset="0"/>
            </a:endParaRPr>
          </a:p>
          <a:p>
            <a:pPr marL="119062" indent="0">
              <a:lnSpc>
                <a:spcPct val="80000"/>
              </a:lnSpc>
              <a:buNone/>
            </a:pPr>
            <a:r>
              <a:rPr lang="en-US" altLang="en-US" sz="2800" dirty="0">
                <a:cs typeface="Times New Roman" panose="02020603050405020304" pitchFamily="18" charset="0"/>
              </a:rPr>
              <a:t>“Political scientists had assumed that the interplay of pressure groups was the essence of democracy.  Some got their way, others did not. Well, that showed that the first had more members than the second, or members who cared more deeply, or both. So it was right and proper that they should get their way. This classical pluralism both described and celebrated lobbying in a democracy.” (McLean 2000: 653)</a:t>
            </a:r>
          </a:p>
          <a:p>
            <a:pPr marL="119062" indent="0">
              <a:lnSpc>
                <a:spcPct val="80000"/>
              </a:lnSpc>
              <a:buNone/>
            </a:pPr>
            <a:endParaRPr lang="en-US" altLang="en-US" dirty="0" smtClean="0">
              <a:cs typeface="Times New Roman" panose="02020603050405020304" pitchFamily="18" charset="0"/>
            </a:endParaRPr>
          </a:p>
          <a:p>
            <a:pPr marL="119062" indent="0">
              <a:lnSpc>
                <a:spcPct val="80000"/>
              </a:lnSpc>
              <a:buNone/>
            </a:pPr>
            <a:r>
              <a:rPr lang="en-US" altLang="en-US" b="1" dirty="0" smtClean="0">
                <a:cs typeface="Times New Roman" panose="02020603050405020304" pitchFamily="18" charset="0"/>
              </a:rPr>
              <a:t>Olson </a:t>
            </a:r>
            <a:r>
              <a:rPr lang="en-US" altLang="en-US" b="1" dirty="0">
                <a:cs typeface="Times New Roman" panose="02020603050405020304" pitchFamily="18" charset="0"/>
              </a:rPr>
              <a:t>shows that this is not correct some interest groups are easier to organize (e.g. smaller groups with the opportunity of using selective incentives) so the playing field is not </a:t>
            </a:r>
            <a:r>
              <a:rPr lang="en-US" altLang="en-US" b="1" dirty="0" smtClean="0">
                <a:cs typeface="Times New Roman" panose="02020603050405020304" pitchFamily="18" charset="0"/>
              </a:rPr>
              <a:t>level</a:t>
            </a:r>
            <a:r>
              <a:rPr lang="en-US" altLang="en-US" b="1" dirty="0">
                <a:cs typeface="Times New Roman" panose="02020603050405020304" pitchFamily="18" charset="0"/>
              </a:rPr>
              <a:t>.</a:t>
            </a:r>
          </a:p>
        </p:txBody>
      </p:sp>
    </p:spTree>
    <p:extLst>
      <p:ext uri="{BB962C8B-B14F-4D97-AF65-F5344CB8AC3E}">
        <p14:creationId xmlns:p14="http://schemas.microsoft.com/office/powerpoint/2010/main" val="1075940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Logic of Collection Action and the History of Labor Unions</a:t>
            </a:r>
            <a:endParaRPr lang="en-US" dirty="0"/>
          </a:p>
        </p:txBody>
      </p:sp>
      <p:sp>
        <p:nvSpPr>
          <p:cNvPr id="3" name="Content Placeholder 2"/>
          <p:cNvSpPr>
            <a:spLocks noGrp="1"/>
          </p:cNvSpPr>
          <p:nvPr>
            <p:ph idx="1"/>
          </p:nvPr>
        </p:nvSpPr>
        <p:spPr>
          <a:xfrm>
            <a:off x="543612" y="1680557"/>
            <a:ext cx="10972800" cy="4625975"/>
          </a:xfrm>
        </p:spPr>
        <p:txBody>
          <a:bodyPr/>
          <a:lstStyle/>
          <a:p>
            <a:r>
              <a:rPr lang="en-US" dirty="0" smtClean="0"/>
              <a:t>Labor unions did not begin in large factories where management and labor were split but in small trades like printing and shoemaking.</a:t>
            </a:r>
          </a:p>
          <a:p>
            <a:r>
              <a:rPr lang="en-US" dirty="0" smtClean="0"/>
              <a:t>Higher wage, shorter working hours, working conditions etc. are collective goods from the point of view of the workers.</a:t>
            </a:r>
          </a:p>
          <a:p>
            <a:pPr lvl="1"/>
            <a:r>
              <a:rPr lang="en-US" dirty="0" smtClean="0"/>
              <a:t>Workers who go on strike when successful all gain but if the workers who go on strike bear the costs of being (potentially) fired losing work etc. Those who remain may be paid more.</a:t>
            </a:r>
          </a:p>
          <a:p>
            <a:r>
              <a:rPr lang="en-US" dirty="0" smtClean="0"/>
              <a:t>Small groups, selective incentives more likely to solve this problem.</a:t>
            </a:r>
            <a:endParaRPr lang="en-US" dirty="0"/>
          </a:p>
        </p:txBody>
      </p:sp>
    </p:spTree>
    <p:extLst>
      <p:ext uri="{BB962C8B-B14F-4D97-AF65-F5344CB8AC3E}">
        <p14:creationId xmlns:p14="http://schemas.microsoft.com/office/powerpoint/2010/main" val="120707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Logic of Collection Action and the History of Labor Unions</a:t>
            </a:r>
          </a:p>
        </p:txBody>
      </p:sp>
      <p:sp>
        <p:nvSpPr>
          <p:cNvPr id="3" name="Content Placeholder 2"/>
          <p:cNvSpPr>
            <a:spLocks noGrp="1"/>
          </p:cNvSpPr>
          <p:nvPr>
            <p:ph idx="1"/>
          </p:nvPr>
        </p:nvSpPr>
        <p:spPr>
          <a:xfrm>
            <a:off x="421064" y="1708838"/>
            <a:ext cx="10972800" cy="4965339"/>
          </a:xfrm>
        </p:spPr>
        <p:txBody>
          <a:bodyPr/>
          <a:lstStyle/>
          <a:p>
            <a:r>
              <a:rPr lang="en-US" dirty="0" smtClean="0"/>
              <a:t>Logic of collective action does a lot to explain the violence of a labor movement.</a:t>
            </a:r>
          </a:p>
          <a:p>
            <a:pPr lvl="1"/>
            <a:r>
              <a:rPr lang="en-US" dirty="0" smtClean="0"/>
              <a:t>To be successful union workers must threaten violence to those other workers who would break the strike.</a:t>
            </a:r>
          </a:p>
          <a:p>
            <a:pPr lvl="1"/>
            <a:r>
              <a:rPr lang="en-US" dirty="0" smtClean="0"/>
              <a:t>A punch in the nose is a selective disincentive for those who don’t join the union.</a:t>
            </a:r>
          </a:p>
          <a:p>
            <a:r>
              <a:rPr lang="en-US" dirty="0" smtClean="0"/>
              <a:t>Collective action problem wasn’t solved until “solved” by law. Wagner Act made it illegal for company to fire union organizers but also made union membership compulsory if the union organized a majority of the workers. </a:t>
            </a:r>
          </a:p>
        </p:txBody>
      </p:sp>
    </p:spTree>
    <p:extLst>
      <p:ext uri="{BB962C8B-B14F-4D97-AF65-F5344CB8AC3E}">
        <p14:creationId xmlns:p14="http://schemas.microsoft.com/office/powerpoint/2010/main" val="361827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Cooperation Rational?</a:t>
            </a:r>
            <a:endParaRPr lang="en-US" dirty="0"/>
          </a:p>
        </p:txBody>
      </p:sp>
      <p:sp>
        <p:nvSpPr>
          <p:cNvPr id="3" name="Content Placeholder 2"/>
          <p:cNvSpPr>
            <a:spLocks noGrp="1"/>
          </p:cNvSpPr>
          <p:nvPr>
            <p:ph idx="1"/>
          </p:nvPr>
        </p:nvSpPr>
        <p:spPr/>
        <p:txBody>
          <a:bodyPr/>
          <a:lstStyle/>
          <a:p>
            <a:r>
              <a:rPr lang="en-US" sz="3600" dirty="0" smtClean="0"/>
              <a:t>If people share a common goal should/will they cooperate to achieve that goal?</a:t>
            </a:r>
          </a:p>
          <a:p>
            <a:r>
              <a:rPr lang="en-US" sz="3600" dirty="0" smtClean="0"/>
              <a:t>Olson </a:t>
            </a:r>
            <a:r>
              <a:rPr lang="en-US" sz="3600" dirty="0"/>
              <a:t>– common goals are often public goods, </a:t>
            </a:r>
            <a:r>
              <a:rPr lang="en-US" sz="3600" dirty="0" err="1"/>
              <a:t>nonexcludable</a:t>
            </a:r>
            <a:r>
              <a:rPr lang="en-US" sz="3600" dirty="0"/>
              <a:t> and </a:t>
            </a:r>
            <a:r>
              <a:rPr lang="en-US" sz="3600" dirty="0" err="1"/>
              <a:t>nonrival</a:t>
            </a:r>
            <a:r>
              <a:rPr lang="en-US" sz="3600" dirty="0"/>
              <a:t>, for the group that wants to achieve the goal. Even in small groups, cooperation may be difficult to sustain.</a:t>
            </a:r>
          </a:p>
          <a:p>
            <a:endParaRPr lang="en-US" dirty="0" smtClean="0"/>
          </a:p>
        </p:txBody>
      </p:sp>
    </p:spTree>
    <p:extLst>
      <p:ext uri="{BB962C8B-B14F-4D97-AF65-F5344CB8AC3E}">
        <p14:creationId xmlns:p14="http://schemas.microsoft.com/office/powerpoint/2010/main" val="381053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cooperation rational?</a:t>
            </a:r>
            <a:endParaRPr lang="en-US" dirty="0"/>
          </a:p>
        </p:txBody>
      </p:sp>
      <p:sp>
        <p:nvSpPr>
          <p:cNvPr id="3" name="Content Placeholder 2"/>
          <p:cNvSpPr>
            <a:spLocks noGrp="1"/>
          </p:cNvSpPr>
          <p:nvPr>
            <p:ph idx="1"/>
          </p:nvPr>
        </p:nvSpPr>
        <p:spPr>
          <a:xfrm>
            <a:off x="673768" y="4178968"/>
            <a:ext cx="10972800" cy="2294021"/>
          </a:xfrm>
        </p:spPr>
        <p:txBody>
          <a:bodyPr>
            <a:normAutofit fontScale="92500" lnSpcReduction="20000"/>
          </a:bodyPr>
          <a:lstStyle/>
          <a:p>
            <a:r>
              <a:rPr lang="en-US" dirty="0" smtClean="0"/>
              <a:t>Adam and David own land on which there is a common swamp.</a:t>
            </a:r>
          </a:p>
          <a:p>
            <a:r>
              <a:rPr lang="en-US" dirty="0" smtClean="0"/>
              <a:t>Both would like the swamp drained and each has a pump.</a:t>
            </a:r>
          </a:p>
          <a:p>
            <a:pPr lvl="1"/>
            <a:r>
              <a:rPr lang="en-US" dirty="0" smtClean="0"/>
              <a:t>Assume that it costs to run the pump and that it would not be worthwhile for either to pump the entire swamp alone but it would be worthwhile if they split the costs.</a:t>
            </a:r>
          </a:p>
          <a:p>
            <a:r>
              <a:rPr lang="en-US" dirty="0" smtClean="0"/>
              <a:t>Is it rational for each of them to pump the swamp?</a:t>
            </a:r>
          </a:p>
          <a:p>
            <a:endParaRPr lang="en-US" dirty="0"/>
          </a:p>
        </p:txBody>
      </p:sp>
      <p:pic>
        <p:nvPicPr>
          <p:cNvPr id="4" name="Picture 3"/>
          <p:cNvPicPr>
            <a:picLocks noChangeAspect="1"/>
          </p:cNvPicPr>
          <p:nvPr/>
        </p:nvPicPr>
        <p:blipFill>
          <a:blip r:embed="rId2"/>
          <a:stretch>
            <a:fillRect/>
          </a:stretch>
        </p:blipFill>
        <p:spPr>
          <a:xfrm>
            <a:off x="3244853" y="1829132"/>
            <a:ext cx="5445620" cy="1928880"/>
          </a:xfrm>
          <a:prstGeom prst="rect">
            <a:avLst/>
          </a:prstGeom>
        </p:spPr>
      </p:pic>
    </p:spTree>
    <p:extLst>
      <p:ext uri="{BB962C8B-B14F-4D97-AF65-F5344CB8AC3E}">
        <p14:creationId xmlns:p14="http://schemas.microsoft.com/office/powerpoint/2010/main" val="3515233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cooperation rational?</a:t>
            </a:r>
          </a:p>
        </p:txBody>
      </p:sp>
      <p:sp>
        <p:nvSpPr>
          <p:cNvPr id="3" name="Content Placeholder 2"/>
          <p:cNvSpPr>
            <a:spLocks noGrp="1"/>
          </p:cNvSpPr>
          <p:nvPr>
            <p:ph idx="1"/>
          </p:nvPr>
        </p:nvSpPr>
        <p:spPr>
          <a:xfrm>
            <a:off x="609600" y="1774825"/>
            <a:ext cx="7459579" cy="4625975"/>
          </a:xfrm>
        </p:spPr>
        <p:txBody>
          <a:bodyPr/>
          <a:lstStyle/>
          <a:p>
            <a:r>
              <a:rPr lang="en-US" dirty="0" smtClean="0"/>
              <a:t>Adam may reason: Suppose David has his pump on then it makes sense for me to keep my pump off and let him do all the work. On the other hand suppose David has his pump off then it makes sense for me to keep my pump off and not do all the work. David reasons similarly. The swamp is not pumped.</a:t>
            </a:r>
          </a:p>
          <a:p>
            <a:r>
              <a:rPr lang="en-US" dirty="0" smtClean="0"/>
              <a:t>Prisoner’s Dilemma</a:t>
            </a:r>
          </a:p>
          <a:p>
            <a:endParaRPr lang="en-US" dirty="0"/>
          </a:p>
        </p:txBody>
      </p:sp>
      <p:graphicFrame>
        <p:nvGraphicFramePr>
          <p:cNvPr id="4" name="Table 3"/>
          <p:cNvGraphicFramePr>
            <a:graphicFrameLocks noGrp="1"/>
          </p:cNvGraphicFramePr>
          <p:nvPr>
            <p:extLst/>
          </p:nvPr>
        </p:nvGraphicFramePr>
        <p:xfrm>
          <a:off x="7780422" y="3182129"/>
          <a:ext cx="4211052" cy="1668260"/>
        </p:xfrm>
        <a:graphic>
          <a:graphicData uri="http://schemas.openxmlformats.org/drawingml/2006/table">
            <a:tbl>
              <a:tblPr firstRow="1">
                <a:tableStyleId>{8A107856-5554-42FB-B03E-39F5DBC370BA}</a:tableStyleId>
              </a:tblPr>
              <a:tblGrid>
                <a:gridCol w="1403684">
                  <a:extLst>
                    <a:ext uri="{9D8B030D-6E8A-4147-A177-3AD203B41FA5}">
                      <a16:colId xmlns:a16="http://schemas.microsoft.com/office/drawing/2014/main" val="20000"/>
                    </a:ext>
                  </a:extLst>
                </a:gridCol>
                <a:gridCol w="1403684">
                  <a:extLst>
                    <a:ext uri="{9D8B030D-6E8A-4147-A177-3AD203B41FA5}">
                      <a16:colId xmlns:a16="http://schemas.microsoft.com/office/drawing/2014/main" val="20001"/>
                    </a:ext>
                  </a:extLst>
                </a:gridCol>
                <a:gridCol w="1403684">
                  <a:extLst>
                    <a:ext uri="{9D8B030D-6E8A-4147-A177-3AD203B41FA5}">
                      <a16:colId xmlns:a16="http://schemas.microsoft.com/office/drawing/2014/main" val="20002"/>
                    </a:ext>
                  </a:extLst>
                </a:gridCol>
              </a:tblGrid>
              <a:tr h="514090">
                <a:tc>
                  <a:txBody>
                    <a:bodyPr/>
                    <a:lstStyle/>
                    <a:p>
                      <a:pPr algn="r"/>
                      <a:r>
                        <a:rPr lang="en-US" dirty="0" smtClean="0">
                          <a:solidFill>
                            <a:srgbClr val="00B050"/>
                          </a:solidFill>
                        </a:rPr>
                        <a:t>David</a:t>
                      </a:r>
                    </a:p>
                    <a:p>
                      <a:r>
                        <a:rPr lang="en-US" dirty="0" smtClean="0">
                          <a:solidFill>
                            <a:srgbClr val="FF0000"/>
                          </a:solidFill>
                        </a:rPr>
                        <a:t>Adam</a:t>
                      </a:r>
                      <a:endParaRPr lang="en-US" dirty="0">
                        <a:solidFill>
                          <a:srgbClr val="FF0000"/>
                        </a:solidFill>
                      </a:endParaRPr>
                    </a:p>
                  </a:txBody>
                  <a:tcPr/>
                </a:tc>
                <a:tc>
                  <a:txBody>
                    <a:bodyPr/>
                    <a:lstStyle/>
                    <a:p>
                      <a:pPr algn="ctr"/>
                      <a:r>
                        <a:rPr lang="en-US" b="0" dirty="0" smtClean="0">
                          <a:solidFill>
                            <a:srgbClr val="00B050"/>
                          </a:solidFill>
                        </a:rPr>
                        <a:t>Pump</a:t>
                      </a:r>
                      <a:r>
                        <a:rPr lang="en-US" b="0" baseline="0" dirty="0" smtClean="0">
                          <a:solidFill>
                            <a:srgbClr val="00B050"/>
                          </a:solidFill>
                        </a:rPr>
                        <a:t> On</a:t>
                      </a:r>
                      <a:endParaRPr lang="en-US" b="0" dirty="0">
                        <a:solidFill>
                          <a:srgbClr val="00B050"/>
                        </a:solidFill>
                      </a:endParaRPr>
                    </a:p>
                  </a:txBody>
                  <a:tcPr anchor="b"/>
                </a:tc>
                <a:tc>
                  <a:txBody>
                    <a:bodyPr/>
                    <a:lstStyle/>
                    <a:p>
                      <a:pPr algn="ctr"/>
                      <a:r>
                        <a:rPr lang="en-US" b="0" dirty="0" smtClean="0">
                          <a:solidFill>
                            <a:srgbClr val="00B050"/>
                          </a:solidFill>
                        </a:rPr>
                        <a:t>Pump Off</a:t>
                      </a:r>
                      <a:endParaRPr lang="en-US" b="0" dirty="0">
                        <a:solidFill>
                          <a:srgbClr val="00B050"/>
                        </a:solidFill>
                      </a:endParaRPr>
                    </a:p>
                  </a:txBody>
                  <a:tcPr anchor="b"/>
                </a:tc>
                <a:extLst>
                  <a:ext uri="{0D108BD9-81ED-4DB2-BD59-A6C34878D82A}">
                    <a16:rowId xmlns:a16="http://schemas.microsoft.com/office/drawing/2014/main" val="10000"/>
                  </a:ext>
                </a:extLst>
              </a:tr>
              <a:tr h="514090">
                <a:tc>
                  <a:txBody>
                    <a:bodyPr/>
                    <a:lstStyle/>
                    <a:p>
                      <a:pPr algn="r"/>
                      <a:r>
                        <a:rPr lang="en-US" dirty="0" smtClean="0">
                          <a:solidFill>
                            <a:srgbClr val="FF0000"/>
                          </a:solidFill>
                        </a:rPr>
                        <a:t>Pump On</a:t>
                      </a:r>
                      <a:endParaRPr lang="en-US" dirty="0">
                        <a:solidFill>
                          <a:srgbClr val="FF0000"/>
                        </a:solidFill>
                      </a:endParaRPr>
                    </a:p>
                  </a:txBody>
                  <a:tcPr/>
                </a:tc>
                <a:tc>
                  <a:txBody>
                    <a:bodyPr/>
                    <a:lstStyle/>
                    <a:p>
                      <a:pPr algn="ctr"/>
                      <a:r>
                        <a:rPr lang="en-US" dirty="0" smtClean="0">
                          <a:solidFill>
                            <a:srgbClr val="FF0000"/>
                          </a:solidFill>
                        </a:rPr>
                        <a:t>3</a:t>
                      </a:r>
                      <a:r>
                        <a:rPr lang="en-US" dirty="0" smtClean="0"/>
                        <a:t>,</a:t>
                      </a:r>
                      <a:r>
                        <a:rPr lang="en-US" dirty="0" smtClean="0">
                          <a:solidFill>
                            <a:srgbClr val="00B050"/>
                          </a:solidFill>
                        </a:rPr>
                        <a:t>3</a:t>
                      </a:r>
                      <a:endParaRPr lang="en-US" dirty="0">
                        <a:solidFill>
                          <a:srgbClr val="00B050"/>
                        </a:solidFill>
                      </a:endParaRPr>
                    </a:p>
                  </a:txBody>
                  <a:tcPr/>
                </a:tc>
                <a:tc>
                  <a:txBody>
                    <a:bodyPr/>
                    <a:lstStyle/>
                    <a:p>
                      <a:pPr algn="ctr"/>
                      <a:r>
                        <a:rPr lang="en-US" dirty="0" smtClean="0">
                          <a:solidFill>
                            <a:srgbClr val="FF0000"/>
                          </a:solidFill>
                        </a:rPr>
                        <a:t>-3</a:t>
                      </a:r>
                      <a:r>
                        <a:rPr lang="en-US" dirty="0" smtClean="0"/>
                        <a:t>,</a:t>
                      </a:r>
                      <a:r>
                        <a:rPr lang="en-US" dirty="0" smtClean="0">
                          <a:solidFill>
                            <a:srgbClr val="00B050"/>
                          </a:solidFill>
                        </a:rPr>
                        <a:t>5</a:t>
                      </a:r>
                      <a:endParaRPr lang="en-US" dirty="0">
                        <a:solidFill>
                          <a:srgbClr val="00B050"/>
                        </a:solidFill>
                      </a:endParaRPr>
                    </a:p>
                  </a:txBody>
                  <a:tcPr/>
                </a:tc>
                <a:extLst>
                  <a:ext uri="{0D108BD9-81ED-4DB2-BD59-A6C34878D82A}">
                    <a16:rowId xmlns:a16="http://schemas.microsoft.com/office/drawing/2014/main" val="10001"/>
                  </a:ext>
                </a:extLst>
              </a:tr>
              <a:tr h="514090">
                <a:tc>
                  <a:txBody>
                    <a:bodyPr/>
                    <a:lstStyle/>
                    <a:p>
                      <a:pPr algn="r"/>
                      <a:r>
                        <a:rPr lang="en-US" dirty="0" smtClean="0">
                          <a:solidFill>
                            <a:srgbClr val="FF0000"/>
                          </a:solidFill>
                        </a:rPr>
                        <a:t>Pump Off</a:t>
                      </a:r>
                      <a:endParaRPr lang="en-US" dirty="0">
                        <a:solidFill>
                          <a:srgbClr val="FF0000"/>
                        </a:solidFill>
                      </a:endParaRPr>
                    </a:p>
                  </a:txBody>
                  <a:tcPr/>
                </a:tc>
                <a:tc>
                  <a:txBody>
                    <a:bodyPr/>
                    <a:lstStyle/>
                    <a:p>
                      <a:pPr algn="ctr"/>
                      <a:r>
                        <a:rPr lang="en-US" dirty="0" smtClean="0">
                          <a:solidFill>
                            <a:srgbClr val="FF0000"/>
                          </a:solidFill>
                        </a:rPr>
                        <a:t>5</a:t>
                      </a:r>
                      <a:r>
                        <a:rPr lang="en-US" dirty="0" smtClean="0"/>
                        <a:t>,</a:t>
                      </a:r>
                      <a:r>
                        <a:rPr lang="en-US" dirty="0" smtClean="0">
                          <a:solidFill>
                            <a:srgbClr val="00B050"/>
                          </a:solidFill>
                        </a:rPr>
                        <a:t>-3</a:t>
                      </a:r>
                      <a:endParaRPr lang="en-US" dirty="0">
                        <a:solidFill>
                          <a:srgbClr val="00B050"/>
                        </a:solidFill>
                      </a:endParaRPr>
                    </a:p>
                  </a:txBody>
                  <a:tcPr/>
                </a:tc>
                <a:tc>
                  <a:txBody>
                    <a:bodyPr/>
                    <a:lstStyle/>
                    <a:p>
                      <a:pPr algn="ctr"/>
                      <a:r>
                        <a:rPr lang="en-US" dirty="0" smtClean="0">
                          <a:solidFill>
                            <a:srgbClr val="FF0000"/>
                          </a:solidFill>
                        </a:rPr>
                        <a:t>0</a:t>
                      </a:r>
                      <a:r>
                        <a:rPr lang="en-US" dirty="0" smtClean="0"/>
                        <a:t>,</a:t>
                      </a:r>
                      <a:r>
                        <a:rPr lang="en-US" dirty="0" smtClean="0">
                          <a:solidFill>
                            <a:srgbClr val="00B050"/>
                          </a:solidFill>
                        </a:rPr>
                        <a:t>0</a:t>
                      </a:r>
                      <a:endParaRPr lang="en-US" dirty="0">
                        <a:solidFill>
                          <a:srgbClr val="00B050"/>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44245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7853" y="-80314"/>
            <a:ext cx="13907705" cy="7018628"/>
          </a:xfrm>
          <a:prstGeom prst="rect">
            <a:avLst/>
          </a:prstGeom>
        </p:spPr>
      </p:pic>
      <p:sp>
        <p:nvSpPr>
          <p:cNvPr id="2" name="Title 1"/>
          <p:cNvSpPr>
            <a:spLocks noGrp="1"/>
          </p:cNvSpPr>
          <p:nvPr>
            <p:ph type="title"/>
          </p:nvPr>
        </p:nvSpPr>
        <p:spPr/>
        <p:txBody>
          <a:bodyPr/>
          <a:lstStyle/>
          <a:p>
            <a:r>
              <a:rPr lang="en-US" dirty="0" smtClean="0">
                <a:hlinkClick r:id="rId3"/>
              </a:rPr>
              <a:t>Public Goods and Asteroid Defense</a:t>
            </a:r>
            <a:endParaRPr lang="en-US" dirty="0"/>
          </a:p>
        </p:txBody>
      </p:sp>
    </p:spTree>
    <p:extLst>
      <p:ext uri="{BB962C8B-B14F-4D97-AF65-F5344CB8AC3E}">
        <p14:creationId xmlns:p14="http://schemas.microsoft.com/office/powerpoint/2010/main" val="4198609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public goods provided?</a:t>
            </a:r>
            <a:endParaRPr lang="en-US" dirty="0"/>
          </a:p>
        </p:txBody>
      </p:sp>
      <p:sp>
        <p:nvSpPr>
          <p:cNvPr id="3" name="Content Placeholder 2"/>
          <p:cNvSpPr>
            <a:spLocks noGrp="1"/>
          </p:cNvSpPr>
          <p:nvPr>
            <p:ph idx="1"/>
          </p:nvPr>
        </p:nvSpPr>
        <p:spPr>
          <a:xfrm>
            <a:off x="609600" y="1774825"/>
            <a:ext cx="7251032" cy="4625975"/>
          </a:xfrm>
        </p:spPr>
        <p:txBody>
          <a:bodyPr/>
          <a:lstStyle/>
          <a:p>
            <a:r>
              <a:rPr lang="en-US" dirty="0" smtClean="0"/>
              <a:t>Government provided public goods such as national defense are provided by coercion. Pay or go to jail.</a:t>
            </a:r>
          </a:p>
          <a:p>
            <a:r>
              <a:rPr lang="en-US" dirty="0" smtClean="0"/>
              <a:t>Note that when it works, everyone should willingly vote to be coerced!</a:t>
            </a:r>
          </a:p>
          <a:p>
            <a:r>
              <a:rPr lang="en-US" dirty="0" smtClean="0"/>
              <a:t>But no guarantee that coercive authority will provide the public good. Instead Leviathan’s controllers may provide private goods for themselves.</a:t>
            </a:r>
          </a:p>
          <a:p>
            <a:endParaRPr lang="en-US" dirty="0" smtClean="0"/>
          </a:p>
          <a:p>
            <a:endParaRPr lang="en-US" dirty="0"/>
          </a:p>
        </p:txBody>
      </p:sp>
      <p:sp>
        <p:nvSpPr>
          <p:cNvPr id="4" name="Rectangle 3"/>
          <p:cNvSpPr/>
          <p:nvPr/>
        </p:nvSpPr>
        <p:spPr>
          <a:xfrm>
            <a:off x="8077701" y="4013810"/>
            <a:ext cx="3448050" cy="2554545"/>
          </a:xfrm>
          <a:prstGeom prst="rect">
            <a:avLst/>
          </a:prstGeom>
        </p:spPr>
        <p:txBody>
          <a:bodyPr wrap="square">
            <a:spAutoFit/>
          </a:bodyPr>
          <a:lstStyle/>
          <a:p>
            <a:r>
              <a:rPr lang="en-US" sz="1600" i="1" dirty="0" smtClean="0">
                <a:solidFill>
                  <a:srgbClr val="424242"/>
                </a:solidFill>
                <a:latin typeface="LFT-Etica-Web"/>
              </a:rPr>
              <a:t>I </a:t>
            </a:r>
            <a:r>
              <a:rPr lang="en-US" sz="1600" i="1" dirty="0">
                <a:solidFill>
                  <a:srgbClr val="424242"/>
                </a:solidFill>
                <a:latin typeface="LFT-Etica-Web"/>
              </a:rPr>
              <a:t>Authorize and give up my Right of Governing my </a:t>
            </a:r>
            <a:r>
              <a:rPr lang="en-US" sz="1600" i="1" dirty="0" err="1">
                <a:solidFill>
                  <a:srgbClr val="424242"/>
                </a:solidFill>
                <a:latin typeface="LFT-Etica-Web"/>
              </a:rPr>
              <a:t>selfe</a:t>
            </a:r>
            <a:r>
              <a:rPr lang="en-US" sz="1600" i="1" dirty="0">
                <a:solidFill>
                  <a:srgbClr val="424242"/>
                </a:solidFill>
                <a:latin typeface="LFT-Etica-Web"/>
              </a:rPr>
              <a:t>, to this Man . . . on this condition, that thou give up thy Right to him</a:t>
            </a:r>
            <a:r>
              <a:rPr lang="en-US" sz="1600" dirty="0">
                <a:solidFill>
                  <a:srgbClr val="424242"/>
                </a:solidFill>
                <a:latin typeface="LFT-Etica-Web"/>
              </a:rPr>
              <a:t> . . . This done, the Multitude so united in one Person, is called a COMMON-WEALTH . . . This is the Generation of the great LEVIATHAN</a:t>
            </a:r>
            <a:r>
              <a:rPr lang="en-US" sz="1600" dirty="0" smtClean="0">
                <a:solidFill>
                  <a:srgbClr val="424242"/>
                </a:solidFill>
                <a:latin typeface="LFT-Etica-Web"/>
              </a:rPr>
              <a:t>.</a:t>
            </a:r>
          </a:p>
          <a:p>
            <a:endParaRPr lang="en-US" sz="1600" dirty="0">
              <a:solidFill>
                <a:srgbClr val="424242"/>
              </a:solidFill>
              <a:latin typeface="LFT-Etica-Web"/>
            </a:endParaRPr>
          </a:p>
          <a:p>
            <a:pPr algn="r"/>
            <a:r>
              <a:rPr lang="en-US" sz="1600" dirty="0" smtClean="0">
                <a:solidFill>
                  <a:srgbClr val="424242"/>
                </a:solidFill>
                <a:latin typeface="LFT-Etica-Web"/>
              </a:rPr>
              <a:t>Thomas Hobbes, Leviathan, Ch.17</a:t>
            </a:r>
            <a:endParaRPr lang="en-US" sz="1600" dirty="0"/>
          </a:p>
        </p:txBody>
      </p:sp>
      <p:pic>
        <p:nvPicPr>
          <p:cNvPr id="1026" name="Picture 2" descr="http://www.bl.uk/onlinegallery/takingliberties/images/55hobbesleviathan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701" y="1856845"/>
            <a:ext cx="344805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18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Many other public/collective goods</a:t>
            </a:r>
            <a:endParaRPr lang="en-US" dirty="0"/>
          </a:p>
        </p:txBody>
      </p:sp>
      <p:sp>
        <p:nvSpPr>
          <p:cNvPr id="3" name="Content Placeholder 2"/>
          <p:cNvSpPr>
            <a:spLocks noGrp="1"/>
          </p:cNvSpPr>
          <p:nvPr>
            <p:ph idx="1"/>
          </p:nvPr>
        </p:nvSpPr>
        <p:spPr/>
        <p:txBody>
          <a:bodyPr/>
          <a:lstStyle/>
          <a:p>
            <a:r>
              <a:rPr lang="en-US" dirty="0" smtClean="0"/>
              <a:t>Bargaining for a higher wage. Colluding for a higher price. Lobbying say for a tariff, farm subsidies or a tax break. All of these are collective (public) goods for the group being benefitted and the logic of collective action holds.</a:t>
            </a:r>
          </a:p>
          <a:p>
            <a:r>
              <a:rPr lang="en-US" dirty="0" smtClean="0"/>
              <a:t>We have immediately that all interests will not be equally represented or effective in Washington, DC.</a:t>
            </a:r>
          </a:p>
          <a:p>
            <a:r>
              <a:rPr lang="en-US" dirty="0" smtClean="0"/>
              <a:t>E.g. Small groups will be better organized than large groups.</a:t>
            </a:r>
          </a:p>
          <a:p>
            <a:pPr lvl="1"/>
            <a:r>
              <a:rPr lang="en-US" dirty="0" smtClean="0"/>
              <a:t>The sugar lobby will in some situations be more effective than the taxpayer lobby!</a:t>
            </a:r>
          </a:p>
        </p:txBody>
      </p:sp>
    </p:spTree>
    <p:extLst>
      <p:ext uri="{BB962C8B-B14F-4D97-AF65-F5344CB8AC3E}">
        <p14:creationId xmlns:p14="http://schemas.microsoft.com/office/powerpoint/2010/main" val="93821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encourage cooperation </a:t>
            </a:r>
            <a:endParaRPr lang="en-US" dirty="0"/>
          </a:p>
        </p:txBody>
      </p:sp>
      <p:sp>
        <p:nvSpPr>
          <p:cNvPr id="3" name="Content Placeholder 2"/>
          <p:cNvSpPr>
            <a:spLocks noGrp="1"/>
          </p:cNvSpPr>
          <p:nvPr>
            <p:ph idx="1"/>
          </p:nvPr>
        </p:nvSpPr>
        <p:spPr>
          <a:xfrm>
            <a:off x="609600" y="1526172"/>
            <a:ext cx="10972800" cy="4625975"/>
          </a:xfrm>
        </p:spPr>
        <p:txBody>
          <a:bodyPr>
            <a:normAutofit fontScale="92500" lnSpcReduction="20000"/>
          </a:bodyPr>
          <a:lstStyle/>
          <a:p>
            <a:r>
              <a:rPr lang="en-US" dirty="0" smtClean="0"/>
              <a:t>Small numbers</a:t>
            </a:r>
          </a:p>
          <a:p>
            <a:pPr lvl="1"/>
            <a:r>
              <a:rPr lang="en-US" dirty="0" smtClean="0"/>
              <a:t>Lowers bargaining costs</a:t>
            </a:r>
          </a:p>
          <a:p>
            <a:pPr lvl="1"/>
            <a:r>
              <a:rPr lang="en-US" dirty="0" smtClean="0"/>
              <a:t>Increases awareness of symmetry</a:t>
            </a:r>
          </a:p>
          <a:p>
            <a:pPr lvl="1"/>
            <a:r>
              <a:rPr lang="en-US" dirty="0" smtClean="0"/>
              <a:t>Some incentive to provide even without collective action</a:t>
            </a:r>
          </a:p>
          <a:p>
            <a:pPr lvl="2"/>
            <a:r>
              <a:rPr lang="en-US" altLang="en-US" dirty="0" smtClean="0"/>
              <a:t>Implication - “In </a:t>
            </a:r>
            <a:r>
              <a:rPr lang="en-US" altLang="en-US" dirty="0"/>
              <a:t>small groups with common interests there is accordingly a surprising tendency for the “exploitation” of the great by the small” </a:t>
            </a:r>
            <a:r>
              <a:rPr lang="en-US" altLang="en-US" dirty="0" smtClean="0"/>
              <a:t>(LOCA p. 35</a:t>
            </a:r>
            <a:r>
              <a:rPr lang="en-US" altLang="en-US" dirty="0"/>
              <a:t>) </a:t>
            </a:r>
            <a:endParaRPr lang="en-US" altLang="en-US" dirty="0" smtClean="0"/>
          </a:p>
          <a:p>
            <a:r>
              <a:rPr lang="en-US" dirty="0" smtClean="0"/>
              <a:t>Homogeneous groups</a:t>
            </a:r>
          </a:p>
          <a:p>
            <a:r>
              <a:rPr lang="en-US" dirty="0" smtClean="0"/>
              <a:t>Repeated interaction</a:t>
            </a:r>
          </a:p>
          <a:p>
            <a:pPr lvl="1"/>
            <a:r>
              <a:rPr lang="en-US" dirty="0" smtClean="0"/>
              <a:t>Punishment – tit for tat</a:t>
            </a:r>
          </a:p>
          <a:p>
            <a:pPr lvl="1"/>
            <a:r>
              <a:rPr lang="en-US" dirty="0" smtClean="0"/>
              <a:t>Folk theorem</a:t>
            </a:r>
          </a:p>
          <a:p>
            <a:r>
              <a:rPr lang="en-US" dirty="0" smtClean="0"/>
              <a:t>Access to selective incentives (exclusion on some aspect, violence)</a:t>
            </a:r>
          </a:p>
          <a:p>
            <a:pPr lvl="1"/>
            <a:r>
              <a:rPr lang="en-US" dirty="0" smtClean="0"/>
              <a:t>Why is the </a:t>
            </a:r>
            <a:r>
              <a:rPr lang="en-US" dirty="0" smtClean="0"/>
              <a:t>NPR </a:t>
            </a:r>
            <a:r>
              <a:rPr lang="en-US" dirty="0" smtClean="0"/>
              <a:t>a successful organization?</a:t>
            </a:r>
          </a:p>
        </p:txBody>
      </p:sp>
      <p:pic>
        <p:nvPicPr>
          <p:cNvPr id="1025" name="Picture 1" descr="Classic NPR Tot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6000" l="10000" r="90000"/>
                    </a14:imgEffect>
                  </a14:imgLayer>
                </a14:imgProps>
              </a:ext>
              <a:ext uri="{28A0092B-C50C-407E-A947-70E740481C1C}">
                <a14:useLocalDpi xmlns:a14="http://schemas.microsoft.com/office/drawing/2010/main" val="0"/>
              </a:ext>
            </a:extLst>
          </a:blip>
          <a:srcRect/>
          <a:stretch>
            <a:fillRect/>
          </a:stretch>
        </p:blipFill>
        <p:spPr bwMode="auto">
          <a:xfrm>
            <a:off x="7222835" y="4578066"/>
            <a:ext cx="2376055" cy="23760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7020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25"/>
                                        </p:tgtEl>
                                        <p:attrNameLst>
                                          <p:attrName>style.visibility</p:attrName>
                                        </p:attrNameLst>
                                      </p:cBhvr>
                                      <p:to>
                                        <p:strVal val="visible"/>
                                      </p:to>
                                    </p:set>
                                    <p:animEffect transition="in" filter="fade">
                                      <p:cBhvr>
                                        <p:cTn id="62"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Kinds of Groups</a:t>
            </a:r>
            <a:endParaRPr lang="en-US" dirty="0"/>
          </a:p>
        </p:txBody>
      </p:sp>
      <p:sp>
        <p:nvSpPr>
          <p:cNvPr id="3" name="Content Placeholder 2"/>
          <p:cNvSpPr>
            <a:spLocks noGrp="1"/>
          </p:cNvSpPr>
          <p:nvPr>
            <p:ph idx="1"/>
          </p:nvPr>
        </p:nvSpPr>
        <p:spPr/>
        <p:txBody>
          <a:bodyPr>
            <a:normAutofit/>
          </a:bodyPr>
          <a:lstStyle/>
          <a:p>
            <a:r>
              <a:rPr lang="en-US" b="1" dirty="0" smtClean="0"/>
              <a:t>Privileged </a:t>
            </a:r>
            <a:r>
              <a:rPr lang="en-US" b="1" dirty="0"/>
              <a:t>groups </a:t>
            </a:r>
            <a:r>
              <a:rPr lang="en-US" dirty="0"/>
              <a:t>(members of this group would gain more from a public good than it would cost them to provide it unilaterally</a:t>
            </a:r>
            <a:r>
              <a:rPr lang="en-US" dirty="0" smtClean="0"/>
              <a:t>);</a:t>
            </a:r>
            <a:r>
              <a:rPr lang="en-US" dirty="0"/>
              <a:t> </a:t>
            </a:r>
            <a:endParaRPr lang="en-US" dirty="0" smtClean="0"/>
          </a:p>
          <a:p>
            <a:r>
              <a:rPr lang="en-US" b="1" dirty="0" smtClean="0"/>
              <a:t>Intermediate </a:t>
            </a:r>
            <a:r>
              <a:rPr lang="en-US" b="1" dirty="0"/>
              <a:t>groups </a:t>
            </a:r>
            <a:r>
              <a:rPr lang="en-US" dirty="0"/>
              <a:t>(if any member of this group withholds his contribution, it will cause a noticeable decrease in supply of the good, or a noticeable rise in cost to other contributors</a:t>
            </a:r>
            <a:r>
              <a:rPr lang="en-US" dirty="0" smtClean="0"/>
              <a:t>).</a:t>
            </a:r>
            <a:endParaRPr lang="en-US" dirty="0"/>
          </a:p>
          <a:p>
            <a:r>
              <a:rPr lang="en-US" b="1" dirty="0"/>
              <a:t>Latent groups </a:t>
            </a:r>
            <a:r>
              <a:rPr lang="en-US" dirty="0"/>
              <a:t>(any member of this group could withhold his contribution to the public good without causing a noticeable reduction in its supply</a:t>
            </a:r>
            <a:r>
              <a:rPr lang="en-US" dirty="0" smtClean="0"/>
              <a:t>)</a:t>
            </a:r>
            <a:endParaRPr lang="en-US" dirty="0"/>
          </a:p>
          <a:p>
            <a:endParaRPr lang="en-US" dirty="0"/>
          </a:p>
        </p:txBody>
      </p:sp>
    </p:spTree>
    <p:extLst>
      <p:ext uri="{BB962C8B-B14F-4D97-AF65-F5344CB8AC3E}">
        <p14:creationId xmlns:p14="http://schemas.microsoft.com/office/powerpoint/2010/main" val="113251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Yellow">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BlackYellow" id="{89FD6BC1-3F48-43C5-9EDD-488C3313683B}" vid="{FA963B8F-B304-4473-95EF-C1D3D3B458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BlackYellow</Template>
  <TotalTime>625</TotalTime>
  <Words>1130</Words>
  <Application>Microsoft Office PowerPoint</Application>
  <PresentationFormat>Widescreen</PresentationFormat>
  <Paragraphs>85</Paragraphs>
  <Slides>14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Corbel</vt:lpstr>
      <vt:lpstr>LFT-Etica-Web</vt:lpstr>
      <vt:lpstr>Times New Roman</vt:lpstr>
      <vt:lpstr>Wingdings</vt:lpstr>
      <vt:lpstr>Wingdings 2</vt:lpstr>
      <vt:lpstr>Wingdings 3</vt:lpstr>
      <vt:lpstr>BlackYellow</vt:lpstr>
      <vt:lpstr>The Logic of Collective Action</vt:lpstr>
      <vt:lpstr>When is Cooperation Rational?</vt:lpstr>
      <vt:lpstr>When is cooperation rational?</vt:lpstr>
      <vt:lpstr>When is cooperation rational?</vt:lpstr>
      <vt:lpstr>Public Goods and Asteroid Defense</vt:lpstr>
      <vt:lpstr>How are public goods provided?</vt:lpstr>
      <vt:lpstr>Many other public/collective goods</vt:lpstr>
      <vt:lpstr>Factors that encourage cooperation </vt:lpstr>
      <vt:lpstr>Three Kinds of Groups</vt:lpstr>
      <vt:lpstr>Logic of Collective Action and Marxism</vt:lpstr>
      <vt:lpstr>Theories of Pluralism</vt:lpstr>
      <vt:lpstr>Logic of Collective Action and Pluralism</vt:lpstr>
      <vt:lpstr>Logic of Collection Action and the History of Labor Unions</vt:lpstr>
      <vt:lpstr>Logic of Collection Action and the History of Labor Unions</vt:lpstr>
    </vt:vector>
  </TitlesOfParts>
  <Company>George Mason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Logic of Collective Action</dc:title>
  <dc:creator>Alex T Tabarrok</dc:creator>
  <cp:lastModifiedBy>Alex T Tabarrok</cp:lastModifiedBy>
  <cp:revision>26</cp:revision>
  <dcterms:created xsi:type="dcterms:W3CDTF">2015-01-15T16:48:53Z</dcterms:created>
  <dcterms:modified xsi:type="dcterms:W3CDTF">2018-02-01T19:23:04Z</dcterms:modified>
</cp:coreProperties>
</file>