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96"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4207" autoAdjust="0"/>
  </p:normalViewPr>
  <p:slideViewPr>
    <p:cSldViewPr snapToGrid="0">
      <p:cViewPr varScale="1">
        <p:scale>
          <a:sx n="75" d="100"/>
          <a:sy n="75" d="100"/>
        </p:scale>
        <p:origin x="88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DC9DAA-235E-4822-930B-888D3CA36C07}" type="datetimeFigureOut">
              <a:rPr lang="en-US" smtClean="0"/>
              <a:t>3/12/2018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EE6D7F-64E4-4D42-ADF6-6F63032D360D}" type="slidenum">
              <a:rPr lang="en-US" smtClean="0"/>
              <a:t>‹#›</a:t>
            </a:fld>
            <a:endParaRPr lang="en-US"/>
          </a:p>
        </p:txBody>
      </p:sp>
    </p:spTree>
    <p:extLst>
      <p:ext uri="{BB962C8B-B14F-4D97-AF65-F5344CB8AC3E}">
        <p14:creationId xmlns:p14="http://schemas.microsoft.com/office/powerpoint/2010/main" val="252415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EA9D97-76AF-4E2C-BFA6-0C0346F54F90}" type="slidenum">
              <a:rPr lang="en-US" smtClean="0"/>
              <a:t>1</a:t>
            </a:fld>
            <a:endParaRPr lang="en-US"/>
          </a:p>
        </p:txBody>
      </p:sp>
    </p:spTree>
    <p:extLst>
      <p:ext uri="{BB962C8B-B14F-4D97-AF65-F5344CB8AC3E}">
        <p14:creationId xmlns:p14="http://schemas.microsoft.com/office/powerpoint/2010/main" val="285809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Other examples, War in Afghanistan.</a:t>
            </a:r>
          </a:p>
          <a:p>
            <a:endParaRPr lang="en-US" dirty="0"/>
          </a:p>
        </p:txBody>
      </p:sp>
      <p:sp>
        <p:nvSpPr>
          <p:cNvPr id="4" name="Slide Number Placeholder 3"/>
          <p:cNvSpPr>
            <a:spLocks noGrp="1"/>
          </p:cNvSpPr>
          <p:nvPr>
            <p:ph type="sldNum" sz="quarter" idx="10"/>
          </p:nvPr>
        </p:nvSpPr>
        <p:spPr/>
        <p:txBody>
          <a:bodyPr/>
          <a:lstStyle/>
          <a:p>
            <a:fld id="{D3EE6D7F-64E4-4D42-ADF6-6F63032D360D}" type="slidenum">
              <a:rPr lang="en-US" smtClean="0"/>
              <a:t>3</a:t>
            </a:fld>
            <a:endParaRPr lang="en-US"/>
          </a:p>
        </p:txBody>
      </p:sp>
    </p:spTree>
    <p:extLst>
      <p:ext uri="{BB962C8B-B14F-4D97-AF65-F5344CB8AC3E}">
        <p14:creationId xmlns:p14="http://schemas.microsoft.com/office/powerpoint/2010/main" val="287233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AC1DA-0531-4BF5-98C1-E2E28F1692FF}" type="slidenum">
              <a:rPr lang="en-US" smtClean="0"/>
              <a:t>4</a:t>
            </a:fld>
            <a:endParaRPr lang="en-US"/>
          </a:p>
        </p:txBody>
      </p:sp>
    </p:spTree>
    <p:extLst>
      <p:ext uri="{BB962C8B-B14F-4D97-AF65-F5344CB8AC3E}">
        <p14:creationId xmlns:p14="http://schemas.microsoft.com/office/powerpoint/2010/main" val="1362348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AC1DA-0531-4BF5-98C1-E2E28F1692FF}" type="slidenum">
              <a:rPr lang="en-US" smtClean="0"/>
              <a:t>6</a:t>
            </a:fld>
            <a:endParaRPr lang="en-US"/>
          </a:p>
        </p:txBody>
      </p:sp>
    </p:spTree>
    <p:extLst>
      <p:ext uri="{BB962C8B-B14F-4D97-AF65-F5344CB8AC3E}">
        <p14:creationId xmlns:p14="http://schemas.microsoft.com/office/powerpoint/2010/main" val="2937847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AC1DA-0531-4BF5-98C1-E2E28F1692FF}" type="slidenum">
              <a:rPr lang="en-US" smtClean="0"/>
              <a:t>8</a:t>
            </a:fld>
            <a:endParaRPr lang="en-US"/>
          </a:p>
        </p:txBody>
      </p:sp>
    </p:spTree>
    <p:extLst>
      <p:ext uri="{BB962C8B-B14F-4D97-AF65-F5344CB8AC3E}">
        <p14:creationId xmlns:p14="http://schemas.microsoft.com/office/powerpoint/2010/main" val="3934004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AC1DA-0531-4BF5-98C1-E2E28F1692FF}" type="slidenum">
              <a:rPr lang="en-US" smtClean="0"/>
              <a:t>10</a:t>
            </a:fld>
            <a:endParaRPr lang="en-US"/>
          </a:p>
        </p:txBody>
      </p:sp>
    </p:spTree>
    <p:extLst>
      <p:ext uri="{BB962C8B-B14F-4D97-AF65-F5344CB8AC3E}">
        <p14:creationId xmlns:p14="http://schemas.microsoft.com/office/powerpoint/2010/main" val="338497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AC1DA-0531-4BF5-98C1-E2E28F1692FF}" type="slidenum">
              <a:rPr lang="en-US" smtClean="0"/>
              <a:t>12</a:t>
            </a:fld>
            <a:endParaRPr lang="en-US"/>
          </a:p>
        </p:txBody>
      </p:sp>
    </p:spTree>
    <p:extLst>
      <p:ext uri="{BB962C8B-B14F-4D97-AF65-F5344CB8AC3E}">
        <p14:creationId xmlns:p14="http://schemas.microsoft.com/office/powerpoint/2010/main" val="1660054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AC1DA-0531-4BF5-98C1-E2E28F1692FF}" type="slidenum">
              <a:rPr lang="en-US" smtClean="0"/>
              <a:t>14</a:t>
            </a:fld>
            <a:endParaRPr lang="en-US"/>
          </a:p>
        </p:txBody>
      </p:sp>
    </p:spTree>
    <p:extLst>
      <p:ext uri="{BB962C8B-B14F-4D97-AF65-F5344CB8AC3E}">
        <p14:creationId xmlns:p14="http://schemas.microsoft.com/office/powerpoint/2010/main" val="377207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7AC1DA-0531-4BF5-98C1-E2E28F1692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8199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1"/>
            <a:ext cx="12192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350">
              <a:solidFill>
                <a:prstClr val="white"/>
              </a:solidFill>
            </a:endParaRPr>
          </a:p>
        </p:txBody>
      </p:sp>
      <p:sp>
        <p:nvSpPr>
          <p:cNvPr id="5" name="Rectangle 4"/>
          <p:cNvSpPr/>
          <p:nvPr/>
        </p:nvSpPr>
        <p:spPr bwMode="invGray">
          <a:xfrm>
            <a:off x="0" y="5127625"/>
            <a:ext cx="12192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350">
              <a:solidFill>
                <a:prstClr val="white"/>
              </a:solidFill>
            </a:endParaRPr>
          </a:p>
        </p:txBody>
      </p:sp>
      <p:sp>
        <p:nvSpPr>
          <p:cNvPr id="2" name="Title 1"/>
          <p:cNvSpPr>
            <a:spLocks noGrp="1"/>
          </p:cNvSpPr>
          <p:nvPr>
            <p:ph type="ctrTitle"/>
          </p:nvPr>
        </p:nvSpPr>
        <p:spPr>
          <a:xfrm>
            <a:off x="914400" y="3355848"/>
            <a:ext cx="10769600" cy="1673352"/>
          </a:xfrm>
        </p:spPr>
        <p:txBody>
          <a:bodyPr tIns="0" bIns="0" anchor="t"/>
          <a:lstStyle>
            <a:lvl1pPr algn="l">
              <a:defRPr sz="3525" b="1"/>
            </a:lvl1pPr>
            <a:extLst/>
          </a:lstStyle>
          <a:p>
            <a:r>
              <a:rPr lang="en-US" smtClean="0"/>
              <a:t>Click to edit Master title style</a:t>
            </a:r>
            <a:endParaRPr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15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C765E711-E081-419D-A71C-DB0335DC9F75}" type="datetimeFigureOut">
              <a:rPr lang="en-US">
                <a:solidFill>
                  <a:prstClr val="white">
                    <a:tint val="95000"/>
                  </a:prstClr>
                </a:solidFill>
              </a:rPr>
              <a:pPr>
                <a:defRPr/>
              </a:pPr>
              <a:t>3/12/2018</a:t>
            </a:fld>
            <a:endParaRPr lang="en-US">
              <a:solidFill>
                <a:prstClr val="white">
                  <a:tint val="9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white">
                  <a:tint val="9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FE31FA3E-C97A-4664-9D6F-257EB0FBF151}" type="slidenum">
              <a:rPr lang="en-US">
                <a:solidFill>
                  <a:prstClr val="white">
                    <a:tint val="95000"/>
                  </a:prstClr>
                </a:solidFill>
              </a:rPr>
              <a:pPr>
                <a:defRPr/>
              </a:pPr>
              <a:t>‹#›</a:t>
            </a:fld>
            <a:endParaRPr lang="en-US">
              <a:solidFill>
                <a:prstClr val="white">
                  <a:tint val="95000"/>
                </a:prstClr>
              </a:solidFill>
            </a:endParaRPr>
          </a:p>
        </p:txBody>
      </p:sp>
    </p:spTree>
    <p:extLst>
      <p:ext uri="{BB962C8B-B14F-4D97-AF65-F5344CB8AC3E}">
        <p14:creationId xmlns:p14="http://schemas.microsoft.com/office/powerpoint/2010/main" val="175754109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lvl1pPr>
              <a:defRPr sz="3000"/>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95000"/>
                  </a:prst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95000"/>
                  </a:prst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95000"/>
                  </a:prstClr>
                </a:solidFill>
              </a:defRPr>
            </a:lvl1pPr>
          </a:lstStyle>
          <a:p>
            <a:pPr>
              <a:defRPr/>
            </a:pPr>
            <a:fld id="{19CE415A-4CE0-4216-9A28-F618BA90AA9C}" type="slidenum">
              <a:rPr lang="en-US"/>
              <a:pPr>
                <a:defRPr/>
              </a:pPr>
              <a:t>‹#›</a:t>
            </a:fld>
            <a:endParaRPr lang="en-US"/>
          </a:p>
        </p:txBody>
      </p:sp>
    </p:spTree>
    <p:extLst>
      <p:ext uri="{BB962C8B-B14F-4D97-AF65-F5344CB8AC3E}">
        <p14:creationId xmlns:p14="http://schemas.microsoft.com/office/powerpoint/2010/main" val="118090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EFE07FA-06B8-4F46-B671-E21DB4F92066}" type="slidenum">
              <a:rPr lang="en-US" altLang="en-US"/>
              <a:pPr/>
              <a:t>‹#›</a:t>
            </a:fld>
            <a:endParaRPr lang="en-US" altLang="en-US"/>
          </a:p>
        </p:txBody>
      </p:sp>
    </p:spTree>
    <p:extLst>
      <p:ext uri="{BB962C8B-B14F-4D97-AF65-F5344CB8AC3E}">
        <p14:creationId xmlns:p14="http://schemas.microsoft.com/office/powerpoint/2010/main" val="220588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B3AFF234-031D-4139-862E-1FEB59CAF5DD}" type="slidenum">
              <a:rPr lang="en-US" altLang="en-US"/>
              <a:pPr/>
              <a:t>‹#›</a:t>
            </a:fld>
            <a:endParaRPr lang="en-US" altLang="en-US"/>
          </a:p>
        </p:txBody>
      </p:sp>
    </p:spTree>
    <p:extLst>
      <p:ext uri="{BB962C8B-B14F-4D97-AF65-F5344CB8AC3E}">
        <p14:creationId xmlns:p14="http://schemas.microsoft.com/office/powerpoint/2010/main" val="72945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F933B4D-3AA8-4190-A6B3-77F20C951269}" type="slidenum">
              <a:rPr lang="en-US" altLang="en-US"/>
              <a:pPr/>
              <a:t>‹#›</a:t>
            </a:fld>
            <a:endParaRPr lang="en-US" altLang="en-US"/>
          </a:p>
        </p:txBody>
      </p:sp>
    </p:spTree>
    <p:extLst>
      <p:ext uri="{BB962C8B-B14F-4D97-AF65-F5344CB8AC3E}">
        <p14:creationId xmlns:p14="http://schemas.microsoft.com/office/powerpoint/2010/main" val="3799277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12192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350">
              <a:solidFill>
                <a:prstClr val="white"/>
              </a:solidFill>
            </a:endParaRPr>
          </a:p>
        </p:txBody>
      </p:sp>
      <p:sp>
        <p:nvSpPr>
          <p:cNvPr id="7" name="Rectangle 6"/>
          <p:cNvSpPr/>
          <p:nvPr/>
        </p:nvSpPr>
        <p:spPr bwMode="ltGray">
          <a:xfrm>
            <a:off x="0" y="1"/>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350">
              <a:solidFill>
                <a:prstClr val="white"/>
              </a:solidFill>
            </a:endParaRPr>
          </a:p>
        </p:txBody>
      </p:sp>
      <p:sp>
        <p:nvSpPr>
          <p:cNvPr id="2" name="Title Placeholder 1"/>
          <p:cNvSpPr>
            <a:spLocks noGrp="1"/>
          </p:cNvSpPr>
          <p:nvPr>
            <p:ph type="title"/>
          </p:nvPr>
        </p:nvSpPr>
        <p:spPr>
          <a:xfrm>
            <a:off x="609600" y="152400"/>
            <a:ext cx="109728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609600" y="1774825"/>
            <a:ext cx="109728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477000"/>
            <a:ext cx="2844800" cy="274638"/>
          </a:xfrm>
          <a:prstGeom prst="rect">
            <a:avLst/>
          </a:prstGeom>
        </p:spPr>
        <p:txBody>
          <a:bodyPr vert="horz" lIns="109728" rIns="45720" bIns="0" rtlCol="0" anchor="b"/>
          <a:lstStyle>
            <a:lvl1pPr algn="l" eaLnBrk="1" latinLnBrk="0" hangingPunct="1">
              <a:defRPr kumimoji="0" sz="900">
                <a:solidFill>
                  <a:schemeClr val="tx1">
                    <a:tint val="95000"/>
                  </a:schemeClr>
                </a:solidFill>
              </a:defRPr>
            </a:lvl1pPr>
            <a:extLst/>
          </a:lstStyle>
          <a:p>
            <a:pPr fontAlgn="base">
              <a:spcBef>
                <a:spcPct val="0"/>
              </a:spcBef>
              <a:spcAft>
                <a:spcPct val="0"/>
              </a:spcAft>
              <a:defRPr/>
            </a:pPr>
            <a:fld id="{8C25E6E0-4A0D-4767-B672-9551CE1340D5}" type="datetimeFigureOut">
              <a:rPr lang="en-US">
                <a:solidFill>
                  <a:prstClr val="black">
                    <a:tint val="95000"/>
                  </a:prstClr>
                </a:solidFill>
                <a:latin typeface="Arial" panose="020B0604020202020204" pitchFamily="34" charset="0"/>
              </a:rPr>
              <a:pPr fontAlgn="base">
                <a:spcBef>
                  <a:spcPct val="0"/>
                </a:spcBef>
                <a:spcAft>
                  <a:spcPct val="0"/>
                </a:spcAft>
                <a:defRPr/>
              </a:pPr>
              <a:t>3/12/2018</a:t>
            </a:fld>
            <a:endParaRPr lang="en-US">
              <a:solidFill>
                <a:prstClr val="black">
                  <a:tint val="95000"/>
                </a:prstClr>
              </a:solidFill>
              <a:latin typeface="Arial" panose="020B0604020202020204" pitchFamily="34" charset="0"/>
            </a:endParaRPr>
          </a:p>
        </p:txBody>
      </p:sp>
      <p:sp>
        <p:nvSpPr>
          <p:cNvPr id="5" name="Footer Placeholder 4"/>
          <p:cNvSpPr>
            <a:spLocks noGrp="1"/>
          </p:cNvSpPr>
          <p:nvPr>
            <p:ph type="ftr" sz="quarter" idx="3"/>
          </p:nvPr>
        </p:nvSpPr>
        <p:spPr>
          <a:xfrm>
            <a:off x="3520018" y="6477000"/>
            <a:ext cx="7344833" cy="274638"/>
          </a:xfrm>
          <a:prstGeom prst="rect">
            <a:avLst/>
          </a:prstGeom>
        </p:spPr>
        <p:txBody>
          <a:bodyPr vert="horz" lIns="45720" rIns="45720" bIns="0" rtlCol="0" anchor="b"/>
          <a:lstStyle>
            <a:lvl1pPr algn="l" eaLnBrk="1" latinLnBrk="0" hangingPunct="1">
              <a:defRPr kumimoji="0" sz="900">
                <a:solidFill>
                  <a:schemeClr val="tx1">
                    <a:tint val="95000"/>
                  </a:schemeClr>
                </a:solidFill>
              </a:defRPr>
            </a:lvl1pPr>
            <a:extLst/>
          </a:lstStyle>
          <a:p>
            <a:pPr fontAlgn="base">
              <a:spcBef>
                <a:spcPct val="0"/>
              </a:spcBef>
              <a:spcAft>
                <a:spcPct val="0"/>
              </a:spcAft>
              <a:defRPr/>
            </a:pPr>
            <a:endParaRPr lang="en-US">
              <a:solidFill>
                <a:prstClr val="black">
                  <a:tint val="95000"/>
                </a:prstClr>
              </a:solidFill>
              <a:latin typeface="Arial" panose="020B0604020202020204" pitchFamily="34" charset="0"/>
            </a:endParaRPr>
          </a:p>
        </p:txBody>
      </p:sp>
      <p:sp>
        <p:nvSpPr>
          <p:cNvPr id="6" name="Slide Number Placeholder 5"/>
          <p:cNvSpPr>
            <a:spLocks noGrp="1"/>
          </p:cNvSpPr>
          <p:nvPr>
            <p:ph type="sldNum" sz="quarter" idx="4"/>
          </p:nvPr>
        </p:nvSpPr>
        <p:spPr>
          <a:xfrm>
            <a:off x="10938934" y="6477000"/>
            <a:ext cx="977900" cy="274638"/>
          </a:xfrm>
          <a:prstGeom prst="rect">
            <a:avLst/>
          </a:prstGeom>
        </p:spPr>
        <p:txBody>
          <a:bodyPr vert="horz" bIns="0" rtlCol="0" anchor="b"/>
          <a:lstStyle>
            <a:lvl1pPr algn="r" eaLnBrk="1" latinLnBrk="0" hangingPunct="1">
              <a:defRPr kumimoji="0" sz="900">
                <a:solidFill>
                  <a:schemeClr val="tx1">
                    <a:tint val="95000"/>
                  </a:schemeClr>
                </a:solidFill>
              </a:defRPr>
            </a:lvl1pPr>
            <a:extLst/>
          </a:lstStyle>
          <a:p>
            <a:pPr fontAlgn="base">
              <a:spcBef>
                <a:spcPct val="0"/>
              </a:spcBef>
              <a:spcAft>
                <a:spcPct val="0"/>
              </a:spcAft>
              <a:defRPr/>
            </a:pPr>
            <a:fld id="{291E047E-56B1-4DD4-A190-0E41FA3FA062}" type="slidenum">
              <a:rPr lang="en-US">
                <a:solidFill>
                  <a:prstClr val="black">
                    <a:tint val="95000"/>
                  </a:prstClr>
                </a:solidFill>
                <a:latin typeface="Arial" panose="020B0604020202020204" pitchFamily="34" charset="0"/>
              </a:rPr>
              <a:pPr fontAlgn="base">
                <a:spcBef>
                  <a:spcPct val="0"/>
                </a:spcBef>
                <a:spcAft>
                  <a:spcPct val="0"/>
                </a:spcAft>
                <a:defRPr/>
              </a:pPr>
              <a:t>‹#›</a:t>
            </a:fld>
            <a:endParaRPr lang="en-US">
              <a:solidFill>
                <a:prstClr val="black">
                  <a:tint val="95000"/>
                </a:prstClr>
              </a:solidFill>
              <a:latin typeface="Arial" panose="020B0604020202020204" pitchFamily="34" charset="0"/>
            </a:endParaRPr>
          </a:p>
        </p:txBody>
      </p:sp>
    </p:spTree>
    <p:extLst>
      <p:ext uri="{BB962C8B-B14F-4D97-AF65-F5344CB8AC3E}">
        <p14:creationId xmlns:p14="http://schemas.microsoft.com/office/powerpoint/2010/main" val="1106307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eaLnBrk="0" fontAlgn="base" hangingPunct="0">
        <a:spcBef>
          <a:spcPct val="0"/>
        </a:spcBef>
        <a:spcAft>
          <a:spcPct val="0"/>
        </a:spcAft>
        <a:defRPr sz="3300" b="1" kern="1200">
          <a:solidFill>
            <a:srgbClr val="FFC800"/>
          </a:solidFill>
          <a:latin typeface="+mj-lt"/>
          <a:ea typeface="+mj-ea"/>
          <a:cs typeface="+mj-cs"/>
        </a:defRPr>
      </a:lvl1pPr>
      <a:lvl2pPr algn="l" rtl="0" eaLnBrk="0" fontAlgn="base" hangingPunct="0">
        <a:spcBef>
          <a:spcPct val="0"/>
        </a:spcBef>
        <a:spcAft>
          <a:spcPct val="0"/>
        </a:spcAft>
        <a:defRPr sz="3300" b="1">
          <a:solidFill>
            <a:srgbClr val="FFC800"/>
          </a:solidFill>
          <a:latin typeface="Corbel" pitchFamily="34" charset="0"/>
        </a:defRPr>
      </a:lvl2pPr>
      <a:lvl3pPr algn="l" rtl="0" eaLnBrk="0" fontAlgn="base" hangingPunct="0">
        <a:spcBef>
          <a:spcPct val="0"/>
        </a:spcBef>
        <a:spcAft>
          <a:spcPct val="0"/>
        </a:spcAft>
        <a:defRPr sz="3300" b="1">
          <a:solidFill>
            <a:srgbClr val="FFC800"/>
          </a:solidFill>
          <a:latin typeface="Corbel" pitchFamily="34" charset="0"/>
        </a:defRPr>
      </a:lvl3pPr>
      <a:lvl4pPr algn="l" rtl="0" eaLnBrk="0" fontAlgn="base" hangingPunct="0">
        <a:spcBef>
          <a:spcPct val="0"/>
        </a:spcBef>
        <a:spcAft>
          <a:spcPct val="0"/>
        </a:spcAft>
        <a:defRPr sz="3300" b="1">
          <a:solidFill>
            <a:srgbClr val="FFC800"/>
          </a:solidFill>
          <a:latin typeface="Corbel" pitchFamily="34" charset="0"/>
        </a:defRPr>
      </a:lvl4pPr>
      <a:lvl5pPr algn="l" rtl="0" eaLnBrk="0" fontAlgn="base" hangingPunct="0">
        <a:spcBef>
          <a:spcPct val="0"/>
        </a:spcBef>
        <a:spcAft>
          <a:spcPct val="0"/>
        </a:spcAft>
        <a:defRPr sz="3300" b="1">
          <a:solidFill>
            <a:srgbClr val="FFC800"/>
          </a:solidFill>
          <a:latin typeface="Corbel" pitchFamily="34" charset="0"/>
        </a:defRPr>
      </a:lvl5pPr>
      <a:lvl6pPr marL="342900" algn="l" rtl="0" eaLnBrk="1" fontAlgn="base" hangingPunct="1">
        <a:spcBef>
          <a:spcPct val="0"/>
        </a:spcBef>
        <a:spcAft>
          <a:spcPct val="0"/>
        </a:spcAft>
        <a:defRPr sz="3375" b="1">
          <a:solidFill>
            <a:srgbClr val="FFC800"/>
          </a:solidFill>
          <a:latin typeface="Corbel" pitchFamily="34" charset="0"/>
        </a:defRPr>
      </a:lvl6pPr>
      <a:lvl7pPr marL="685800" algn="l" rtl="0" eaLnBrk="1" fontAlgn="base" hangingPunct="1">
        <a:spcBef>
          <a:spcPct val="0"/>
        </a:spcBef>
        <a:spcAft>
          <a:spcPct val="0"/>
        </a:spcAft>
        <a:defRPr sz="3375" b="1">
          <a:solidFill>
            <a:srgbClr val="FFC800"/>
          </a:solidFill>
          <a:latin typeface="Corbel" pitchFamily="34" charset="0"/>
        </a:defRPr>
      </a:lvl7pPr>
      <a:lvl8pPr marL="1028700" algn="l" rtl="0" eaLnBrk="1" fontAlgn="base" hangingPunct="1">
        <a:spcBef>
          <a:spcPct val="0"/>
        </a:spcBef>
        <a:spcAft>
          <a:spcPct val="0"/>
        </a:spcAft>
        <a:defRPr sz="3375" b="1">
          <a:solidFill>
            <a:srgbClr val="FFC800"/>
          </a:solidFill>
          <a:latin typeface="Corbel" pitchFamily="34" charset="0"/>
        </a:defRPr>
      </a:lvl8pPr>
      <a:lvl9pPr marL="1371600" algn="l" rtl="0" eaLnBrk="1" fontAlgn="base" hangingPunct="1">
        <a:spcBef>
          <a:spcPct val="0"/>
        </a:spcBef>
        <a:spcAft>
          <a:spcPct val="0"/>
        </a:spcAft>
        <a:defRPr sz="3375" b="1">
          <a:solidFill>
            <a:srgbClr val="FFC800"/>
          </a:solidFill>
          <a:latin typeface="Corbel" pitchFamily="34" charset="0"/>
        </a:defRPr>
      </a:lvl9pPr>
      <a:extLst/>
    </p:titleStyle>
    <p:bodyStyle>
      <a:lvl1pPr marL="328613" indent="-238125" algn="l" rtl="0" eaLnBrk="0" fontAlgn="base" hangingPunct="0">
        <a:spcBef>
          <a:spcPct val="0"/>
        </a:spcBef>
        <a:spcAft>
          <a:spcPct val="0"/>
        </a:spcAft>
        <a:buClr>
          <a:schemeClr val="accent1"/>
        </a:buClr>
        <a:buSzPct val="80000"/>
        <a:buFont typeface="Wingdings 2" panose="05020102010507070707" pitchFamily="18" charset="2"/>
        <a:buChar char=""/>
        <a:defRPr sz="2400" kern="1200">
          <a:solidFill>
            <a:schemeClr val="tx1"/>
          </a:solidFill>
          <a:latin typeface="+mn-lt"/>
          <a:ea typeface="+mn-ea"/>
          <a:cs typeface="+mn-cs"/>
        </a:defRPr>
      </a:lvl1pPr>
      <a:lvl2pPr marL="547688" indent="-204788" algn="l" rtl="0" eaLnBrk="0" fontAlgn="base" hangingPunct="0">
        <a:spcBef>
          <a:spcPct val="20000"/>
        </a:spcBef>
        <a:spcAft>
          <a:spcPct val="0"/>
        </a:spcAft>
        <a:buClr>
          <a:schemeClr val="accent2"/>
        </a:buClr>
        <a:buSzPct val="90000"/>
        <a:buFont typeface="Wingdings" panose="05000000000000000000" pitchFamily="2" charset="2"/>
        <a:buChar char=""/>
        <a:defRPr sz="2100" kern="1200">
          <a:solidFill>
            <a:schemeClr val="tx1"/>
          </a:solidFill>
          <a:latin typeface="+mn-lt"/>
          <a:ea typeface="+mn-ea"/>
          <a:cs typeface="+mn-cs"/>
        </a:defRPr>
      </a:lvl2pPr>
      <a:lvl3pPr marL="746125" indent="-171450" algn="l" rtl="0" eaLnBrk="0" fontAlgn="base" hangingPunct="0">
        <a:spcBef>
          <a:spcPct val="20000"/>
        </a:spcBef>
        <a:spcAft>
          <a:spcPct val="0"/>
        </a:spcAft>
        <a:buClr>
          <a:srgbClr val="E66C7D"/>
        </a:buClr>
        <a:buFont typeface="Arial" panose="020B0604020202020204" pitchFamily="34" charset="0"/>
        <a:buChar char="▪"/>
        <a:defRPr kern="1200">
          <a:solidFill>
            <a:schemeClr val="tx1"/>
          </a:solidFill>
          <a:latin typeface="+mn-lt"/>
          <a:ea typeface="+mn-ea"/>
          <a:cs typeface="+mn-cs"/>
        </a:defRPr>
      </a:lvl3pPr>
      <a:lvl4pPr marL="911225" indent="-136525" algn="l" rtl="0" eaLnBrk="0" fontAlgn="base" hangingPunct="0">
        <a:spcBef>
          <a:spcPct val="20000"/>
        </a:spcBef>
        <a:spcAft>
          <a:spcPct val="0"/>
        </a:spcAft>
        <a:buClr>
          <a:srgbClr val="6BB76D"/>
        </a:buClr>
        <a:buFont typeface="Arial" panose="020B0604020202020204" pitchFamily="34" charset="0"/>
        <a:buChar char="▪"/>
        <a:defRPr sz="1500" kern="1200">
          <a:solidFill>
            <a:schemeClr val="tx1"/>
          </a:solidFill>
          <a:latin typeface="+mn-lt"/>
          <a:ea typeface="+mn-ea"/>
          <a:cs typeface="+mn-cs"/>
        </a:defRPr>
      </a:lvl4pPr>
      <a:lvl5pPr marL="1068388" indent="-136525" algn="l" rtl="0" eaLnBrk="0" fontAlgn="base" hangingPunct="0">
        <a:spcBef>
          <a:spcPct val="20000"/>
        </a:spcBef>
        <a:spcAft>
          <a:spcPct val="0"/>
        </a:spcAft>
        <a:buClr>
          <a:srgbClr val="E88651"/>
        </a:buClr>
        <a:buFont typeface="Wingdings 3" panose="05040102010807070707" pitchFamily="18" charset="2"/>
        <a:buChar char=""/>
        <a:defRPr lang="en-US" sz="1500" kern="1200">
          <a:solidFill>
            <a:schemeClr val="tx1"/>
          </a:solidFill>
          <a:latin typeface="+mn-lt"/>
          <a:ea typeface="+mn-ea"/>
          <a:cs typeface="+mn-cs"/>
        </a:defRPr>
      </a:lvl5pPr>
      <a:lvl6pPr marL="1220724" indent="-137160" algn="l" rtl="0" eaLnBrk="1" latinLnBrk="0" hangingPunct="1">
        <a:spcBef>
          <a:spcPct val="20000"/>
        </a:spcBef>
        <a:buClr>
          <a:schemeClr val="accent6"/>
        </a:buClr>
        <a:buSzPct val="100000"/>
        <a:buFont typeface="Wingdings 2"/>
        <a:buChar char=""/>
        <a:defRPr kumimoji="0" sz="1500" kern="1200">
          <a:solidFill>
            <a:schemeClr val="tx1"/>
          </a:solidFill>
          <a:latin typeface="+mn-lt"/>
          <a:ea typeface="+mn-ea"/>
          <a:cs typeface="+mn-cs"/>
        </a:defRPr>
      </a:lvl6pPr>
      <a:lvl7pPr marL="1371600" indent="-137160" algn="l" rtl="0" eaLnBrk="1" latinLnBrk="0" hangingPunct="1">
        <a:spcBef>
          <a:spcPct val="20000"/>
        </a:spcBef>
        <a:buClr>
          <a:schemeClr val="accent1"/>
        </a:buClr>
        <a:buSzPct val="100000"/>
        <a:buFont typeface="Wingdings 2"/>
        <a:buChar char=""/>
        <a:defRPr kumimoji="0" sz="1350" kern="1200">
          <a:solidFill>
            <a:schemeClr val="tx1"/>
          </a:solidFill>
          <a:latin typeface="+mn-lt"/>
          <a:ea typeface="+mn-ea"/>
          <a:cs typeface="+mn-cs"/>
        </a:defRPr>
      </a:lvl7pPr>
      <a:lvl8pPr marL="1522476" indent="-137160" algn="l" rtl="0" eaLnBrk="1" latinLnBrk="0" hangingPunct="1">
        <a:spcBef>
          <a:spcPct val="20000"/>
        </a:spcBef>
        <a:buClr>
          <a:schemeClr val="accent2"/>
        </a:buClr>
        <a:buFont typeface="Wingdings 2" pitchFamily="18" charset="2"/>
        <a:buChar char=""/>
        <a:defRPr kumimoji="0" sz="1350" kern="1200">
          <a:solidFill>
            <a:schemeClr val="tx1"/>
          </a:solidFill>
          <a:latin typeface="+mn-lt"/>
          <a:ea typeface="+mn-ea"/>
          <a:cs typeface="+mn-cs"/>
        </a:defRPr>
      </a:lvl8pPr>
      <a:lvl9pPr marL="1673352" indent="-137160" algn="l" rtl="0" eaLnBrk="1" latinLnBrk="0" hangingPunct="1">
        <a:spcBef>
          <a:spcPct val="20000"/>
        </a:spcBef>
        <a:buClr>
          <a:schemeClr val="accent3"/>
        </a:buClr>
        <a:buFont typeface="Wingdings 2" pitchFamily="18" charset="2"/>
        <a:buChar char=""/>
        <a:defRPr kumimoji="0" sz="135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Median Voter Theorem</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0775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Voter Participation and Franchise Restrictions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Competing </a:t>
            </a:r>
            <a:r>
              <a:rPr lang="en-US" dirty="0"/>
              <a:t>parties thus find themselves under intense pressure to cater to the median voter.</a:t>
            </a:r>
          </a:p>
          <a:p>
            <a:r>
              <a:rPr lang="en-US" dirty="0" smtClean="0"/>
              <a:t>But </a:t>
            </a:r>
            <a:r>
              <a:rPr lang="en-US" dirty="0"/>
              <a:t>the identity of the median voter typically changes when the electorate changes.</a:t>
            </a:r>
          </a:p>
          <a:p>
            <a:pPr lvl="1"/>
            <a:r>
              <a:rPr lang="en-US" dirty="0" smtClean="0"/>
              <a:t>In </a:t>
            </a:r>
            <a:r>
              <a:rPr lang="en-US" dirty="0"/>
              <a:t>a conservative state, for example, the median voter will be more conservative, and both parties will have to offer conservative policies to win.</a:t>
            </a:r>
          </a:p>
          <a:p>
            <a:pPr lvl="1"/>
            <a:r>
              <a:rPr lang="en-US" dirty="0" smtClean="0"/>
              <a:t>Similarly</a:t>
            </a:r>
            <a:r>
              <a:rPr lang="en-US" dirty="0"/>
              <a:t>, if poorer voters are less likely to vote, parties will move to the median of the distribution of </a:t>
            </a:r>
            <a:r>
              <a:rPr lang="en-US" i="1" dirty="0"/>
              <a:t>voters</a:t>
            </a:r>
            <a:r>
              <a:rPr lang="en-US" dirty="0"/>
              <a:t>, not the distribution of citizens.</a:t>
            </a:r>
          </a:p>
          <a:p>
            <a:pPr lvl="1"/>
            <a:r>
              <a:rPr lang="en-US" dirty="0" smtClean="0"/>
              <a:t>There </a:t>
            </a:r>
            <a:r>
              <a:rPr lang="en-US" dirty="0"/>
              <a:t>are many factors that affect participation: age, education, what's on the ballot... even the weather.</a:t>
            </a:r>
          </a:p>
          <a:p>
            <a:r>
              <a:rPr lang="en-US" dirty="0" smtClean="0"/>
              <a:t>If</a:t>
            </a:r>
            <a:r>
              <a:rPr lang="en-US" dirty="0"/>
              <a:t> </a:t>
            </a:r>
            <a:r>
              <a:rPr lang="en-US" i="1" dirty="0"/>
              <a:t>proportional</a:t>
            </a:r>
            <a:r>
              <a:rPr lang="en-US" dirty="0"/>
              <a:t> amounts of all political persuasions don't vote, the median stays the same, and so does the electoral outcome.</a:t>
            </a:r>
          </a:p>
          <a:p>
            <a:r>
              <a:rPr lang="en-US" dirty="0" smtClean="0"/>
              <a:t>But </a:t>
            </a:r>
            <a:r>
              <a:rPr lang="en-US" dirty="0"/>
              <a:t>if participation changes in a disproportionate way, this changes the median, and thereby changes the nature of the winning platform</a:t>
            </a:r>
            <a:r>
              <a:rPr lang="en-US" dirty="0" smtClean="0"/>
              <a:t>.</a:t>
            </a:r>
            <a:r>
              <a:rPr lang="en-US" dirty="0"/>
              <a:t>     </a:t>
            </a:r>
          </a:p>
        </p:txBody>
      </p:sp>
    </p:spTree>
    <p:extLst>
      <p:ext uri="{BB962C8B-B14F-4D97-AF65-F5344CB8AC3E}">
        <p14:creationId xmlns:p14="http://schemas.microsoft.com/office/powerpoint/2010/main" val="472451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Franchise Restrictions</a:t>
            </a:r>
            <a:endParaRPr lang="en-US" dirty="0"/>
          </a:p>
        </p:txBody>
      </p:sp>
      <p:sp>
        <p:nvSpPr>
          <p:cNvPr id="3" name="Content Placeholder 2"/>
          <p:cNvSpPr>
            <a:spLocks noGrp="1"/>
          </p:cNvSpPr>
          <p:nvPr>
            <p:ph idx="1"/>
          </p:nvPr>
        </p:nvSpPr>
        <p:spPr/>
        <p:txBody>
          <a:bodyPr/>
          <a:lstStyle/>
          <a:p>
            <a:r>
              <a:rPr lang="en-US" dirty="0" smtClean="0"/>
              <a:t>There </a:t>
            </a:r>
            <a:r>
              <a:rPr lang="en-US" dirty="0"/>
              <a:t>are also legal restrictions on voting. </a:t>
            </a:r>
          </a:p>
          <a:p>
            <a:pPr lvl="1"/>
            <a:r>
              <a:rPr lang="en-US" dirty="0" smtClean="0"/>
              <a:t>Non-citizens </a:t>
            </a:r>
            <a:r>
              <a:rPr lang="en-US" dirty="0"/>
              <a:t>normally can't vote at all. </a:t>
            </a:r>
          </a:p>
          <a:p>
            <a:pPr lvl="1"/>
            <a:r>
              <a:rPr lang="en-US" dirty="0" smtClean="0"/>
              <a:t>Citizens </a:t>
            </a:r>
            <a:r>
              <a:rPr lang="en-US" dirty="0"/>
              <a:t>have to register in advance to vote. </a:t>
            </a:r>
          </a:p>
          <a:p>
            <a:pPr lvl="1"/>
            <a:r>
              <a:rPr lang="en-US" dirty="0" smtClean="0"/>
              <a:t>Non-residents </a:t>
            </a:r>
            <a:r>
              <a:rPr lang="en-US" dirty="0"/>
              <a:t>in a state can't vote in that state. </a:t>
            </a:r>
          </a:p>
          <a:p>
            <a:pPr lvl="1"/>
            <a:r>
              <a:rPr lang="en-US" dirty="0" smtClean="0"/>
              <a:t>Convicted </a:t>
            </a:r>
            <a:r>
              <a:rPr lang="en-US" dirty="0"/>
              <a:t>felons and children can't vote.</a:t>
            </a:r>
          </a:p>
          <a:p>
            <a:endParaRPr lang="en-US" dirty="0" smtClean="0"/>
          </a:p>
          <a:p>
            <a:r>
              <a:rPr lang="en-US" dirty="0" smtClean="0"/>
              <a:t>Similarly</a:t>
            </a:r>
            <a:r>
              <a:rPr lang="en-US" dirty="0"/>
              <a:t>, you have to be a Supreme Court justice to vote in the Supreme Court, a U.S. Senator to vote in the U.S. Senate, etc.  As you would expect, measures that come before these bodies are usually tailored to the median of those who vote on these measures.</a:t>
            </a:r>
          </a:p>
          <a:p>
            <a:endParaRPr lang="en-US" dirty="0"/>
          </a:p>
          <a:p>
            <a:endParaRPr lang="en-US" dirty="0"/>
          </a:p>
        </p:txBody>
      </p:sp>
    </p:spTree>
    <p:extLst>
      <p:ext uri="{BB962C8B-B14F-4D97-AF65-F5344CB8AC3E}">
        <p14:creationId xmlns:p14="http://schemas.microsoft.com/office/powerpoint/2010/main" val="366940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Franchise Restrictions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world used to be worse. Democracy is no different. </a:t>
            </a:r>
          </a:p>
          <a:p>
            <a:pPr marL="90488" indent="0">
              <a:buNone/>
            </a:pPr>
            <a:endParaRPr lang="en-US" dirty="0" smtClean="0"/>
          </a:p>
          <a:p>
            <a:r>
              <a:rPr lang="en-US" dirty="0"/>
              <a:t> In the past, there were often stronger restrictions on voting, also known as "restrictions of the franchise."</a:t>
            </a:r>
          </a:p>
          <a:p>
            <a:pPr lvl="1"/>
            <a:r>
              <a:rPr lang="en-US" dirty="0"/>
              <a:t>1.            Non-property-holders</a:t>
            </a:r>
          </a:p>
          <a:p>
            <a:pPr lvl="1"/>
            <a:r>
              <a:rPr lang="en-US" dirty="0"/>
              <a:t>2.            Non-whites</a:t>
            </a:r>
          </a:p>
          <a:p>
            <a:pPr lvl="1"/>
            <a:r>
              <a:rPr lang="en-US" dirty="0"/>
              <a:t>3.            Women</a:t>
            </a:r>
          </a:p>
          <a:p>
            <a:pPr lvl="1"/>
            <a:r>
              <a:rPr lang="en-US" dirty="0"/>
              <a:t>4.            18-21 year-olds</a:t>
            </a:r>
          </a:p>
          <a:p>
            <a:endParaRPr lang="en-US" dirty="0" smtClean="0"/>
          </a:p>
          <a:p>
            <a:r>
              <a:rPr lang="en-US" dirty="0" smtClean="0"/>
              <a:t>The motivation is simple: change </a:t>
            </a:r>
            <a:r>
              <a:rPr lang="en-US" dirty="0"/>
              <a:t>the median </a:t>
            </a:r>
            <a:r>
              <a:rPr lang="en-US" dirty="0" smtClean="0"/>
              <a:t>voter to your preferred interests.</a:t>
            </a:r>
            <a:r>
              <a:rPr lang="en-US" dirty="0"/>
              <a:t>  </a:t>
            </a:r>
          </a:p>
          <a:p>
            <a:pPr marL="90488" indent="0">
              <a:buNone/>
            </a:pPr>
            <a:endParaRPr lang="en-US" dirty="0"/>
          </a:p>
        </p:txBody>
      </p:sp>
    </p:spTree>
    <p:extLst>
      <p:ext uri="{BB962C8B-B14F-4D97-AF65-F5344CB8AC3E}">
        <p14:creationId xmlns:p14="http://schemas.microsoft.com/office/powerpoint/2010/main" val="706938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Voting</a:t>
            </a:r>
            <a:endParaRPr lang="en-US" dirty="0"/>
          </a:p>
        </p:txBody>
      </p:sp>
      <p:sp>
        <p:nvSpPr>
          <p:cNvPr id="3" name="Content Placeholder 2"/>
          <p:cNvSpPr>
            <a:spLocks noGrp="1"/>
          </p:cNvSpPr>
          <p:nvPr>
            <p:ph idx="1"/>
          </p:nvPr>
        </p:nvSpPr>
        <p:spPr/>
        <p:txBody>
          <a:bodyPr/>
          <a:lstStyle/>
          <a:p>
            <a:r>
              <a:rPr lang="en-US" dirty="0" smtClean="0"/>
              <a:t>Corporations </a:t>
            </a:r>
            <a:r>
              <a:rPr lang="en-US" dirty="0"/>
              <a:t>typically have voting, but it is voting proportional to your number of shares.  (Turnout of small share-holders is also typically very low).  Thus, the median corporate voter is usually a large shareholder with a big stake in the company's financial success.</a:t>
            </a:r>
          </a:p>
          <a:p>
            <a:endParaRPr lang="en-US" dirty="0" smtClean="0"/>
          </a:p>
          <a:p>
            <a:r>
              <a:rPr lang="en-US" dirty="0" smtClean="0"/>
              <a:t>In </a:t>
            </a:r>
            <a:r>
              <a:rPr lang="en-US" dirty="0"/>
              <a:t>the past, some countries (like Sweden) also had "plural voting," with extra votes for the aristocracy.</a:t>
            </a:r>
          </a:p>
          <a:p>
            <a:endParaRPr lang="en-US" dirty="0"/>
          </a:p>
          <a:p>
            <a:endParaRPr lang="en-US" dirty="0"/>
          </a:p>
        </p:txBody>
      </p:sp>
    </p:spTree>
    <p:extLst>
      <p:ext uri="{BB962C8B-B14F-4D97-AF65-F5344CB8AC3E}">
        <p14:creationId xmlns:p14="http://schemas.microsoft.com/office/powerpoint/2010/main" val="1646246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 of Fringe </a:t>
            </a:r>
            <a:r>
              <a:rPr lang="en-US" dirty="0" smtClean="0"/>
              <a:t>Parties</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many cases, we see people with extreme preferences deciding not to vote because "their" candidate is an unprincipled "sell-out."</a:t>
            </a:r>
          </a:p>
          <a:p>
            <a:pPr lvl="1"/>
            <a:r>
              <a:rPr lang="en-US" dirty="0" smtClean="0"/>
              <a:t>This </a:t>
            </a:r>
            <a:r>
              <a:rPr lang="en-US" dirty="0"/>
              <a:t>is probably a major force that keeps real-world parties from completely converging.  They have to trade-off extra moderate votes for foregone extremist votes.</a:t>
            </a:r>
          </a:p>
          <a:p>
            <a:r>
              <a:rPr lang="en-US" dirty="0" smtClean="0"/>
              <a:t>Fringe</a:t>
            </a:r>
            <a:r>
              <a:rPr lang="en-US" dirty="0"/>
              <a:t>, "extremist" parties do much the same thing.  For example, if a far-left Green Party exists, then the Democrats have to worry about two things:</a:t>
            </a:r>
          </a:p>
          <a:p>
            <a:pPr lvl="1"/>
            <a:r>
              <a:rPr lang="en-US" dirty="0"/>
              <a:t>1. </a:t>
            </a:r>
            <a:r>
              <a:rPr lang="en-US" dirty="0" smtClean="0"/>
              <a:t>Extremists </a:t>
            </a:r>
            <a:r>
              <a:rPr lang="en-US" dirty="0"/>
              <a:t>stay home</a:t>
            </a:r>
          </a:p>
          <a:p>
            <a:pPr lvl="1"/>
            <a:r>
              <a:rPr lang="en-US" dirty="0"/>
              <a:t>2. </a:t>
            </a:r>
            <a:r>
              <a:rPr lang="en-US" dirty="0" smtClean="0"/>
              <a:t>Extremists </a:t>
            </a:r>
            <a:r>
              <a:rPr lang="en-US" dirty="0"/>
              <a:t>vote Green</a:t>
            </a:r>
          </a:p>
          <a:p>
            <a:endParaRPr lang="en-US" dirty="0" smtClean="0"/>
          </a:p>
          <a:p>
            <a:r>
              <a:rPr lang="en-US" dirty="0" smtClean="0"/>
              <a:t>How </a:t>
            </a:r>
            <a:r>
              <a:rPr lang="en-US" dirty="0"/>
              <a:t>do fringe parties affect the outcome?  They tend to push the median in the </a:t>
            </a:r>
            <a:r>
              <a:rPr lang="en-US" i="1" dirty="0"/>
              <a:t>opposite</a:t>
            </a:r>
            <a:r>
              <a:rPr lang="en-US" dirty="0"/>
              <a:t> of the direction they favor!  If the 5% of most-left-wing Democrats vote Green, the median of the remaining voters shifts to the right</a:t>
            </a:r>
            <a:r>
              <a:rPr lang="en-US" dirty="0" smtClean="0"/>
              <a:t>.</a:t>
            </a:r>
            <a:endParaRPr lang="en-US" dirty="0"/>
          </a:p>
        </p:txBody>
      </p:sp>
    </p:spTree>
    <p:extLst>
      <p:ext uri="{BB962C8B-B14F-4D97-AF65-F5344CB8AC3E}">
        <p14:creationId xmlns:p14="http://schemas.microsoft.com/office/powerpoint/2010/main" val="2035736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Fringe Parties</a:t>
            </a:r>
            <a:endParaRPr lang="en-US" dirty="0"/>
          </a:p>
        </p:txBody>
      </p:sp>
      <p:sp>
        <p:nvSpPr>
          <p:cNvPr id="3" name="Content Placeholder 2"/>
          <p:cNvSpPr>
            <a:spLocks noGrp="1"/>
          </p:cNvSpPr>
          <p:nvPr>
            <p:ph idx="1"/>
          </p:nvPr>
        </p:nvSpPr>
        <p:spPr/>
        <p:txBody>
          <a:bodyPr/>
          <a:lstStyle/>
          <a:p>
            <a:r>
              <a:rPr lang="en-US" dirty="0"/>
              <a:t>So what are fringe parties doing?  In many cases, they say they are working for long-run attitudinal change. </a:t>
            </a:r>
          </a:p>
          <a:p>
            <a:endParaRPr lang="en-US" dirty="0" smtClean="0"/>
          </a:p>
          <a:p>
            <a:r>
              <a:rPr lang="en-US" dirty="0" smtClean="0"/>
              <a:t>In </a:t>
            </a:r>
            <a:r>
              <a:rPr lang="en-US" dirty="0"/>
              <a:t>the 2000 presidential election, fringe parties wound up making a huge difference in spite of their small vote shares</a:t>
            </a:r>
            <a:r>
              <a:rPr lang="en-US" dirty="0" smtClean="0"/>
              <a:t>.</a:t>
            </a:r>
          </a:p>
          <a:p>
            <a:endParaRPr lang="en-US" dirty="0"/>
          </a:p>
          <a:p>
            <a:r>
              <a:rPr lang="en-US" dirty="0" smtClean="0"/>
              <a:t>Will the Libertarian and Green Parties move the 2016 election?</a:t>
            </a:r>
            <a:endParaRPr lang="en-US" dirty="0"/>
          </a:p>
          <a:p>
            <a:endParaRPr lang="en-US" dirty="0"/>
          </a:p>
          <a:p>
            <a:endParaRPr lang="en-US" dirty="0"/>
          </a:p>
        </p:txBody>
      </p:sp>
    </p:spTree>
    <p:extLst>
      <p:ext uri="{BB962C8B-B14F-4D97-AF65-F5344CB8AC3E}">
        <p14:creationId xmlns:p14="http://schemas.microsoft.com/office/powerpoint/2010/main" val="1263079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Median Voter Theorem Doesn’t Always Apply:</a:t>
            </a:r>
            <a:br>
              <a:rPr lang="en-US" dirty="0" smtClean="0"/>
            </a:br>
            <a:r>
              <a:rPr lang="en-US" dirty="0" smtClean="0"/>
              <a:t>Multiple </a:t>
            </a:r>
            <a:r>
              <a:rPr lang="en-US" dirty="0"/>
              <a:t>Voting </a:t>
            </a:r>
            <a:r>
              <a:rPr lang="en-US" dirty="0" smtClean="0"/>
              <a:t>Dimensions</a:t>
            </a:r>
            <a:endParaRPr lang="en-US" dirty="0"/>
          </a:p>
        </p:txBody>
      </p:sp>
      <p:sp>
        <p:nvSpPr>
          <p:cNvPr id="3" name="Content Placeholder 2"/>
          <p:cNvSpPr>
            <a:spLocks noGrp="1"/>
          </p:cNvSpPr>
          <p:nvPr>
            <p:ph idx="1"/>
          </p:nvPr>
        </p:nvSpPr>
        <p:spPr/>
        <p:txBody>
          <a:bodyPr/>
          <a:lstStyle/>
          <a:p>
            <a:r>
              <a:rPr lang="en-US" dirty="0" smtClean="0"/>
              <a:t>The </a:t>
            </a:r>
            <a:r>
              <a:rPr lang="en-US" dirty="0"/>
              <a:t>Median Voter Theorem only strictly holds if there is a single issue.</a:t>
            </a:r>
          </a:p>
          <a:p>
            <a:r>
              <a:rPr lang="en-US" dirty="0" smtClean="0"/>
              <a:t>If there are two or more issues that parties take stands on, but only one election</a:t>
            </a:r>
            <a:r>
              <a:rPr lang="en-US" dirty="0"/>
              <a:t>, there is no guarantee that the median voter's preference will </a:t>
            </a:r>
            <a:r>
              <a:rPr lang="en-US" dirty="0" smtClean="0"/>
              <a:t>win </a:t>
            </a:r>
            <a:r>
              <a:rPr lang="en-US" dirty="0"/>
              <a:t>on </a:t>
            </a:r>
            <a:r>
              <a:rPr lang="en-US" i="1" dirty="0"/>
              <a:t>any</a:t>
            </a:r>
            <a:r>
              <a:rPr lang="en-US" dirty="0"/>
              <a:t> issue.</a:t>
            </a:r>
          </a:p>
          <a:p>
            <a:r>
              <a:rPr lang="en-US" dirty="0" smtClean="0"/>
              <a:t>Moreover</a:t>
            </a:r>
            <a:r>
              <a:rPr lang="en-US" dirty="0"/>
              <a:t>, even with single-peaked preferences, multiple voting dimensions make it possible for voting cycles to arise</a:t>
            </a:r>
            <a:r>
              <a:rPr lang="en-US" dirty="0" smtClean="0"/>
              <a:t>. </a:t>
            </a:r>
            <a:r>
              <a:rPr lang="en-US" smtClean="0"/>
              <a:t>Chaos.</a:t>
            </a:r>
            <a:endParaRPr lang="en-US" dirty="0"/>
          </a:p>
          <a:p>
            <a:r>
              <a:rPr lang="en-US" dirty="0" smtClean="0"/>
              <a:t>At </a:t>
            </a:r>
            <a:r>
              <a:rPr lang="en-US" dirty="0"/>
              <a:t>this point, you might say: "But </a:t>
            </a:r>
            <a:r>
              <a:rPr lang="en-US" b="1" dirty="0"/>
              <a:t>all</a:t>
            </a:r>
            <a:r>
              <a:rPr lang="en-US" dirty="0"/>
              <a:t> real-world elections have multiple issues.  So the Median Voter Theorem is useless."</a:t>
            </a:r>
          </a:p>
          <a:p>
            <a:pPr lvl="1"/>
            <a:r>
              <a:rPr lang="en-US" dirty="0" smtClean="0"/>
              <a:t>Possibly </a:t>
            </a:r>
            <a:r>
              <a:rPr lang="en-US" dirty="0"/>
              <a:t>so, but matters are more complicated than that.  In particular, we will see that to a large extent, platforms empirically boil down to a single dimension - in the U.S., position on the liberal-conservative spectrum.</a:t>
            </a:r>
          </a:p>
          <a:p>
            <a:endParaRPr lang="en-US" dirty="0"/>
          </a:p>
          <a:p>
            <a:endParaRPr lang="en-US" dirty="0"/>
          </a:p>
        </p:txBody>
      </p:sp>
    </p:spTree>
    <p:extLst>
      <p:ext uri="{BB962C8B-B14F-4D97-AF65-F5344CB8AC3E}">
        <p14:creationId xmlns:p14="http://schemas.microsoft.com/office/powerpoint/2010/main" val="343672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Peaked Preferences on a Single Dimension</a:t>
            </a:r>
            <a:endParaRPr lang="en-US" dirty="0"/>
          </a:p>
        </p:txBody>
      </p:sp>
      <p:sp>
        <p:nvSpPr>
          <p:cNvPr id="3" name="Content Placeholder 2"/>
          <p:cNvSpPr>
            <a:spLocks noGrp="1"/>
          </p:cNvSpPr>
          <p:nvPr>
            <p:ph idx="1"/>
          </p:nvPr>
        </p:nvSpPr>
        <p:spPr/>
        <p:txBody>
          <a:bodyPr>
            <a:normAutofit/>
          </a:bodyPr>
          <a:lstStyle/>
          <a:p>
            <a:r>
              <a:rPr lang="en-US" dirty="0"/>
              <a:t>If everyone's preferences are single peaked on the same single dimension </a:t>
            </a:r>
            <a:r>
              <a:rPr lang="en-US" dirty="0" smtClean="0"/>
              <a:t>median voter theorem holds. </a:t>
            </a:r>
            <a:endParaRPr lang="en-US" dirty="0"/>
          </a:p>
          <a:p>
            <a:r>
              <a:rPr lang="en-US" dirty="0" smtClean="0"/>
              <a:t>Single dimension, e.g. left-right.</a:t>
            </a:r>
          </a:p>
          <a:p>
            <a:r>
              <a:rPr lang="en-US" dirty="0" smtClean="0"/>
              <a:t>Single-peaked – each voter has an ideal point and the further away from the ideal point the lower their utility.</a:t>
            </a:r>
            <a:endParaRPr lang="en-US" dirty="0"/>
          </a:p>
        </p:txBody>
      </p:sp>
      <p:cxnSp>
        <p:nvCxnSpPr>
          <p:cNvPr id="5" name="Straight Connector 4"/>
          <p:cNvCxnSpPr/>
          <p:nvPr/>
        </p:nvCxnSpPr>
        <p:spPr>
          <a:xfrm>
            <a:off x="2527668" y="5970861"/>
            <a:ext cx="6723212" cy="24063"/>
          </a:xfrm>
          <a:prstGeom prst="line">
            <a:avLst/>
          </a:prstGeom>
          <a:ln w="28575"/>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527668" y="6166217"/>
            <a:ext cx="119269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Left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8058185" y="6166217"/>
            <a:ext cx="1192695"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Right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a:off x="2599227" y="4631632"/>
            <a:ext cx="6369849" cy="134057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95574" y="4451461"/>
            <a:ext cx="262155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Single peaked “left” voter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 name="Straight Connector 13"/>
          <p:cNvCxnSpPr/>
          <p:nvPr/>
        </p:nvCxnSpPr>
        <p:spPr>
          <a:xfrm flipV="1">
            <a:off x="2599227" y="4665477"/>
            <a:ext cx="6348672" cy="130672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54647" y="4711704"/>
            <a:ext cx="275460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Single peaked “right” voter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a:endCxn id="27" idx="2"/>
          </p:cNvCxnSpPr>
          <p:nvPr/>
        </p:nvCxnSpPr>
        <p:spPr>
          <a:xfrm flipV="1">
            <a:off x="2664180" y="4514763"/>
            <a:ext cx="2587649" cy="1456099"/>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14781" y="4507832"/>
            <a:ext cx="3623869" cy="1487092"/>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672851" y="4306733"/>
            <a:ext cx="323870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Single peaked “moderate” voter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3" name="Straight Connector 22"/>
          <p:cNvCxnSpPr/>
          <p:nvPr/>
        </p:nvCxnSpPr>
        <p:spPr>
          <a:xfrm>
            <a:off x="2769398" y="5239346"/>
            <a:ext cx="2863698" cy="731515"/>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633096" y="4428739"/>
            <a:ext cx="3470507" cy="1542122"/>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161677" y="4182657"/>
            <a:ext cx="24885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Non single peaked voter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Oval 26"/>
          <p:cNvSpPr/>
          <p:nvPr/>
        </p:nvSpPr>
        <p:spPr>
          <a:xfrm>
            <a:off x="5251829" y="4420420"/>
            <a:ext cx="188686" cy="188686"/>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Oval 27"/>
          <p:cNvSpPr/>
          <p:nvPr/>
        </p:nvSpPr>
        <p:spPr>
          <a:xfrm>
            <a:off x="2599297" y="4552474"/>
            <a:ext cx="188686" cy="188686"/>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28"/>
          <p:cNvSpPr/>
          <p:nvPr/>
        </p:nvSpPr>
        <p:spPr>
          <a:xfrm>
            <a:off x="9128111" y="4348818"/>
            <a:ext cx="188686" cy="188686"/>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29"/>
          <p:cNvSpPr/>
          <p:nvPr/>
        </p:nvSpPr>
        <p:spPr>
          <a:xfrm>
            <a:off x="8947899" y="4565167"/>
            <a:ext cx="188686" cy="188686"/>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307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8"/>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21"/>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7"/>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19"/>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2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2" grpId="0"/>
      <p:bldP spid="12" grpId="1"/>
      <p:bldP spid="15" grpId="0"/>
      <p:bldP spid="15" grpId="1"/>
      <p:bldP spid="21" grpId="0"/>
      <p:bldP spid="21" grpId="1"/>
      <p:bldP spid="26" grpId="0"/>
      <p:bldP spid="27" grpId="0" animBg="1"/>
      <p:bldP spid="27" grpId="1" animBg="1"/>
      <p:bldP spid="28" grpId="0" animBg="1"/>
      <p:bldP spid="28" grpId="1" animBg="1"/>
      <p:bldP spid="29" grpId="0" animBg="1"/>
      <p:bldP spid="30" grpId="0" animBg="1"/>
      <p:bldP spid="3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Single-Peaked Preferences</a:t>
            </a:r>
          </a:p>
        </p:txBody>
      </p:sp>
      <p:sp>
        <p:nvSpPr>
          <p:cNvPr id="3" name="Content Placeholder 2"/>
          <p:cNvSpPr>
            <a:spLocks noGrp="1"/>
          </p:cNvSpPr>
          <p:nvPr>
            <p:ph idx="1"/>
          </p:nvPr>
        </p:nvSpPr>
        <p:spPr/>
        <p:txBody>
          <a:bodyPr>
            <a:normAutofit/>
          </a:bodyPr>
          <a:lstStyle/>
          <a:p>
            <a:r>
              <a:rPr lang="en-US" dirty="0"/>
              <a:t>Aren't </a:t>
            </a:r>
            <a:r>
              <a:rPr lang="en-US" u="sng" dirty="0"/>
              <a:t>all</a:t>
            </a:r>
            <a:r>
              <a:rPr lang="en-US" dirty="0"/>
              <a:t> preferences "single-peaked"? </a:t>
            </a:r>
            <a:endParaRPr lang="en-US" dirty="0" smtClean="0"/>
          </a:p>
          <a:p>
            <a:pPr lvl="1"/>
            <a:r>
              <a:rPr lang="en-US" dirty="0" smtClean="0"/>
              <a:t>No</a:t>
            </a:r>
          </a:p>
          <a:p>
            <a:r>
              <a:rPr lang="en-US" dirty="0" smtClean="0"/>
              <a:t>Consider as example a wealthy parent.  </a:t>
            </a:r>
          </a:p>
          <a:p>
            <a:r>
              <a:rPr lang="en-US" dirty="0" smtClean="0"/>
              <a:t>If spending on education is high, she sends her kids to public school.  </a:t>
            </a:r>
          </a:p>
          <a:p>
            <a:r>
              <a:rPr lang="en-US" dirty="0" smtClean="0"/>
              <a:t>But otherwise she sends them to private school, and gets no benefit from education spending.  So her preferences would look like this:</a:t>
            </a:r>
            <a:endParaRPr lang="en-US" dirty="0"/>
          </a:p>
          <a:p>
            <a:pPr lvl="1"/>
            <a:r>
              <a:rPr lang="en-US" dirty="0" smtClean="0"/>
              <a:t>#</a:t>
            </a:r>
            <a:r>
              <a:rPr lang="en-US" dirty="0"/>
              <a:t>1 pick: high spending</a:t>
            </a:r>
          </a:p>
          <a:p>
            <a:pPr lvl="1"/>
            <a:r>
              <a:rPr lang="en-US" dirty="0" smtClean="0"/>
              <a:t>#</a:t>
            </a:r>
            <a:r>
              <a:rPr lang="en-US" dirty="0"/>
              <a:t>2 pick: low spending</a:t>
            </a:r>
          </a:p>
          <a:p>
            <a:pPr lvl="1"/>
            <a:r>
              <a:rPr lang="en-US" dirty="0" smtClean="0"/>
              <a:t>#</a:t>
            </a:r>
            <a:r>
              <a:rPr lang="en-US" dirty="0"/>
              <a:t>3 pick: medium spending</a:t>
            </a:r>
          </a:p>
          <a:p>
            <a:r>
              <a:rPr lang="en-US" dirty="0" smtClean="0"/>
              <a:t>Medium </a:t>
            </a:r>
            <a:r>
              <a:rPr lang="en-US" dirty="0" smtClean="0"/>
              <a:t>spending is her worst outcome – she’s paying more for a product she won’t be (directly) </a:t>
            </a:r>
            <a:r>
              <a:rPr lang="en-US" dirty="0" smtClean="0"/>
              <a:t>consuming</a:t>
            </a:r>
          </a:p>
        </p:txBody>
      </p:sp>
    </p:spTree>
    <p:extLst>
      <p:ext uri="{BB962C8B-B14F-4D97-AF65-F5344CB8AC3E}">
        <p14:creationId xmlns:p14="http://schemas.microsoft.com/office/powerpoint/2010/main" val="860085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Two-Party, Winner-Take-All Elections</a:t>
            </a:r>
          </a:p>
        </p:txBody>
      </p:sp>
      <p:sp>
        <p:nvSpPr>
          <p:cNvPr id="3" name="Content Placeholder 2"/>
          <p:cNvSpPr>
            <a:spLocks noGrp="1"/>
          </p:cNvSpPr>
          <p:nvPr>
            <p:ph idx="1"/>
          </p:nvPr>
        </p:nvSpPr>
        <p:spPr/>
        <p:txBody>
          <a:bodyPr>
            <a:normAutofit/>
          </a:bodyPr>
          <a:lstStyle/>
          <a:p>
            <a:r>
              <a:rPr lang="en-US" dirty="0" smtClean="0"/>
              <a:t>Let's </a:t>
            </a:r>
            <a:r>
              <a:rPr lang="en-US" dirty="0"/>
              <a:t>take these voters and put them in a hypothetical situation.  Suppose we have a two-party (or two-candidate) election.  </a:t>
            </a:r>
            <a:endParaRPr lang="en-US" dirty="0" smtClean="0"/>
          </a:p>
          <a:p>
            <a:r>
              <a:rPr lang="en-US" dirty="0" smtClean="0"/>
              <a:t>Voters </a:t>
            </a:r>
            <a:r>
              <a:rPr lang="en-US" dirty="0"/>
              <a:t>care about and are perfectly informed about party positions on exactly one issue: liberalism versus conservatism. </a:t>
            </a:r>
          </a:p>
          <a:p>
            <a:r>
              <a:rPr lang="en-US" dirty="0" smtClean="0"/>
              <a:t>The </a:t>
            </a:r>
            <a:r>
              <a:rPr lang="en-US" dirty="0"/>
              <a:t>electoral rule is "winner-takes-all" - whoever gets more votes wins.</a:t>
            </a:r>
          </a:p>
          <a:p>
            <a:pPr lvl="1"/>
            <a:r>
              <a:rPr lang="en-US" dirty="0" smtClean="0"/>
              <a:t>When </a:t>
            </a:r>
            <a:r>
              <a:rPr lang="en-US" dirty="0"/>
              <a:t>in doubt, assume ties are resolving by flipping a coin.</a:t>
            </a:r>
          </a:p>
          <a:p>
            <a:pPr lvl="1"/>
            <a:r>
              <a:rPr lang="en-US" dirty="0" smtClean="0"/>
              <a:t>Assumption </a:t>
            </a:r>
            <a:r>
              <a:rPr lang="en-US" dirty="0"/>
              <a:t>about party/candidate motivation: They want to win, and care more about that than everything else put together.</a:t>
            </a:r>
          </a:p>
          <a:p>
            <a:r>
              <a:rPr lang="en-US" dirty="0" smtClean="0"/>
              <a:t>The </a:t>
            </a:r>
            <a:r>
              <a:rPr lang="en-US" dirty="0"/>
              <a:t>two parties compete in exactly one way: By taking a stand on the issue.</a:t>
            </a:r>
          </a:p>
          <a:p>
            <a:r>
              <a:rPr lang="en-US" dirty="0" smtClean="0"/>
              <a:t>Imagine </a:t>
            </a:r>
            <a:r>
              <a:rPr lang="en-US" dirty="0"/>
              <a:t>graphing the distribution of voter ideal points.  There are many ways that it could look, but it is easiest - and pretty realistic - to draw it as a "bell curve</a:t>
            </a:r>
            <a:r>
              <a:rPr lang="en-US" dirty="0" smtClean="0"/>
              <a:t>."</a:t>
            </a:r>
            <a:endParaRPr lang="en-US" dirty="0"/>
          </a:p>
        </p:txBody>
      </p:sp>
    </p:spTree>
    <p:extLst>
      <p:ext uri="{BB962C8B-B14F-4D97-AF65-F5344CB8AC3E}">
        <p14:creationId xmlns:p14="http://schemas.microsoft.com/office/powerpoint/2010/main" val="208989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Two-Party, Winner-Take-All Elections</a:t>
            </a:r>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smtClean="0"/>
          </a:p>
          <a:p>
            <a:r>
              <a:rPr lang="en-US" dirty="0" smtClean="0"/>
              <a:t>Now </a:t>
            </a:r>
            <a:r>
              <a:rPr lang="en-US" dirty="0"/>
              <a:t>suppose for a moment that each party's position is randomly assigned.  Who votes for which party?</a:t>
            </a:r>
          </a:p>
          <a:p>
            <a:endParaRPr lang="en-US" dirty="0" smtClean="0"/>
          </a:p>
          <a:p>
            <a:r>
              <a:rPr lang="en-US" dirty="0" smtClean="0"/>
              <a:t>The </a:t>
            </a:r>
            <a:r>
              <a:rPr lang="en-US" dirty="0"/>
              <a:t>electorate may be divided into three groups: those who definitely vote for the more liberal party, those who definitely vote for the more conservative party, and the people in the middle, who pick whichever party is closer to them.</a:t>
            </a:r>
          </a:p>
          <a:p>
            <a:endParaRPr lang="en-US" dirty="0"/>
          </a:p>
          <a:p>
            <a:endParaRPr lang="en-US" dirty="0"/>
          </a:p>
        </p:txBody>
      </p:sp>
      <p:pic>
        <p:nvPicPr>
          <p:cNvPr id="4" name="Picture 3"/>
          <p:cNvPicPr>
            <a:picLocks noChangeAspect="1"/>
          </p:cNvPicPr>
          <p:nvPr/>
        </p:nvPicPr>
        <p:blipFill>
          <a:blip r:embed="rId2"/>
          <a:stretch>
            <a:fillRect/>
          </a:stretch>
        </p:blipFill>
        <p:spPr>
          <a:xfrm>
            <a:off x="3794721" y="1524000"/>
            <a:ext cx="3159660" cy="2106440"/>
          </a:xfrm>
          <a:prstGeom prst="rect">
            <a:avLst/>
          </a:prstGeom>
        </p:spPr>
      </p:pic>
    </p:spTree>
    <p:extLst>
      <p:ext uri="{BB962C8B-B14F-4D97-AF65-F5344CB8AC3E}">
        <p14:creationId xmlns:p14="http://schemas.microsoft.com/office/powerpoint/2010/main" val="182694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Competition and Platform </a:t>
            </a:r>
            <a:r>
              <a:rPr lang="en-US" dirty="0" smtClean="0"/>
              <a:t>Convergence</a:t>
            </a:r>
            <a:endParaRPr lang="en-US" dirty="0"/>
          </a:p>
        </p:txBody>
      </p:sp>
      <p:sp>
        <p:nvSpPr>
          <p:cNvPr id="3" name="Content Placeholder 2"/>
          <p:cNvSpPr>
            <a:spLocks noGrp="1"/>
          </p:cNvSpPr>
          <p:nvPr>
            <p:ph idx="1"/>
          </p:nvPr>
        </p:nvSpPr>
        <p:spPr/>
        <p:txBody>
          <a:bodyPr>
            <a:normAutofit/>
          </a:bodyPr>
          <a:lstStyle/>
          <a:p>
            <a:r>
              <a:rPr lang="en-US" dirty="0" smtClean="0"/>
              <a:t>Now </a:t>
            </a:r>
            <a:r>
              <a:rPr lang="en-US" dirty="0"/>
              <a:t>put yourself in the shoes of the party that will lose the election if it stays where it is. </a:t>
            </a:r>
          </a:p>
          <a:p>
            <a:endParaRPr lang="en-US" dirty="0" smtClean="0"/>
          </a:p>
          <a:p>
            <a:r>
              <a:rPr lang="en-US" dirty="0" smtClean="0"/>
              <a:t>Question</a:t>
            </a:r>
            <a:r>
              <a:rPr lang="en-US" dirty="0"/>
              <a:t>:  What will it do to get more votes? </a:t>
            </a:r>
          </a:p>
          <a:p>
            <a:r>
              <a:rPr lang="en-US" dirty="0" smtClean="0"/>
              <a:t>Answer</a:t>
            </a:r>
            <a:r>
              <a:rPr lang="en-US" dirty="0"/>
              <a:t>:  Move to the center.  They don't lose any of the extreme votes, and get more of the "swing" votes.</a:t>
            </a:r>
          </a:p>
          <a:p>
            <a:endParaRPr lang="en-US" dirty="0" smtClean="0"/>
          </a:p>
          <a:p>
            <a:r>
              <a:rPr lang="en-US" dirty="0" smtClean="0"/>
              <a:t>you </a:t>
            </a:r>
            <a:r>
              <a:rPr lang="en-US" dirty="0"/>
              <a:t>get the maximum possible number of votes by moving as close as possible to the rival party without overlapping.</a:t>
            </a:r>
          </a:p>
          <a:p>
            <a:r>
              <a:rPr lang="en-US" dirty="0"/>
              <a:t> But then put yourself in the shoes of the rival party.  It won't take this lying down.  It will move towards the center as well.  If necessary, it will "leap frog" over you.</a:t>
            </a:r>
          </a:p>
          <a:p>
            <a:r>
              <a:rPr lang="en-US" dirty="0" smtClean="0"/>
              <a:t>Standard </a:t>
            </a:r>
            <a:r>
              <a:rPr lang="en-US" dirty="0"/>
              <a:t>economist's question thus emerges: What is the equilibrium</a:t>
            </a:r>
            <a:r>
              <a:rPr lang="en-US" dirty="0" smtClean="0"/>
              <a:t>?</a:t>
            </a:r>
            <a:endParaRPr lang="en-US" dirty="0"/>
          </a:p>
        </p:txBody>
      </p:sp>
    </p:spTree>
    <p:extLst>
      <p:ext uri="{BB962C8B-B14F-4D97-AF65-F5344CB8AC3E}">
        <p14:creationId xmlns:p14="http://schemas.microsoft.com/office/powerpoint/2010/main" val="81271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Competition and Platform Convergence</a:t>
            </a:r>
          </a:p>
        </p:txBody>
      </p:sp>
      <p:sp>
        <p:nvSpPr>
          <p:cNvPr id="3" name="Content Placeholder 2"/>
          <p:cNvSpPr>
            <a:spLocks noGrp="1"/>
          </p:cNvSpPr>
          <p:nvPr>
            <p:ph idx="1"/>
          </p:nvPr>
        </p:nvSpPr>
        <p:spPr/>
        <p:txBody>
          <a:bodyPr>
            <a:normAutofit/>
          </a:bodyPr>
          <a:lstStyle/>
          <a:p>
            <a:pPr marL="90488" indent="0">
              <a:buNone/>
            </a:pPr>
            <a:r>
              <a:rPr lang="en-US" dirty="0"/>
              <a:t>   </a:t>
            </a:r>
            <a:endParaRPr lang="en-US" dirty="0" smtClean="0"/>
          </a:p>
          <a:p>
            <a:endParaRPr lang="en-US" dirty="0"/>
          </a:p>
          <a:p>
            <a:endParaRPr lang="en-US" dirty="0" smtClean="0"/>
          </a:p>
          <a:p>
            <a:endParaRPr lang="en-US" dirty="0"/>
          </a:p>
          <a:p>
            <a:r>
              <a:rPr lang="en-US" dirty="0" smtClean="0"/>
              <a:t>You </a:t>
            </a:r>
            <a:r>
              <a:rPr lang="en-US" dirty="0"/>
              <a:t>can't have an equilibrium where the parties' platforms are different, because both parties gain votes by moving closer to each other.</a:t>
            </a:r>
          </a:p>
          <a:p>
            <a:endParaRPr lang="en-US" dirty="0" smtClean="0"/>
          </a:p>
          <a:p>
            <a:r>
              <a:rPr lang="en-US" dirty="0" smtClean="0"/>
              <a:t>You </a:t>
            </a:r>
            <a:r>
              <a:rPr lang="en-US" dirty="0"/>
              <a:t>can't have an equilibrium where one party gets more than 50% of the votes.  Why?  Because you can always win 50% by simply offering exactly the same platform as your competitor.</a:t>
            </a:r>
          </a:p>
          <a:p>
            <a:endParaRPr lang="en-US" dirty="0" smtClean="0"/>
          </a:p>
          <a:p>
            <a:r>
              <a:rPr lang="en-US" dirty="0" smtClean="0"/>
              <a:t>Thus</a:t>
            </a:r>
            <a:r>
              <a:rPr lang="en-US" dirty="0"/>
              <a:t>, equilibrium platforms "converge" - both parties offer the same policy.</a:t>
            </a:r>
          </a:p>
          <a:p>
            <a:endParaRPr lang="en-US" dirty="0"/>
          </a:p>
        </p:txBody>
      </p:sp>
      <p:pic>
        <p:nvPicPr>
          <p:cNvPr id="6" name="Picture 5"/>
          <p:cNvPicPr>
            <a:picLocks noChangeAspect="1"/>
          </p:cNvPicPr>
          <p:nvPr/>
        </p:nvPicPr>
        <p:blipFill>
          <a:blip r:embed="rId2"/>
          <a:stretch>
            <a:fillRect/>
          </a:stretch>
        </p:blipFill>
        <p:spPr>
          <a:xfrm>
            <a:off x="4395221" y="1628775"/>
            <a:ext cx="3057525" cy="1800225"/>
          </a:xfrm>
          <a:prstGeom prst="rect">
            <a:avLst/>
          </a:prstGeom>
        </p:spPr>
      </p:pic>
    </p:spTree>
    <p:extLst>
      <p:ext uri="{BB962C8B-B14F-4D97-AF65-F5344CB8AC3E}">
        <p14:creationId xmlns:p14="http://schemas.microsoft.com/office/powerpoint/2010/main" val="3512546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t>
            </a:r>
            <a:r>
              <a:rPr lang="en-US" dirty="0"/>
              <a:t>Competition and Platform </a:t>
            </a:r>
            <a:r>
              <a:rPr lang="en-US" dirty="0" smtClean="0"/>
              <a:t>Convergence</a:t>
            </a:r>
            <a:endParaRPr lang="en-US" dirty="0"/>
          </a:p>
        </p:txBody>
      </p:sp>
      <p:sp>
        <p:nvSpPr>
          <p:cNvPr id="3" name="Content Placeholder 2"/>
          <p:cNvSpPr>
            <a:spLocks noGrp="1"/>
          </p:cNvSpPr>
          <p:nvPr>
            <p:ph idx="1"/>
          </p:nvPr>
        </p:nvSpPr>
        <p:spPr/>
        <p:txBody>
          <a:bodyPr>
            <a:normAutofit/>
          </a:bodyPr>
          <a:lstStyle/>
          <a:p>
            <a:r>
              <a:rPr lang="en-US" dirty="0" smtClean="0"/>
              <a:t>But </a:t>
            </a:r>
            <a:r>
              <a:rPr lang="en-US" dirty="0"/>
              <a:t>what specific policy do they converge to?  To answer this, recall that the </a:t>
            </a:r>
            <a:r>
              <a:rPr lang="en-US" i="1" dirty="0"/>
              <a:t>median</a:t>
            </a:r>
            <a:r>
              <a:rPr lang="en-US" dirty="0"/>
              <a:t> of a distribution is the point with half of the distribution's density above it and half below it.</a:t>
            </a:r>
          </a:p>
          <a:p>
            <a:pPr lvl="1"/>
            <a:r>
              <a:rPr lang="en-US" dirty="0" smtClean="0"/>
              <a:t>What </a:t>
            </a:r>
            <a:r>
              <a:rPr lang="en-US" dirty="0"/>
              <a:t>is the median in this series: {100, 7, 3, </a:t>
            </a:r>
            <a:r>
              <a:rPr lang="en-US" dirty="0" smtClean="0"/>
              <a:t>1, </a:t>
            </a:r>
            <a:r>
              <a:rPr lang="en-US" dirty="0"/>
              <a:t>1</a:t>
            </a:r>
            <a:r>
              <a:rPr lang="en-US" dirty="0" smtClean="0"/>
              <a:t>} </a:t>
            </a:r>
            <a:r>
              <a:rPr lang="en-US" dirty="0"/>
              <a:t>?</a:t>
            </a:r>
          </a:p>
          <a:p>
            <a:r>
              <a:rPr lang="en-US" dirty="0" smtClean="0"/>
              <a:t>Could </a:t>
            </a:r>
            <a:r>
              <a:rPr lang="en-US" dirty="0"/>
              <a:t>the equilibrium platform ever be one where both parties are above the median of the distribution of voter preferences?  No.  Why? Because one party would get more than 50% of the votes by moving a little closer to the median.</a:t>
            </a:r>
          </a:p>
          <a:p>
            <a:r>
              <a:rPr lang="en-US" dirty="0" smtClean="0"/>
              <a:t>Could </a:t>
            </a:r>
            <a:r>
              <a:rPr lang="en-US" dirty="0"/>
              <a:t>the equilibrium platform ever be one where both parties are below the median of the distribution of voter preferences?  No, for the same reason.</a:t>
            </a:r>
          </a:p>
          <a:p>
            <a:r>
              <a:rPr lang="en-US" dirty="0" smtClean="0"/>
              <a:t>Could </a:t>
            </a:r>
            <a:r>
              <a:rPr lang="en-US" dirty="0"/>
              <a:t>the equilibrium platform </a:t>
            </a:r>
            <a:r>
              <a:rPr lang="en-US" i="1" dirty="0"/>
              <a:t>be</a:t>
            </a:r>
            <a:r>
              <a:rPr lang="en-US" dirty="0"/>
              <a:t> the median of the distribution?  Yes!  If both parties are at the median, then staying there gets you 50% of the votes, but moving a little to the left or right gets you </a:t>
            </a:r>
            <a:r>
              <a:rPr lang="en-US" i="1" dirty="0"/>
              <a:t>fewer</a:t>
            </a:r>
            <a:r>
              <a:rPr lang="en-US" dirty="0"/>
              <a:t> than 50</a:t>
            </a:r>
            <a:r>
              <a:rPr lang="en-US" dirty="0" smtClean="0"/>
              <a:t>%.</a:t>
            </a:r>
            <a:endParaRPr lang="en-US" dirty="0"/>
          </a:p>
        </p:txBody>
      </p:sp>
    </p:spTree>
    <p:extLst>
      <p:ext uri="{BB962C8B-B14F-4D97-AF65-F5344CB8AC3E}">
        <p14:creationId xmlns:p14="http://schemas.microsoft.com/office/powerpoint/2010/main" val="3452604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Median Voter Theorem</a:t>
            </a:r>
          </a:p>
        </p:txBody>
      </p:sp>
      <p:sp>
        <p:nvSpPr>
          <p:cNvPr id="3" name="Content Placeholder 2"/>
          <p:cNvSpPr>
            <a:spLocks noGrp="1"/>
          </p:cNvSpPr>
          <p:nvPr>
            <p:ph idx="1"/>
          </p:nvPr>
        </p:nvSpPr>
        <p:spPr/>
        <p:txBody>
          <a:bodyPr/>
          <a:lstStyle/>
          <a:p>
            <a:r>
              <a:rPr lang="en-US" dirty="0"/>
              <a:t>Thus, we arrive at the famous </a:t>
            </a:r>
            <a:r>
              <a:rPr lang="en-US" b="1" dirty="0"/>
              <a:t>Median Voter Theorem</a:t>
            </a:r>
            <a:r>
              <a:rPr lang="en-US" dirty="0"/>
              <a:t>:  Given the preceding assumptions, both parties move to the exact median of the distribution of voter preferences.  In other words, they both offer platforms identical to the bliss point of the median voter.</a:t>
            </a:r>
          </a:p>
          <a:p>
            <a:endParaRPr lang="en-US" dirty="0" smtClean="0"/>
          </a:p>
          <a:p>
            <a:r>
              <a:rPr lang="en-US" dirty="0" smtClean="0"/>
              <a:t>Note</a:t>
            </a:r>
            <a:r>
              <a:rPr lang="en-US" dirty="0"/>
              <a:t>: These results hold up as long as parties prefer winning to losing, all else equal.  </a:t>
            </a:r>
          </a:p>
        </p:txBody>
      </p:sp>
    </p:spTree>
    <p:extLst>
      <p:ext uri="{BB962C8B-B14F-4D97-AF65-F5344CB8AC3E}">
        <p14:creationId xmlns:p14="http://schemas.microsoft.com/office/powerpoint/2010/main" val="878649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lackYel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BlackYellow" id="{89FD6BC1-3F48-43C5-9EDD-488C3313683B}" vid="{FA963B8F-B304-4473-95EF-C1D3D3B458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otalTime>14</TotalTime>
  <Words>409</Words>
  <Application>Microsoft Office PowerPoint</Application>
  <PresentationFormat>Widescreen</PresentationFormat>
  <Paragraphs>127</Paragraphs>
  <Slides>16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Corbel</vt:lpstr>
      <vt:lpstr>Wingdings</vt:lpstr>
      <vt:lpstr>Wingdings 2</vt:lpstr>
      <vt:lpstr>Wingdings 3</vt:lpstr>
      <vt:lpstr>1_BlackYellow</vt:lpstr>
      <vt:lpstr>The Median Voter Theorem</vt:lpstr>
      <vt:lpstr>Single Peaked Preferences on a Single Dimension</vt:lpstr>
      <vt:lpstr>Single-Peaked Preferences</vt:lpstr>
      <vt:lpstr> Two-Party, Winner-Take-All Elections</vt:lpstr>
      <vt:lpstr> Two-Party, Winner-Take-All Elections</vt:lpstr>
      <vt:lpstr>Political Competition and Platform Convergence</vt:lpstr>
      <vt:lpstr>Political Competition and Platform Convergence</vt:lpstr>
      <vt:lpstr>Political Competition and Platform Convergence</vt:lpstr>
      <vt:lpstr>Median Voter Theorem</vt:lpstr>
      <vt:lpstr>Voter Participation and Franchise Restrictions </vt:lpstr>
      <vt:lpstr>Franchise Restrictions</vt:lpstr>
      <vt:lpstr>Historical Franchise Restrictions</vt:lpstr>
      <vt:lpstr>Weighted Voting</vt:lpstr>
      <vt:lpstr>The Effect of Fringe Parties</vt:lpstr>
      <vt:lpstr>Fringe Parties</vt:lpstr>
      <vt:lpstr>The Median Voter Theorem Doesn’t Always Apply: Multiple Voting Dimensions</vt:lpstr>
    </vt:vector>
  </TitlesOfParts>
  <Company>George Mason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T Tabarrok</dc:creator>
  <cp:lastModifiedBy>Alex T Tabarrok</cp:lastModifiedBy>
  <cp:revision>2</cp:revision>
  <dcterms:created xsi:type="dcterms:W3CDTF">2018-03-08T17:01:07Z</dcterms:created>
  <dcterms:modified xsi:type="dcterms:W3CDTF">2018-03-12T14:57:58Z</dcterms:modified>
</cp:coreProperties>
</file>