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8" r:id="rId3"/>
    <p:sldId id="279" r:id="rId4"/>
    <p:sldId id="257" r:id="rId5"/>
    <p:sldId id="258" r:id="rId6"/>
    <p:sldId id="259" r:id="rId7"/>
    <p:sldId id="263" r:id="rId8"/>
    <p:sldId id="264" r:id="rId9"/>
    <p:sldId id="274" r:id="rId10"/>
    <p:sldId id="265" r:id="rId11"/>
    <p:sldId id="261" r:id="rId12"/>
    <p:sldId id="262" r:id="rId13"/>
    <p:sldId id="272" r:id="rId14"/>
    <p:sldId id="266" r:id="rId15"/>
    <p:sldId id="268" r:id="rId16"/>
    <p:sldId id="269" r:id="rId17"/>
    <p:sldId id="270" r:id="rId18"/>
    <p:sldId id="271"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T Tabarrok" initials="ATT" lastIdx="1" clrIdx="0">
    <p:extLst>
      <p:ext uri="{19B8F6BF-5375-455C-9EA6-DF929625EA0E}">
        <p15:presenceInfo xmlns:p15="http://schemas.microsoft.com/office/powerpoint/2012/main" userId="S-1-5-21-313377636-3159528848-1351084975-14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9118" autoAdjust="0"/>
  </p:normalViewPr>
  <p:slideViewPr>
    <p:cSldViewPr snapToGrid="0">
      <p:cViewPr varScale="1">
        <p:scale>
          <a:sx n="103" d="100"/>
          <a:sy n="103" d="100"/>
        </p:scale>
        <p:origin x="20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FD879-4AFA-44EE-BAA4-F5B14C9DA1E2}" type="datetimeFigureOut">
              <a:rPr lang="en-US" smtClean="0"/>
              <a:t>9/26/2022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714E65-9F3B-42CA-9BA1-3262A5F2EBF5}" type="slidenum">
              <a:rPr lang="en-US" smtClean="0"/>
              <a:t>‹#›</a:t>
            </a:fld>
            <a:endParaRPr lang="en-US"/>
          </a:p>
        </p:txBody>
      </p:sp>
    </p:spTree>
    <p:extLst>
      <p:ext uri="{BB962C8B-B14F-4D97-AF65-F5344CB8AC3E}">
        <p14:creationId xmlns:p14="http://schemas.microsoft.com/office/powerpoint/2010/main" val="47095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a:latin typeface="Arial" charset="0"/>
            </a:endParaRPr>
          </a:p>
        </p:txBody>
      </p:sp>
      <p:sp>
        <p:nvSpPr>
          <p:cNvPr id="48132" name="Slide Number Placeholder 3"/>
          <p:cNvSpPr>
            <a:spLocks noGrp="1"/>
          </p:cNvSpPr>
          <p:nvPr>
            <p:ph type="sldNum" sz="quarter" idx="5"/>
          </p:nvPr>
        </p:nvSpPr>
        <p:spPr>
          <a:noFill/>
        </p:spPr>
        <p:txBody>
          <a:bodyPr/>
          <a:lstStyle/>
          <a:p>
            <a:fld id="{1F6320C2-CE74-4D27-8E77-9F257219B608}" type="slidenum">
              <a:rPr lang="en-US" smtClean="0">
                <a:latin typeface="Arial" charset="0"/>
              </a:rPr>
              <a:pPr/>
              <a:t>12</a:t>
            </a:fld>
            <a:endParaRPr lang="en-US">
              <a:latin typeface="Arial" charset="0"/>
            </a:endParaRPr>
          </a:p>
        </p:txBody>
      </p:sp>
    </p:spTree>
    <p:extLst>
      <p:ext uri="{BB962C8B-B14F-4D97-AF65-F5344CB8AC3E}">
        <p14:creationId xmlns:p14="http://schemas.microsoft.com/office/powerpoint/2010/main" val="3677347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Flu, breast feeding.</a:t>
            </a:r>
          </a:p>
          <a:p>
            <a:endParaRPr lang="en-US" dirty="0"/>
          </a:p>
          <a:p>
            <a:r>
              <a:rPr lang="en-US" dirty="0"/>
              <a:t>Note flu shot and importance of </a:t>
            </a:r>
            <a:r>
              <a:rPr lang="en-US" dirty="0" err="1"/>
              <a:t>LaTE</a:t>
            </a:r>
            <a:r>
              <a:rPr lang="en-US" dirty="0"/>
              <a:t> </a:t>
            </a:r>
            <a:r>
              <a:rPr lang="en-US" dirty="0" err="1"/>
              <a:t>interterpretation</a:t>
            </a:r>
            <a:r>
              <a:rPr lang="en-US" dirty="0"/>
              <a:t>.</a:t>
            </a:r>
          </a:p>
          <a:p>
            <a:endParaRPr lang="en-US" dirty="0"/>
          </a:p>
          <a:p>
            <a:r>
              <a:rPr lang="en-US" dirty="0"/>
              <a:t>Distance –McClellan, Cardiac</a:t>
            </a:r>
            <a:r>
              <a:rPr lang="en-US" baseline="0" dirty="0"/>
              <a:t> treatment.</a:t>
            </a:r>
          </a:p>
          <a:p>
            <a:endParaRPr lang="en-US" baseline="0" dirty="0"/>
          </a:p>
          <a:p>
            <a:r>
              <a:rPr lang="en-US" baseline="0" dirty="0"/>
              <a:t>Policy—suppose you have a policy where the implementation is </a:t>
            </a:r>
            <a:r>
              <a:rPr lang="en-US" baseline="0" dirty="0" err="1"/>
              <a:t>exogeneous</a:t>
            </a:r>
            <a:r>
              <a:rPr lang="en-US" baseline="0" dirty="0"/>
              <a:t>, e.g. it rolls out over time in a random way. You can use that to study the effect of the policy but you can also use that as instrument to study the underlying variables. E.g. </a:t>
            </a:r>
            <a:r>
              <a:rPr lang="en-US" baseline="0" dirty="0" err="1"/>
              <a:t>Duflo</a:t>
            </a:r>
            <a:r>
              <a:rPr lang="en-US" baseline="0" dirty="0"/>
              <a:t> is interested on effect of schooling on wages in Indonesia. There are two regions High and Low and two cohorts Old and Young. The policy mostly effects Young in High regions so she runs a regression W=a+B1Y +B2 H + delta H*Y which is a </a:t>
            </a:r>
            <a:r>
              <a:rPr lang="en-US" baseline="0" dirty="0" err="1"/>
              <a:t>dif</a:t>
            </a:r>
            <a:r>
              <a:rPr lang="en-US" baseline="0" dirty="0"/>
              <a:t> in </a:t>
            </a:r>
            <a:r>
              <a:rPr lang="en-US" baseline="0" dirty="0" err="1"/>
              <a:t>dif</a:t>
            </a:r>
            <a:r>
              <a:rPr lang="en-US" baseline="0" dirty="0"/>
              <a:t> measuring effect of program but then she runs a first stage of schooling on H*Y and instruments S using H*Y to run W=a+g1Y +g2 H + g3 S with </a:t>
            </a:r>
            <a:r>
              <a:rPr lang="en-US" baseline="0"/>
              <a:t>S instrumented by H*Y. </a:t>
            </a:r>
            <a:endParaRPr lang="en-US" dirty="0"/>
          </a:p>
        </p:txBody>
      </p:sp>
      <p:sp>
        <p:nvSpPr>
          <p:cNvPr id="4" name="Slide Number Placeholder 3"/>
          <p:cNvSpPr>
            <a:spLocks noGrp="1"/>
          </p:cNvSpPr>
          <p:nvPr>
            <p:ph type="sldNum" sz="quarter" idx="10"/>
          </p:nvPr>
        </p:nvSpPr>
        <p:spPr/>
        <p:txBody>
          <a:bodyPr/>
          <a:lstStyle/>
          <a:p>
            <a:fld id="{CC714E65-9F3B-42CA-9BA1-3262A5F2EBF5}" type="slidenum">
              <a:rPr lang="en-US" smtClean="0"/>
              <a:t>21</a:t>
            </a:fld>
            <a:endParaRPr lang="en-US"/>
          </a:p>
        </p:txBody>
      </p:sp>
    </p:spTree>
    <p:extLst>
      <p:ext uri="{BB962C8B-B14F-4D97-AF65-F5344CB8AC3E}">
        <p14:creationId xmlns:p14="http://schemas.microsoft.com/office/powerpoint/2010/main" val="3398430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492CE028-17C6-45BD-9EC0-EB60AD0F0BAA}" type="datetimeFigureOut">
              <a:rPr lang="en-US" smtClean="0">
                <a:solidFill>
                  <a:prstClr val="white">
                    <a:tint val="95000"/>
                  </a:prstClr>
                </a:solidFill>
              </a:rPr>
              <a:pPr/>
              <a:t>9/26/2022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8117C7C-A32F-4235-A072-E4F735C7C17B}"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221240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52130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5" name="Footer Placeholder 4"/>
          <p:cNvSpPr>
            <a:spLocks noGrp="1"/>
          </p:cNvSpPr>
          <p:nvPr>
            <p:ph type="ftr" sz="quarter" idx="11"/>
          </p:nvPr>
        </p:nvSpPr>
        <p:spPr>
          <a:xfrm>
            <a:off x="3520796" y="6377460"/>
            <a:ext cx="5115205"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9825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20574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492CE028-17C6-45BD-9EC0-EB60AD0F0BAA}" type="datetimeFigureOut">
              <a:rPr lang="en-US" smtClean="0">
                <a:solidFill>
                  <a:prstClr val="white">
                    <a:tint val="95000"/>
                  </a:prstClr>
                </a:solidFill>
              </a:rPr>
              <a:pPr/>
              <a:t>9/26/2022</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88117C7C-A32F-4235-A072-E4F735C7C17B}"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3807388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5357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55438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64072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10693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75925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Edit Master text styles</a:t>
            </a:r>
          </a:p>
        </p:txBody>
      </p:sp>
      <p:sp>
        <p:nvSpPr>
          <p:cNvPr id="5" name="Date Placeholder 4"/>
          <p:cNvSpPr>
            <a:spLocks noGrp="1"/>
          </p:cNvSpPr>
          <p:nvPr>
            <p:ph type="dt" sz="half" idx="10"/>
          </p:nvPr>
        </p:nvSpPr>
        <p:spPr>
          <a:xfrm>
            <a:off x="219456" y="1170432"/>
            <a:ext cx="3364992" cy="201168"/>
          </a:xfrm>
        </p:spPr>
        <p:txBody>
          <a:bodyPr/>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11119104" y="1170432"/>
            <a:ext cx="978485" cy="201168"/>
          </a:xfrm>
        </p:spPr>
        <p:txBody>
          <a:bodyPr/>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28337878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92CE028-17C6-45BD-9EC0-EB60AD0F0BAA}" type="datetimeFigureOut">
              <a:rPr lang="en-US" smtClean="0">
                <a:solidFill>
                  <a:prstClr val="black">
                    <a:tint val="95000"/>
                  </a:prstClr>
                </a:solidFill>
              </a:rPr>
              <a:pPr/>
              <a:t>9/26/2022</a:t>
            </a:fld>
            <a:endParaRPr lang="en-US">
              <a:solidFill>
                <a:prstClr val="black">
                  <a:tint val="95000"/>
                </a:prstClr>
              </a:solidFill>
            </a:endParaRPr>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endParaRPr>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8117C7C-A32F-4235-A072-E4F735C7C17B}"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586652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0.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7.png"/><Relationship Id="rId2" Type="http://schemas.openxmlformats.org/officeDocument/2006/relationships/image" Target="../media/image21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0.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7"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Instrumental Variables</a:t>
            </a:r>
          </a:p>
        </p:txBody>
      </p:sp>
      <p:sp>
        <p:nvSpPr>
          <p:cNvPr id="3" name="Subtitle 2"/>
          <p:cNvSpPr>
            <a:spLocks noGrp="1"/>
          </p:cNvSpPr>
          <p:nvPr>
            <p:ph type="subTitle" idx="1"/>
          </p:nvPr>
        </p:nvSpPr>
        <p:spPr/>
        <p:txBody>
          <a:bodyPr/>
          <a:lstStyle/>
          <a:p>
            <a:r>
              <a:rPr lang="en-US" dirty="0"/>
              <a:t>Alex Tabarrok</a:t>
            </a:r>
          </a:p>
        </p:txBody>
      </p:sp>
    </p:spTree>
    <p:extLst>
      <p:ext uri="{BB962C8B-B14F-4D97-AF65-F5344CB8AC3E}">
        <p14:creationId xmlns:p14="http://schemas.microsoft.com/office/powerpoint/2010/main" val="83310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Weak Instruments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775192"/>
                <a:ext cx="4370024" cy="4625609"/>
              </a:xfrm>
            </p:spPr>
            <p:txBody>
              <a:bodyPr/>
              <a:lstStyle/>
              <a:p>
                <a:r>
                  <a:rPr lang="en-US" dirty="0"/>
                  <a:t>DAG also makes clear why we need a strong first stage,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oMath>
                </a14:m>
                <a:r>
                  <a:rPr lang="en-US" dirty="0"/>
                  <a:t>, since  </a:t>
                </a:r>
                <a14:m>
                  <m:oMath xmlns:m="http://schemas.openxmlformats.org/officeDocument/2006/math">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den>
                    </m:f>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a14:m>
                <a:endParaRPr lang="en-US" dirty="0"/>
              </a:p>
              <a:p>
                <a:r>
                  <a:rPr lang="en-US" dirty="0"/>
                  <a:t>If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oMath>
                </a14:m>
                <a:r>
                  <a:rPr lang="en-US" dirty="0"/>
                  <a:t> is small we have a weak instrument and any bias will blow up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a14:m>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775192"/>
                <a:ext cx="4370024" cy="4625609"/>
              </a:xfrm>
              <a:blipFill>
                <a:blip r:embed="rId2"/>
                <a:stretch>
                  <a:fillRect t="-659" r="-4045"/>
                </a:stretch>
              </a:blipFill>
            </p:spPr>
            <p:txBody>
              <a:bodyPr/>
              <a:lstStyle/>
              <a:p>
                <a:r>
                  <a:rPr lang="en-US">
                    <a:noFill/>
                  </a:rPr>
                  <a:t> </a:t>
                </a:r>
              </a:p>
            </p:txBody>
          </p:sp>
        </mc:Fallback>
      </mc:AlternateContent>
      <p:cxnSp>
        <p:nvCxnSpPr>
          <p:cNvPr id="4" name="Straight Arrow Connector 3"/>
          <p:cNvCxnSpPr/>
          <p:nvPr/>
        </p:nvCxnSpPr>
        <p:spPr>
          <a:xfrm>
            <a:off x="8070134" y="2964818"/>
            <a:ext cx="2422358" cy="160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9281313" y="2058940"/>
            <a:ext cx="121117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8055344" y="2058940"/>
            <a:ext cx="106604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730743" y="2794621"/>
            <a:ext cx="381000" cy="372478"/>
          </a:xfrm>
          <a:prstGeom prst="rect">
            <a:avLst/>
          </a:prstGeom>
          <a:noFill/>
        </p:spPr>
        <p:txBody>
          <a:bodyPr wrap="square" rtlCol="0">
            <a:spAutoFit/>
          </a:bodyPr>
          <a:lstStyle/>
          <a:p>
            <a:r>
              <a:rPr lang="en-US" dirty="0"/>
              <a:t>X</a:t>
            </a:r>
          </a:p>
        </p:txBody>
      </p:sp>
      <p:sp>
        <p:nvSpPr>
          <p:cNvPr id="8" name="TextBox 7"/>
          <p:cNvSpPr txBox="1"/>
          <p:nvPr/>
        </p:nvSpPr>
        <p:spPr>
          <a:xfrm>
            <a:off x="10492492" y="2799841"/>
            <a:ext cx="453691" cy="369332"/>
          </a:xfrm>
          <a:prstGeom prst="rect">
            <a:avLst/>
          </a:prstGeom>
          <a:noFill/>
        </p:spPr>
        <p:txBody>
          <a:bodyPr wrap="square" rtlCol="0">
            <a:spAutoFit/>
          </a:bodyPr>
          <a:lstStyle/>
          <a:p>
            <a:r>
              <a:rPr lang="en-US" dirty="0"/>
              <a:t>Y</a:t>
            </a:r>
          </a:p>
        </p:txBody>
      </p:sp>
      <p:sp>
        <p:nvSpPr>
          <p:cNvPr id="9" name="TextBox 8"/>
          <p:cNvSpPr txBox="1"/>
          <p:nvPr/>
        </p:nvSpPr>
        <p:spPr>
          <a:xfrm>
            <a:off x="6498760" y="2767505"/>
            <a:ext cx="381000" cy="372478"/>
          </a:xfrm>
          <a:prstGeom prst="rect">
            <a:avLst/>
          </a:prstGeom>
          <a:noFill/>
        </p:spPr>
        <p:txBody>
          <a:bodyPr wrap="square" rtlCol="0">
            <a:spAutoFit/>
          </a:bodyPr>
          <a:lstStyle/>
          <a:p>
            <a:r>
              <a:rPr lang="en-US" dirty="0"/>
              <a:t>Z</a:t>
            </a:r>
          </a:p>
        </p:txBody>
      </p:sp>
      <p:sp>
        <p:nvSpPr>
          <p:cNvPr id="10" name="TextBox 9"/>
          <p:cNvSpPr txBox="1"/>
          <p:nvPr/>
        </p:nvSpPr>
        <p:spPr>
          <a:xfrm>
            <a:off x="9010853" y="1775192"/>
            <a:ext cx="381000" cy="372478"/>
          </a:xfrm>
          <a:prstGeom prst="rect">
            <a:avLst/>
          </a:prstGeom>
          <a:noFill/>
        </p:spPr>
        <p:txBody>
          <a:bodyPr wrap="square" rtlCol="0">
            <a:spAutoFit/>
          </a:bodyPr>
          <a:lstStyle/>
          <a:p>
            <a:r>
              <a:rPr lang="en-US" dirty="0"/>
              <a:t>U</a:t>
            </a:r>
          </a:p>
        </p:txBody>
      </p:sp>
      <mc:AlternateContent xmlns:mc="http://schemas.openxmlformats.org/markup-compatibility/2006" xmlns:a14="http://schemas.microsoft.com/office/drawing/2010/main">
        <mc:Choice Requires="a14">
          <p:sp>
            <p:nvSpPr>
              <p:cNvPr id="11" name="Rectangle 10"/>
              <p:cNvSpPr/>
              <p:nvPr/>
            </p:nvSpPr>
            <p:spPr>
              <a:xfrm>
                <a:off x="6991669" y="2944675"/>
                <a:ext cx="44730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6991669" y="2944675"/>
                <a:ext cx="447302" cy="369332"/>
              </a:xfrm>
              <a:prstGeom prst="rect">
                <a:avLst/>
              </a:prstGeom>
              <a:blipFill>
                <a:blip r:embed="rId3"/>
                <a:stretch>
                  <a:fillRect b="-3279"/>
                </a:stretch>
              </a:blipFill>
            </p:spPr>
            <p:txBody>
              <a:bodyPr/>
              <a:lstStyle/>
              <a:p>
                <a:r>
                  <a:rPr lang="en-US">
                    <a:noFill/>
                  </a:rPr>
                  <a:t> </a:t>
                </a:r>
              </a:p>
            </p:txBody>
          </p:sp>
        </mc:Fallback>
      </mc:AlternateContent>
      <p:cxnSp>
        <p:nvCxnSpPr>
          <p:cNvPr id="12" name="Straight Arrow Connector 11"/>
          <p:cNvCxnSpPr/>
          <p:nvPr/>
        </p:nvCxnSpPr>
        <p:spPr>
          <a:xfrm>
            <a:off x="6834390" y="2944675"/>
            <a:ext cx="885324" cy="181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Rectangle 12"/>
              <p:cNvSpPr/>
              <p:nvPr/>
            </p:nvSpPr>
            <p:spPr>
              <a:xfrm>
                <a:off x="9010853" y="2982433"/>
                <a:ext cx="4579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9010853" y="2982433"/>
                <a:ext cx="457946" cy="369332"/>
              </a:xfrm>
              <a:prstGeom prst="rect">
                <a:avLst/>
              </a:prstGeom>
              <a:blipFill>
                <a:blip r:embed="rId4"/>
                <a:stretch>
                  <a:fillRect b="-13115"/>
                </a:stretch>
              </a:blipFill>
            </p:spPr>
            <p:txBody>
              <a:bodyPr/>
              <a:lstStyle/>
              <a:p>
                <a:r>
                  <a:rPr lang="en-US">
                    <a:noFill/>
                  </a:rPr>
                  <a:t> </a:t>
                </a:r>
              </a:p>
            </p:txBody>
          </p:sp>
        </mc:Fallback>
      </mc:AlternateContent>
    </p:spTree>
    <p:extLst>
      <p:ext uri="{BB962C8B-B14F-4D97-AF65-F5344CB8AC3E}">
        <p14:creationId xmlns:p14="http://schemas.microsoft.com/office/powerpoint/2010/main" val="318001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Angrist-Krueger IV</a:t>
            </a:r>
          </a:p>
        </p:txBody>
      </p:sp>
      <p:sp>
        <p:nvSpPr>
          <p:cNvPr id="4" name="Content Placeholder 3"/>
          <p:cNvSpPr>
            <a:spLocks noGrp="1"/>
          </p:cNvSpPr>
          <p:nvPr>
            <p:ph idx="1"/>
          </p:nvPr>
        </p:nvSpPr>
        <p:spPr>
          <a:xfrm>
            <a:off x="609600" y="3652689"/>
            <a:ext cx="10972800" cy="2844657"/>
          </a:xfrm>
        </p:spPr>
        <p:txBody>
          <a:bodyPr>
            <a:normAutofit fontScale="92500" lnSpcReduction="20000"/>
          </a:bodyPr>
          <a:lstStyle/>
          <a:p>
            <a:r>
              <a:rPr lang="en-US" dirty="0"/>
              <a:t>Children born in December and children born in January are similar but at around age 6 the former goes to school and the latter is still in kindergarten.</a:t>
            </a:r>
          </a:p>
          <a:p>
            <a:r>
              <a:rPr lang="en-US" dirty="0"/>
              <a:t>Either, however, can quit at age 16 but the December quitter will have had more school at age 16 than the January (1’st QOB) quitter. Thus later QOB-&gt;more education.</a:t>
            </a:r>
          </a:p>
          <a:p>
            <a:r>
              <a:rPr lang="en-US" dirty="0"/>
              <a:t>Use QOB as Z to instrument for X (education)</a:t>
            </a:r>
          </a:p>
        </p:txBody>
      </p:sp>
      <p:pic>
        <p:nvPicPr>
          <p:cNvPr id="2" name="Picture 1"/>
          <p:cNvPicPr>
            <a:picLocks noChangeAspect="1"/>
          </p:cNvPicPr>
          <p:nvPr/>
        </p:nvPicPr>
        <p:blipFill>
          <a:blip r:embed="rId2"/>
          <a:stretch>
            <a:fillRect/>
          </a:stretch>
        </p:blipFill>
        <p:spPr>
          <a:xfrm>
            <a:off x="3453143" y="1649338"/>
            <a:ext cx="5285714" cy="1780952"/>
          </a:xfrm>
          <a:prstGeom prst="rect">
            <a:avLst/>
          </a:prstGeom>
        </p:spPr>
      </p:pic>
      <p:sp>
        <p:nvSpPr>
          <p:cNvPr id="5" name="TextBox 4"/>
          <p:cNvSpPr txBox="1"/>
          <p:nvPr/>
        </p:nvSpPr>
        <p:spPr>
          <a:xfrm>
            <a:off x="8748828" y="3144034"/>
            <a:ext cx="1929143" cy="276999"/>
          </a:xfrm>
          <a:prstGeom prst="rect">
            <a:avLst/>
          </a:prstGeom>
          <a:noFill/>
        </p:spPr>
        <p:txBody>
          <a:bodyPr wrap="square" rtlCol="0">
            <a:spAutoFit/>
          </a:bodyPr>
          <a:lstStyle/>
          <a:p>
            <a:r>
              <a:rPr lang="en-US" sz="1200" dirty="0"/>
              <a:t>Cunningham, Mixtape.</a:t>
            </a:r>
          </a:p>
        </p:txBody>
      </p:sp>
    </p:spTree>
    <p:extLst>
      <p:ext uri="{BB962C8B-B14F-4D97-AF65-F5344CB8AC3E}">
        <p14:creationId xmlns:p14="http://schemas.microsoft.com/office/powerpoint/2010/main" val="43936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http://theincidentaleconomist.com/wordpress/wp-content/uploads/2010/05/A-K1-500x329.jpg"/>
          <p:cNvPicPr>
            <a:picLocks noChangeAspect="1" noChangeArrowheads="1"/>
          </p:cNvPicPr>
          <p:nvPr/>
        </p:nvPicPr>
        <p:blipFill>
          <a:blip r:embed="rId3" cstate="print"/>
          <a:srcRect/>
          <a:stretch>
            <a:fillRect/>
          </a:stretch>
        </p:blipFill>
        <p:spPr bwMode="auto">
          <a:xfrm>
            <a:off x="5791200" y="206376"/>
            <a:ext cx="4762500" cy="3133725"/>
          </a:xfrm>
          <a:prstGeom prst="rect">
            <a:avLst/>
          </a:prstGeom>
          <a:noFill/>
          <a:ln w="9525">
            <a:noFill/>
            <a:miter lim="800000"/>
            <a:headEnd/>
            <a:tailEnd/>
          </a:ln>
        </p:spPr>
      </p:pic>
      <p:pic>
        <p:nvPicPr>
          <p:cNvPr id="14339" name="Picture 6" descr="http://theincidentaleconomist.com/wordpress/wp-content/uploads/2010/05/A-K2.jpg"/>
          <p:cNvPicPr>
            <a:picLocks noChangeAspect="1" noChangeArrowheads="1"/>
          </p:cNvPicPr>
          <p:nvPr/>
        </p:nvPicPr>
        <p:blipFill>
          <a:blip r:embed="rId4" cstate="print"/>
          <a:srcRect/>
          <a:stretch>
            <a:fillRect/>
          </a:stretch>
        </p:blipFill>
        <p:spPr bwMode="auto">
          <a:xfrm>
            <a:off x="5791200" y="3406776"/>
            <a:ext cx="4800600" cy="3146425"/>
          </a:xfrm>
          <a:prstGeom prst="rect">
            <a:avLst/>
          </a:prstGeom>
          <a:noFill/>
          <a:ln w="9525">
            <a:noFill/>
            <a:miter lim="800000"/>
            <a:headEnd/>
            <a:tailEnd/>
          </a:ln>
        </p:spPr>
      </p:pic>
      <p:sp>
        <p:nvSpPr>
          <p:cNvPr id="14340" name="TextBox 4"/>
          <p:cNvSpPr txBox="1">
            <a:spLocks noChangeArrowheads="1"/>
          </p:cNvSpPr>
          <p:nvPr/>
        </p:nvSpPr>
        <p:spPr bwMode="auto">
          <a:xfrm>
            <a:off x="1828800" y="2286001"/>
            <a:ext cx="3657600" cy="646113"/>
          </a:xfrm>
          <a:prstGeom prst="rect">
            <a:avLst/>
          </a:prstGeom>
          <a:noFill/>
          <a:ln w="9525">
            <a:noFill/>
            <a:miter lim="800000"/>
            <a:headEnd/>
            <a:tailEnd/>
          </a:ln>
        </p:spPr>
        <p:txBody>
          <a:bodyPr>
            <a:spAutoFit/>
          </a:bodyPr>
          <a:lstStyle/>
          <a:p>
            <a:pPr algn="ctr"/>
            <a:r>
              <a:rPr lang="en-US"/>
              <a:t>Instruments in Action</a:t>
            </a:r>
          </a:p>
          <a:p>
            <a:pPr algn="ctr"/>
            <a:r>
              <a:rPr lang="en-US"/>
              <a:t>(Angrist and Krueger 1991)</a:t>
            </a:r>
          </a:p>
        </p:txBody>
      </p:sp>
    </p:spTree>
    <p:extLst>
      <p:ext uri="{BB962C8B-B14F-4D97-AF65-F5344CB8AC3E}">
        <p14:creationId xmlns:p14="http://schemas.microsoft.com/office/powerpoint/2010/main" val="175982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Angrist-Krueger IV</a:t>
            </a:r>
          </a:p>
        </p:txBody>
      </p:sp>
      <p:sp>
        <p:nvSpPr>
          <p:cNvPr id="3" name="Content Placeholder 2"/>
          <p:cNvSpPr>
            <a:spLocks noGrp="1"/>
          </p:cNvSpPr>
          <p:nvPr>
            <p:ph idx="1"/>
          </p:nvPr>
        </p:nvSpPr>
        <p:spPr/>
        <p:txBody>
          <a:bodyPr/>
          <a:lstStyle/>
          <a:p>
            <a:r>
              <a:rPr lang="en-US" dirty="0"/>
              <a:t>Does it pass exclusion? </a:t>
            </a:r>
          </a:p>
          <a:p>
            <a:r>
              <a:rPr lang="en-US" dirty="0"/>
              <a:t>Weak Instruments?</a:t>
            </a:r>
          </a:p>
        </p:txBody>
      </p:sp>
    </p:spTree>
    <p:extLst>
      <p:ext uri="{BB962C8B-B14F-4D97-AF65-F5344CB8AC3E}">
        <p14:creationId xmlns:p14="http://schemas.microsoft.com/office/powerpoint/2010/main" val="2758833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Exclusion Restriction</a:t>
            </a:r>
          </a:p>
        </p:txBody>
      </p:sp>
      <p:sp>
        <p:nvSpPr>
          <p:cNvPr id="3" name="Content Placeholder 2"/>
          <p:cNvSpPr>
            <a:spLocks noGrp="1"/>
          </p:cNvSpPr>
          <p:nvPr>
            <p:ph idx="1"/>
          </p:nvPr>
        </p:nvSpPr>
        <p:spPr>
          <a:xfrm>
            <a:off x="677524" y="1966702"/>
            <a:ext cx="6283550" cy="2452721"/>
          </a:xfrm>
        </p:spPr>
        <p:txBody>
          <a:bodyPr>
            <a:normAutofit fontScale="70000" lnSpcReduction="20000"/>
          </a:bodyPr>
          <a:lstStyle/>
          <a:p>
            <a:r>
              <a:rPr lang="en-US" dirty="0"/>
              <a:t>The exclusion restriction says that Z can influence Y only through X. </a:t>
            </a:r>
          </a:p>
          <a:p>
            <a:r>
              <a:rPr lang="en-US" dirty="0"/>
              <a:t>A useful way of thinking about this is to imagine that X is fixed but Z is still variable. There should be no effect on Y.</a:t>
            </a:r>
          </a:p>
          <a:p>
            <a:r>
              <a:rPr lang="en-US" dirty="0"/>
              <a:t>Alternatively imagine that for some Z there should be no effect on X then for these Z we should see no effect on Y. </a:t>
            </a:r>
          </a:p>
          <a:p>
            <a:endParaRPr lang="en-US" dirty="0"/>
          </a:p>
        </p:txBody>
      </p:sp>
      <p:cxnSp>
        <p:nvCxnSpPr>
          <p:cNvPr id="4" name="Straight Arrow Connector 3"/>
          <p:cNvCxnSpPr/>
          <p:nvPr/>
        </p:nvCxnSpPr>
        <p:spPr>
          <a:xfrm>
            <a:off x="8554766" y="2774968"/>
            <a:ext cx="2422358" cy="160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9765945" y="1869090"/>
            <a:ext cx="121117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8539976" y="1869090"/>
            <a:ext cx="106604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8031221" y="2582675"/>
                <a:ext cx="69489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i="1" dirty="0" smtClean="0">
                              <a:latin typeface="Cambria Math" panose="02040503050406030204" pitchFamily="18" charset="0"/>
                            </a:rPr>
                          </m:ctrlPr>
                        </m:accPr>
                        <m:e>
                          <m:r>
                            <a:rPr lang="en-US" i="1" dirty="0">
                              <a:latin typeface="Cambria Math" panose="02040503050406030204" pitchFamily="18" charset="0"/>
                            </a:rPr>
                            <m:t>𝑋</m:t>
                          </m:r>
                          <m:r>
                            <m:rPr>
                              <m:nor/>
                            </m:rPr>
                            <a:rPr lang="en-US" dirty="0"/>
                            <m:t> </m:t>
                          </m:r>
                        </m:e>
                      </m:acc>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8031221" y="2582675"/>
                <a:ext cx="694894" cy="369332"/>
              </a:xfrm>
              <a:prstGeom prst="rect">
                <a:avLst/>
              </a:prstGeom>
              <a:blipFill>
                <a:blip r:embed="rId2"/>
                <a:stretch>
                  <a:fillRect r="-18421"/>
                </a:stretch>
              </a:blipFill>
            </p:spPr>
            <p:txBody>
              <a:bodyPr/>
              <a:lstStyle/>
              <a:p>
                <a:r>
                  <a:rPr lang="en-US">
                    <a:noFill/>
                  </a:rPr>
                  <a:t> </a:t>
                </a:r>
              </a:p>
            </p:txBody>
          </p:sp>
        </mc:Fallback>
      </mc:AlternateContent>
      <p:sp>
        <p:nvSpPr>
          <p:cNvPr id="8" name="TextBox 7"/>
          <p:cNvSpPr txBox="1"/>
          <p:nvPr/>
        </p:nvSpPr>
        <p:spPr>
          <a:xfrm>
            <a:off x="10977124" y="2609991"/>
            <a:ext cx="453691" cy="369332"/>
          </a:xfrm>
          <a:prstGeom prst="rect">
            <a:avLst/>
          </a:prstGeom>
          <a:noFill/>
        </p:spPr>
        <p:txBody>
          <a:bodyPr wrap="square" rtlCol="0">
            <a:spAutoFit/>
          </a:bodyPr>
          <a:lstStyle/>
          <a:p>
            <a:r>
              <a:rPr lang="en-US" dirty="0"/>
              <a:t>Y</a:t>
            </a:r>
          </a:p>
        </p:txBody>
      </p:sp>
      <p:sp>
        <p:nvSpPr>
          <p:cNvPr id="9" name="TextBox 8"/>
          <p:cNvSpPr txBox="1"/>
          <p:nvPr/>
        </p:nvSpPr>
        <p:spPr>
          <a:xfrm>
            <a:off x="7020904" y="2584550"/>
            <a:ext cx="381000" cy="372478"/>
          </a:xfrm>
          <a:prstGeom prst="rect">
            <a:avLst/>
          </a:prstGeom>
          <a:noFill/>
        </p:spPr>
        <p:txBody>
          <a:bodyPr wrap="square" rtlCol="0">
            <a:spAutoFit/>
          </a:bodyPr>
          <a:lstStyle/>
          <a:p>
            <a:r>
              <a:rPr lang="en-US" dirty="0"/>
              <a:t>Z</a:t>
            </a:r>
          </a:p>
        </p:txBody>
      </p:sp>
      <p:sp>
        <p:nvSpPr>
          <p:cNvPr id="10" name="TextBox 9"/>
          <p:cNvSpPr txBox="1"/>
          <p:nvPr/>
        </p:nvSpPr>
        <p:spPr>
          <a:xfrm>
            <a:off x="9495485" y="1585342"/>
            <a:ext cx="381000" cy="372478"/>
          </a:xfrm>
          <a:prstGeom prst="rect">
            <a:avLst/>
          </a:prstGeom>
          <a:noFill/>
        </p:spPr>
        <p:txBody>
          <a:bodyPr wrap="square" rtlCol="0">
            <a:spAutoFit/>
          </a:bodyPr>
          <a:lstStyle/>
          <a:p>
            <a:r>
              <a:rPr lang="en-US" dirty="0"/>
              <a:t>U</a:t>
            </a:r>
          </a:p>
        </p:txBody>
      </p:sp>
      <mc:AlternateContent xmlns:mc="http://schemas.openxmlformats.org/markup-compatibility/2006" xmlns:a14="http://schemas.microsoft.com/office/drawing/2010/main">
        <mc:Choice Requires="a14">
          <p:sp>
            <p:nvSpPr>
              <p:cNvPr id="11" name="Rectangle 10"/>
              <p:cNvSpPr/>
              <p:nvPr/>
            </p:nvSpPr>
            <p:spPr>
              <a:xfrm>
                <a:off x="7476301" y="2754825"/>
                <a:ext cx="44730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7476301" y="2754825"/>
                <a:ext cx="447302" cy="369332"/>
              </a:xfrm>
              <a:prstGeom prst="rect">
                <a:avLst/>
              </a:prstGeom>
              <a:blipFill>
                <a:blip r:embed="rId3"/>
                <a:stretch>
                  <a:fillRect b="-5000"/>
                </a:stretch>
              </a:blipFill>
            </p:spPr>
            <p:txBody>
              <a:bodyPr/>
              <a:lstStyle/>
              <a:p>
                <a:r>
                  <a:rPr lang="en-US">
                    <a:noFill/>
                  </a:rPr>
                  <a:t> </a:t>
                </a:r>
              </a:p>
            </p:txBody>
          </p:sp>
        </mc:Fallback>
      </mc:AlternateContent>
      <p:cxnSp>
        <p:nvCxnSpPr>
          <p:cNvPr id="12" name="Straight Arrow Connector 11"/>
          <p:cNvCxnSpPr/>
          <p:nvPr/>
        </p:nvCxnSpPr>
        <p:spPr>
          <a:xfrm>
            <a:off x="7319022" y="2754825"/>
            <a:ext cx="885324" cy="181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Rectangle 12"/>
              <p:cNvSpPr/>
              <p:nvPr/>
            </p:nvSpPr>
            <p:spPr>
              <a:xfrm>
                <a:off x="9495485" y="2792583"/>
                <a:ext cx="4579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9495485" y="2792583"/>
                <a:ext cx="457946" cy="369332"/>
              </a:xfrm>
              <a:prstGeom prst="rect">
                <a:avLst/>
              </a:prstGeom>
              <a:blipFill>
                <a:blip r:embed="rId4"/>
                <a:stretch>
                  <a:fillRect b="-13115"/>
                </a:stretch>
              </a:blipFill>
            </p:spPr>
            <p:txBody>
              <a:bodyPr/>
              <a:lstStyle/>
              <a:p>
                <a:r>
                  <a:rPr lang="en-US">
                    <a:noFill/>
                  </a:rPr>
                  <a:t> </a:t>
                </a:r>
              </a:p>
            </p:txBody>
          </p:sp>
        </mc:Fallback>
      </mc:AlternateContent>
      <p:cxnSp>
        <p:nvCxnSpPr>
          <p:cNvPr id="14" name="Curved Connector 13"/>
          <p:cNvCxnSpPr>
            <a:endCxn id="8" idx="2"/>
          </p:cNvCxnSpPr>
          <p:nvPr/>
        </p:nvCxnSpPr>
        <p:spPr>
          <a:xfrm rot="16200000" flipH="1">
            <a:off x="9174336" y="949689"/>
            <a:ext cx="29190" cy="4030078"/>
          </a:xfrm>
          <a:prstGeom prst="curvedConnector3">
            <a:avLst>
              <a:gd name="adj1" fmla="val 2883467"/>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5" name="&quot;No&quot; Symbol 14"/>
          <p:cNvSpPr/>
          <p:nvPr/>
        </p:nvSpPr>
        <p:spPr>
          <a:xfrm>
            <a:off x="8747283" y="3313514"/>
            <a:ext cx="914400" cy="914400"/>
          </a:xfrm>
          <a:prstGeom prst="noSmoking">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ontent Placeholder 2"/>
          <p:cNvSpPr txBox="1">
            <a:spLocks/>
          </p:cNvSpPr>
          <p:nvPr/>
        </p:nvSpPr>
        <p:spPr>
          <a:xfrm>
            <a:off x="609599" y="4227914"/>
            <a:ext cx="11177018" cy="2339608"/>
          </a:xfrm>
          <a:prstGeom prst="rect">
            <a:avLst/>
          </a:prstGeom>
        </p:spPr>
        <p:txBody>
          <a:bodyPr vert="horz" lIns="54864" tIns="91440" rtlCol="0">
            <a:normAutofit fontScale="700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1"/>
            <a:r>
              <a:rPr lang="en-US" dirty="0"/>
              <a:t>E.g. imagine in Angrist-Krueger that there are some states where students are not allowed to quit at 16. In these states QOB should not influence education and thus should not influence earnings. </a:t>
            </a:r>
          </a:p>
          <a:p>
            <a:pPr lvl="1"/>
            <a:r>
              <a:rPr lang="en-US" dirty="0"/>
              <a:t>N.B. this is testable. If QOB influenced earnings even in states where students were not allowed to quit at age 16 this would suggest a violation of exclusion. </a:t>
            </a:r>
          </a:p>
          <a:p>
            <a:pPr lvl="1"/>
            <a:r>
              <a:rPr lang="en-US" dirty="0"/>
              <a:t>Potential solution. Subtract the effect of QOB on earnings found in the can’t quit at age 16 sample from the can quit at age 16 sample to arrive at the true effect.</a:t>
            </a:r>
          </a:p>
          <a:p>
            <a:pPr lvl="1"/>
            <a:r>
              <a:rPr lang="en-US" dirty="0"/>
              <a:t>See Plausible Exogenous (Conley et al. 2012) and especially Beyond Plausibly Exogenous (</a:t>
            </a:r>
            <a:r>
              <a:rPr lang="en-US" dirty="0" err="1"/>
              <a:t>Kippersluis</a:t>
            </a:r>
            <a:r>
              <a:rPr lang="en-US" dirty="0"/>
              <a:t> and Rietveld 2018) for how to do this. </a:t>
            </a:r>
          </a:p>
        </p:txBody>
      </p:sp>
      <p:sp>
        <p:nvSpPr>
          <p:cNvPr id="20" name="TextBox 19"/>
          <p:cNvSpPr txBox="1"/>
          <p:nvPr/>
        </p:nvSpPr>
        <p:spPr>
          <a:xfrm>
            <a:off x="8204345" y="2584549"/>
            <a:ext cx="260685" cy="369332"/>
          </a:xfrm>
          <a:prstGeom prst="rect">
            <a:avLst/>
          </a:prstGeom>
          <a:noFill/>
        </p:spPr>
        <p:txBody>
          <a:bodyPr wrap="square" rtlCol="0">
            <a:spAutoFit/>
          </a:bodyPr>
          <a:lstStyle/>
          <a:p>
            <a:r>
              <a:rPr lang="en-US" dirty="0"/>
              <a:t>X</a:t>
            </a:r>
          </a:p>
        </p:txBody>
      </p:sp>
    </p:spTree>
    <p:extLst>
      <p:ext uri="{BB962C8B-B14F-4D97-AF65-F5344CB8AC3E}">
        <p14:creationId xmlns:p14="http://schemas.microsoft.com/office/powerpoint/2010/main" val="348256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par>
                          <p:cTn id="21" fill="hold">
                            <p:stCondLst>
                              <p:cond delay="500"/>
                            </p:stCondLst>
                            <p:childTnLst>
                              <p:par>
                                <p:cTn id="22" presetID="1" presetClass="exit"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hidden"/>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left)">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wipe(left)">
                                      <p:cBhvr>
                                        <p:cTn id="36" dur="500"/>
                                        <p:tgtEl>
                                          <p:spTgt spid="1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9">
                                            <p:txEl>
                                              <p:pRg st="1" end="1"/>
                                            </p:txEl>
                                          </p:spTgt>
                                        </p:tgtEl>
                                        <p:attrNameLst>
                                          <p:attrName>style.visibility</p:attrName>
                                        </p:attrNameLst>
                                      </p:cBhvr>
                                      <p:to>
                                        <p:strVal val="visible"/>
                                      </p:to>
                                    </p:set>
                                    <p:animEffect transition="in" filter="wipe(left)">
                                      <p:cBhvr>
                                        <p:cTn id="41" dur="500"/>
                                        <p:tgtEl>
                                          <p:spTgt spid="19">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9">
                                            <p:txEl>
                                              <p:pRg st="2" end="2"/>
                                            </p:txEl>
                                          </p:spTgt>
                                        </p:tgtEl>
                                        <p:attrNameLst>
                                          <p:attrName>style.visibility</p:attrName>
                                        </p:attrNameLst>
                                      </p:cBhvr>
                                      <p:to>
                                        <p:strVal val="visible"/>
                                      </p:to>
                                    </p:set>
                                    <p:animEffect transition="in" filter="wipe(left)">
                                      <p:cBhvr>
                                        <p:cTn id="46" dur="500"/>
                                        <p:tgtEl>
                                          <p:spTgt spid="19">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9">
                                            <p:txEl>
                                              <p:pRg st="3" end="3"/>
                                            </p:txEl>
                                          </p:spTgt>
                                        </p:tgtEl>
                                        <p:attrNameLst>
                                          <p:attrName>style.visibility</p:attrName>
                                        </p:attrNameLst>
                                      </p:cBhvr>
                                      <p:to>
                                        <p:strVal val="visible"/>
                                      </p:to>
                                    </p:set>
                                    <p:animEffect transition="in" filter="wipe(left)">
                                      <p:cBhvr>
                                        <p:cTn id="51"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Mathematics of IV (2SLS)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latin typeface="Cambria Math" panose="02040503050406030204" pitchFamily="18" charset="0"/>
                  </a:rPr>
                  <a:t>Consider the case of one endogenous </a:t>
                </a:r>
                <a:r>
                  <a:rPr lang="en-US" dirty="0" err="1">
                    <a:latin typeface="Cambria Math" panose="02040503050406030204" pitchFamily="18" charset="0"/>
                  </a:rPr>
                  <a:t>regressor</a:t>
                </a:r>
                <a:r>
                  <a:rPr lang="en-US" dirty="0">
                    <a:latin typeface="Cambria Math" panose="02040503050406030204" pitchFamily="18" charset="0"/>
                  </a:rPr>
                  <a:t> and one instrument. Let the population model be: </a:t>
                </a:r>
                <a:endParaRPr lang="en-US" b="0" dirty="0">
                  <a:latin typeface="Cambria Math" panose="02040503050406030204" pitchFamily="18" charset="0"/>
                </a:endParaRPr>
              </a:p>
              <a:p>
                <a:pPr marL="118872" indent="0">
                  <a:buNone/>
                </a:pPr>
                <a14:m>
                  <m:oMathPara xmlns:m="http://schemas.openxmlformats.org/officeDocument/2006/math">
                    <m:oMathParaPr>
                      <m:jc m:val="center"/>
                    </m:oMathParaPr>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𝑌</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ea typeface="Cambria Math" panose="02040503050406030204" pitchFamily="18" charset="0"/>
                            </a:rPr>
                            <m:t>1</m:t>
                          </m:r>
                        </m:sub>
                      </m:sSub>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𝑋</m:t>
                          </m:r>
                        </m:e>
                        <m:sub>
                          <m:r>
                            <a:rPr lang="en-US" i="1">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𝑢</m:t>
                          </m:r>
                        </m:e>
                        <m:sub>
                          <m:r>
                            <a:rPr lang="en-US" b="0" i="1" smtClean="0">
                              <a:latin typeface="Cambria Math" panose="02040503050406030204" pitchFamily="18" charset="0"/>
                              <a:ea typeface="Cambria Math" panose="02040503050406030204" pitchFamily="18" charset="0"/>
                            </a:rPr>
                            <m:t>𝑖</m:t>
                          </m:r>
                        </m:sub>
                      </m:sSub>
                      <m:r>
                        <a:rPr lang="en-US" b="0" i="0" smtClean="0">
                          <a:latin typeface="Cambria Math" panose="02040503050406030204" pitchFamily="18" charset="0"/>
                          <a:ea typeface="Cambria Math" panose="02040503050406030204" pitchFamily="18" charset="0"/>
                        </a:rPr>
                        <m:t>, </m:t>
                      </m:r>
                      <m:r>
                        <m:rPr>
                          <m:sty m:val="p"/>
                        </m:rPr>
                        <a:rPr lang="en-US" b="0" i="0" smtClean="0">
                          <a:latin typeface="Cambria Math" panose="02040503050406030204" pitchFamily="18" charset="0"/>
                          <a:ea typeface="Cambria Math" panose="02040503050406030204" pitchFamily="18" charset="0"/>
                        </a:rPr>
                        <m:t>i</m:t>
                      </m:r>
                      <m:r>
                        <a:rPr lang="en-US" b="0" i="0" smtClean="0">
                          <a:latin typeface="Cambria Math" panose="02040503050406030204" pitchFamily="18" charset="0"/>
                          <a:ea typeface="Cambria Math" panose="02040503050406030204" pitchFamily="18" charset="0"/>
                        </a:rPr>
                        <m:t>=1…</m:t>
                      </m:r>
                      <m:r>
                        <m:rPr>
                          <m:sty m:val="p"/>
                        </m:rPr>
                        <a:rPr lang="en-US" b="0" i="0" smtClean="0">
                          <a:latin typeface="Cambria Math" panose="02040503050406030204" pitchFamily="18" charset="0"/>
                          <a:ea typeface="Cambria Math" panose="02040503050406030204" pitchFamily="18" charset="0"/>
                        </a:rPr>
                        <m:t>n</m:t>
                      </m:r>
                    </m:oMath>
                  </m:oMathPara>
                </a14:m>
                <a:endParaRPr lang="en-US" dirty="0"/>
              </a:p>
              <a:p>
                <a:r>
                  <a:rPr lang="en-US" dirty="0"/>
                  <a:t>Assume that </a:t>
                </a:r>
                <a14:m>
                  <m:oMath xmlns:m="http://schemas.openxmlformats.org/officeDocument/2006/math">
                    <m:r>
                      <a:rPr lang="en-US" b="0" i="1" smtClean="0">
                        <a:latin typeface="Cambria Math" panose="02040503050406030204" pitchFamily="18" charset="0"/>
                      </a:rPr>
                      <m:t>𝐶𝑜𝑟𝑟</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𝑢</m:t>
                    </m:r>
                    <m:r>
                      <a:rPr lang="en-US" b="0" i="1" smtClean="0">
                        <a:latin typeface="Cambria Math" panose="02040503050406030204" pitchFamily="18" charset="0"/>
                      </a:rPr>
                      <m:t>)≠0</m:t>
                    </m:r>
                  </m:oMath>
                </a14:m>
                <a:r>
                  <a:rPr lang="en-US" dirty="0"/>
                  <a:t> so we cannot consistently estimate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a14:m>
                <a:r>
                  <a:rPr lang="en-US" dirty="0"/>
                  <a:t> using OLS. Suppose, however, we have an instrument, Z, that satisfies the following three conditions:</a:t>
                </a:r>
              </a:p>
              <a:p>
                <a:pPr marL="633222" indent="-514350">
                  <a:buFont typeface="+mj-lt"/>
                  <a:buAutoNum type="arabicPeriod"/>
                </a:pPr>
                <a14:m>
                  <m:oMath xmlns:m="http://schemas.openxmlformats.org/officeDocument/2006/math">
                    <m:r>
                      <a:rPr lang="en-US" b="0" i="1" smtClean="0">
                        <a:latin typeface="Cambria Math" panose="02040503050406030204" pitchFamily="18" charset="0"/>
                      </a:rPr>
                      <m:t>𝐶𝑜𝑟𝑟</m:t>
                    </m:r>
                    <m:d>
                      <m:dPr>
                        <m:ctrlPr>
                          <a:rPr lang="en-US" b="0" i="1" smtClean="0">
                            <a:latin typeface="Cambria Math" panose="02040503050406030204" pitchFamily="18" charset="0"/>
                          </a:rPr>
                        </m:ctrlPr>
                      </m:dPr>
                      <m:e>
                        <m:r>
                          <a:rPr lang="en-US" b="0" i="1" smtClean="0">
                            <a:latin typeface="Cambria Math" panose="02040503050406030204" pitchFamily="18" charset="0"/>
                          </a:rPr>
                          <m:t>𝑍</m:t>
                        </m:r>
                        <m:r>
                          <a:rPr lang="en-US" b="0" i="1" smtClean="0">
                            <a:latin typeface="Cambria Math" panose="02040503050406030204" pitchFamily="18" charset="0"/>
                          </a:rPr>
                          <m:t>,</m:t>
                        </m:r>
                        <m:r>
                          <a:rPr lang="en-US" b="0" i="1" smtClean="0">
                            <a:latin typeface="Cambria Math" panose="02040503050406030204" pitchFamily="18" charset="0"/>
                          </a:rPr>
                          <m:t>𝑋</m:t>
                        </m:r>
                      </m:e>
                    </m:d>
                    <m:r>
                      <a:rPr lang="en-US" b="0" i="1" smtClean="0">
                        <a:latin typeface="Cambria Math" panose="02040503050406030204" pitchFamily="18" charset="0"/>
                        <a:ea typeface="Cambria Math" panose="02040503050406030204" pitchFamily="18" charset="0"/>
                      </a:rPr>
                      <m:t>≠0   </m:t>
                    </m:r>
                    <m:r>
                      <a:rPr lang="en-US" b="0" i="1" smtClean="0">
                        <a:latin typeface="Cambria Math" panose="02040503050406030204" pitchFamily="18" charset="0"/>
                        <a:ea typeface="Cambria Math" panose="02040503050406030204" pitchFamily="18" charset="0"/>
                      </a:rPr>
                      <m:t>𝐼𝑛𝑠𝑡𝑟𝑢𝑚𝑒𝑛𝑡</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𝑅𝑒𝑙𝑒𝑣𝑎𝑛𝑐𝑒</m:t>
                    </m:r>
                  </m:oMath>
                </a14:m>
                <a:endParaRPr lang="en-US" b="0" dirty="0">
                  <a:ea typeface="Cambria Math" panose="02040503050406030204" pitchFamily="18" charset="0"/>
                </a:endParaRPr>
              </a:p>
              <a:p>
                <a:pPr marL="633222" indent="-514350">
                  <a:buFont typeface="+mj-lt"/>
                  <a:buAutoNum type="arabicPeriod"/>
                </a:pPr>
                <a14:m>
                  <m:oMath xmlns:m="http://schemas.openxmlformats.org/officeDocument/2006/math">
                    <m:r>
                      <a:rPr lang="en-US" i="1">
                        <a:latin typeface="Cambria Math" panose="02040503050406030204" pitchFamily="18" charset="0"/>
                      </a:rPr>
                      <m:t>𝐶𝑜𝑟𝑟</m:t>
                    </m:r>
                    <m:d>
                      <m:dPr>
                        <m:ctrlPr>
                          <a:rPr lang="en-US" i="1">
                            <a:latin typeface="Cambria Math" panose="02040503050406030204" pitchFamily="18" charset="0"/>
                          </a:rPr>
                        </m:ctrlPr>
                      </m:dPr>
                      <m:e>
                        <m:r>
                          <a:rPr lang="en-US" i="1">
                            <a:latin typeface="Cambria Math" panose="02040503050406030204" pitchFamily="18" charset="0"/>
                          </a:rPr>
                          <m:t>𝑍</m:t>
                        </m:r>
                        <m:r>
                          <a:rPr lang="en-US" i="1">
                            <a:latin typeface="Cambria Math" panose="02040503050406030204" pitchFamily="18" charset="0"/>
                          </a:rPr>
                          <m:t>,</m:t>
                        </m:r>
                        <m:r>
                          <a:rPr lang="en-US" b="0" i="1" smtClean="0">
                            <a:latin typeface="Cambria Math" panose="02040503050406030204" pitchFamily="18" charset="0"/>
                          </a:rPr>
                          <m:t>𝑢</m:t>
                        </m:r>
                      </m:e>
                    </m:d>
                    <m:r>
                      <a:rPr lang="en-US" b="0" i="1" smtClean="0">
                        <a:latin typeface="Cambria Math" panose="02040503050406030204" pitchFamily="18" charset="0"/>
                      </a:rPr>
                      <m:t>=</m:t>
                    </m:r>
                    <m:r>
                      <a:rPr lang="en-US" i="1">
                        <a:latin typeface="Cambria Math" panose="02040503050406030204" pitchFamily="18" charset="0"/>
                        <a:ea typeface="Cambria Math" panose="02040503050406030204" pitchFamily="18" charset="0"/>
                      </a:rPr>
                      <m:t>0   </m:t>
                    </m:r>
                    <m:r>
                      <a:rPr lang="en-US" i="1">
                        <a:latin typeface="Cambria Math" panose="02040503050406030204" pitchFamily="18" charset="0"/>
                        <a:ea typeface="Cambria Math" panose="02040503050406030204" pitchFamily="18" charset="0"/>
                      </a:rPr>
                      <m:t>𝐼𝑛𝑠𝑡𝑟𝑢𝑚𝑒𝑛𝑡</m:t>
                    </m:r>
                    <m:r>
                      <a:rPr lang="en-US" i="1">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𝐸𝑥𝑜𝑔𝑒𝑛𝑒𝑖𝑡𝑦</m:t>
                    </m:r>
                  </m:oMath>
                </a14:m>
                <a:endParaRPr lang="en-US" b="0" dirty="0">
                  <a:ea typeface="Cambria Math" panose="02040503050406030204" pitchFamily="18" charset="0"/>
                </a:endParaRPr>
              </a:p>
              <a:p>
                <a:pPr marL="925830" lvl="1" indent="-514350">
                  <a:buFont typeface="Arial" panose="020B0604020202020204" pitchFamily="34" charset="0"/>
                  <a:buChar char="•"/>
                </a:pPr>
                <a:r>
                  <a:rPr lang="en-US" b="0" dirty="0">
                    <a:ea typeface="Cambria Math" panose="02040503050406030204" pitchFamily="18" charset="0"/>
                  </a:rPr>
                  <a:t>Exclusion restriction follows from 1 and 2. Exclusion says Z affects Y only </a:t>
                </a:r>
                <a:r>
                  <a:rPr lang="en-US" b="0" i="1" dirty="0">
                    <a:ea typeface="Cambria Math" panose="02040503050406030204" pitchFamily="18" charset="0"/>
                  </a:rPr>
                  <a:t>through</a:t>
                </a:r>
                <a:r>
                  <a:rPr lang="en-US" b="0" dirty="0">
                    <a:ea typeface="Cambria Math" panose="02040503050406030204" pitchFamily="18" charset="0"/>
                  </a:rPr>
                  <a:t> X.</a:t>
                </a:r>
              </a:p>
              <a:p>
                <a:pPr marL="633222" indent="-514350">
                  <a:buFont typeface="+mj-lt"/>
                  <a:buAutoNum type="arabicPeriod"/>
                </a:pPr>
                <a:r>
                  <a:rPr lang="en-US" b="0" i="1" dirty="0">
                    <a:ea typeface="Cambria Math" panose="02040503050406030204" pitchFamily="18" charset="0"/>
                  </a:rPr>
                  <a:t>Monotonicity (no </a:t>
                </a:r>
                <a:r>
                  <a:rPr lang="en-US" b="0" i="1" dirty="0" err="1">
                    <a:ea typeface="Cambria Math" panose="02040503050406030204" pitchFamily="18" charset="0"/>
                  </a:rPr>
                  <a:t>defiers</a:t>
                </a:r>
                <a:r>
                  <a:rPr lang="en-US" b="0" i="1" dirty="0">
                    <a:ea typeface="Cambria Math" panose="02040503050406030204" pitchFamily="18" charset="0"/>
                  </a:rPr>
                  <a:t>)—instrument works in same direction for all cases.</a:t>
                </a:r>
              </a:p>
              <a:p>
                <a:pPr marL="633222" indent="-514350">
                  <a:buFont typeface="+mj-lt"/>
                  <a:buAutoNum type="arabicPeriod"/>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7" t="-2635" r="-444" b="-3821"/>
                </a:stretch>
              </a:blipFill>
            </p:spPr>
            <p:txBody>
              <a:bodyPr/>
              <a:lstStyle/>
              <a:p>
                <a:r>
                  <a:rPr lang="en-US">
                    <a:noFill/>
                  </a:rPr>
                  <a:t> </a:t>
                </a:r>
              </a:p>
            </p:txBody>
          </p:sp>
        </mc:Fallback>
      </mc:AlternateContent>
    </p:spTree>
    <p:extLst>
      <p:ext uri="{BB962C8B-B14F-4D97-AF65-F5344CB8AC3E}">
        <p14:creationId xmlns:p14="http://schemas.microsoft.com/office/powerpoint/2010/main" val="261653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2SLS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a:t>If our 3 conditions are satisfied we can estimate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a14:m>
                <a:r>
                  <a:rPr lang="en-US" dirty="0"/>
                  <a:t> using the following two stage procedure. First regress X on Z.</a:t>
                </a:r>
              </a:p>
              <a:p>
                <a:pPr marL="118872"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𝑋</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𝜋</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𝜋</m:t>
                          </m:r>
                        </m:e>
                        <m:sub>
                          <m:r>
                            <a:rPr lang="en-US" i="1">
                              <a:latin typeface="Cambria Math" panose="02040503050406030204" pitchFamily="18" charset="0"/>
                              <a:ea typeface="Cambria Math" panose="02040503050406030204" pitchFamily="18" charset="0"/>
                            </a:rPr>
                            <m:t>1</m:t>
                          </m:r>
                        </m:sub>
                      </m:sSub>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𝑍</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𝑣</m:t>
                          </m:r>
                        </m:e>
                        <m:sub>
                          <m:r>
                            <a:rPr lang="en-US" i="1">
                              <a:latin typeface="Cambria Math" panose="02040503050406030204" pitchFamily="18" charset="0"/>
                              <a:ea typeface="Cambria Math" panose="02040503050406030204" pitchFamily="18" charset="0"/>
                            </a:rPr>
                            <m:t>𝑖</m:t>
                          </m:r>
                        </m:sub>
                      </m:sSub>
                    </m:oMath>
                  </m:oMathPara>
                </a14:m>
                <a:endParaRPr lang="en-US" dirty="0"/>
              </a:p>
              <a:p>
                <a:r>
                  <a:rPr lang="en-US" dirty="0"/>
                  <a:t>This regression “decomposes” X into two parts. The part that can be predicted from Z,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𝑋</m:t>
                            </m:r>
                          </m:e>
                        </m:acc>
                      </m:e>
                      <m:sub>
                        <m:r>
                          <a:rPr lang="en-US" i="1">
                            <a:latin typeface="Cambria Math" panose="02040503050406030204" pitchFamily="18" charset="0"/>
                          </a:rPr>
                          <m:t>𝑖</m:t>
                        </m:r>
                      </m:sub>
                    </m:sSub>
                  </m:oMath>
                </a14:m>
                <a:r>
                  <a:rPr lang="en-US" dirty="0"/>
                  <a:t>, and the error component</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𝑣</m:t>
                        </m:r>
                      </m:e>
                      <m:sub>
                        <m:r>
                          <a:rPr lang="en-US" i="1">
                            <a:latin typeface="Cambria Math" panose="02040503050406030204" pitchFamily="18" charset="0"/>
                            <a:ea typeface="Cambria Math" panose="02040503050406030204" pitchFamily="18" charset="0"/>
                          </a:rPr>
                          <m:t>𝑖</m:t>
                        </m:r>
                      </m:sub>
                    </m:sSub>
                  </m:oMath>
                </a14:m>
                <a:r>
                  <a:rPr lang="en-US" dirty="0"/>
                  <a:t>.</a:t>
                </a:r>
              </a:p>
              <a:p>
                <a:r>
                  <a:rPr lang="en-US" dirty="0"/>
                  <a:t>Since Z is not correlated with u the part of X that is predicted by Z,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𝑋</m:t>
                            </m:r>
                          </m:e>
                        </m:acc>
                      </m:e>
                      <m:sub>
                        <m:r>
                          <a:rPr lang="en-US" i="1">
                            <a:latin typeface="Cambria Math" panose="02040503050406030204" pitchFamily="18" charset="0"/>
                          </a:rPr>
                          <m:t>𝑖</m:t>
                        </m:r>
                      </m:sub>
                    </m:sSub>
                  </m:oMath>
                </a14:m>
                <a:r>
                  <a:rPr lang="en-US" dirty="0"/>
                  <a:t>,won’t be correlated with u either.</a:t>
                </a:r>
              </a:p>
              <a:p>
                <a:r>
                  <a:rPr lang="en-US" dirty="0"/>
                  <a:t>Thus we can consistently estimate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a14:m>
                <a:r>
                  <a:rPr lang="en-US" dirty="0"/>
                  <a:t> by </a:t>
                </a:r>
                <a14:m>
                  <m:oMath xmlns:m="http://schemas.openxmlformats.org/officeDocument/2006/math">
                    <m:acc>
                      <m:accPr>
                        <m:chr m:val="̂"/>
                        <m:ctrlPr>
                          <a:rPr lang="en-US" i="1">
                            <a:latin typeface="Cambria Math" panose="02040503050406030204" pitchFamily="18" charset="0"/>
                            <a:ea typeface="Cambria Math" panose="02040503050406030204" pitchFamily="18" charset="0"/>
                          </a:rPr>
                        </m:ctrlPr>
                      </m:acc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e>
                    </m:acc>
                  </m:oMath>
                </a14:m>
                <a:r>
                  <a:rPr lang="en-US" dirty="0"/>
                  <a:t> by regressing Y on the predicted X:</a:t>
                </a:r>
              </a:p>
              <a:p>
                <a:pPr marL="118872" indent="0" algn="ctr">
                  <a:buNone/>
                </a:pP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m:t>
                        </m:r>
                      </m:sub>
                    </m:sSub>
                    <m:r>
                      <a:rPr lang="en-US" i="1">
                        <a:latin typeface="Cambria Math" panose="02040503050406030204" pitchFamily="18" charset="0"/>
                      </a:rPr>
                      <m:t>=</m:t>
                    </m:r>
                    <m:acc>
                      <m:accPr>
                        <m:chr m:val="̂"/>
                        <m:ctrlPr>
                          <a:rPr lang="en-US" i="1" smtClean="0">
                            <a:latin typeface="Cambria Math" panose="02040503050406030204" pitchFamily="18" charset="0"/>
                          </a:rPr>
                        </m:ctrlPr>
                      </m:acc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0</m:t>
                            </m:r>
                          </m:sub>
                        </m:sSub>
                      </m:e>
                    </m:acc>
                    <m:r>
                      <a:rPr lang="en-US" i="1">
                        <a:latin typeface="Cambria Math" panose="02040503050406030204" pitchFamily="18" charset="0"/>
                        <a:ea typeface="Cambria Math" panose="02040503050406030204" pitchFamily="18" charset="0"/>
                      </a:rPr>
                      <m:t>+</m:t>
                    </m:r>
                    <m:acc>
                      <m:accPr>
                        <m:chr m:val="̂"/>
                        <m:ctrlPr>
                          <a:rPr lang="en-US" i="1" smtClean="0">
                            <a:latin typeface="Cambria Math" panose="02040503050406030204" pitchFamily="18" charset="0"/>
                            <a:ea typeface="Cambria Math" panose="02040503050406030204" pitchFamily="18" charset="0"/>
                          </a:rPr>
                        </m:ctrlPr>
                      </m:acc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e>
                    </m:acc>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𝑋</m:t>
                            </m:r>
                          </m:e>
                        </m:acc>
                      </m:e>
                      <m:sub>
                        <m:r>
                          <a:rPr lang="en-US" i="1">
                            <a:latin typeface="Cambria Math" panose="02040503050406030204" pitchFamily="18" charset="0"/>
                          </a:rPr>
                          <m:t>𝑖</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𝑢</m:t>
                        </m:r>
                      </m:e>
                      <m:sub>
                        <m:r>
                          <a:rPr lang="en-US" i="1">
                            <a:latin typeface="Cambria Math" panose="02040503050406030204" pitchFamily="18" charset="0"/>
                            <a:ea typeface="Cambria Math" panose="02040503050406030204" pitchFamily="18" charset="0"/>
                          </a:rPr>
                          <m:t>𝑖</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1581" r="-1167"/>
                </a:stretch>
              </a:blipFill>
            </p:spPr>
            <p:txBody>
              <a:bodyPr/>
              <a:lstStyle/>
              <a:p>
                <a:r>
                  <a:rPr lang="en-US">
                    <a:noFill/>
                  </a:rPr>
                  <a:t> </a:t>
                </a:r>
              </a:p>
            </p:txBody>
          </p:sp>
        </mc:Fallback>
      </mc:AlternateContent>
      <p:sp>
        <p:nvSpPr>
          <p:cNvPr id="4" name="Rectangle 3"/>
          <p:cNvSpPr/>
          <p:nvPr/>
        </p:nvSpPr>
        <p:spPr>
          <a:xfrm>
            <a:off x="4174637" y="2783304"/>
            <a:ext cx="3625516" cy="378995"/>
          </a:xfrm>
          <a:prstGeom prst="rect">
            <a:avLst/>
          </a:prstGeom>
          <a:solidFill>
            <a:schemeClr val="accent6">
              <a:alpha val="14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extBox 4"/>
          <p:cNvSpPr txBox="1"/>
          <p:nvPr/>
        </p:nvSpPr>
        <p:spPr>
          <a:xfrm>
            <a:off x="9897979" y="2460139"/>
            <a:ext cx="1684421" cy="646331"/>
          </a:xfrm>
          <a:prstGeom prst="rect">
            <a:avLst/>
          </a:prstGeom>
          <a:solidFill>
            <a:schemeClr val="accent3">
              <a:lumMod val="20000"/>
              <a:lumOff val="80000"/>
            </a:schemeClr>
          </a:solidFill>
        </p:spPr>
        <p:txBody>
          <a:bodyPr wrap="square" rtlCol="0">
            <a:spAutoFit/>
          </a:bodyPr>
          <a:lstStyle/>
          <a:p>
            <a:r>
              <a:rPr lang="en-US" dirty="0"/>
              <a:t>The First Stage </a:t>
            </a:r>
          </a:p>
          <a:p>
            <a:r>
              <a:rPr lang="en-US" dirty="0"/>
              <a:t>Equation</a:t>
            </a:r>
          </a:p>
        </p:txBody>
      </p:sp>
      <p:cxnSp>
        <p:nvCxnSpPr>
          <p:cNvPr id="7" name="Straight Arrow Connector 6"/>
          <p:cNvCxnSpPr>
            <a:stCxn id="5" idx="1"/>
            <a:endCxn id="4" idx="3"/>
          </p:cNvCxnSpPr>
          <p:nvPr/>
        </p:nvCxnSpPr>
        <p:spPr>
          <a:xfrm flipH="1">
            <a:off x="7800153" y="2783305"/>
            <a:ext cx="2097826" cy="189497"/>
          </a:xfrm>
          <a:prstGeom prst="straightConnector1">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39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right)">
                                      <p:cBhvr>
                                        <p:cTn id="40" dur="500"/>
                                        <p:tgtEl>
                                          <p:spTgt spid="5"/>
                                        </p:tgtEl>
                                      </p:cBhvr>
                                    </p:animEffect>
                                  </p:childTnLst>
                                </p:cTn>
                              </p:par>
                              <p:par>
                                <p:cTn id="41" presetID="22" presetClass="entr" presetSubtype="2"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right)">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2SLS in STATA</a:t>
            </a:r>
          </a:p>
        </p:txBody>
      </p:sp>
      <p:sp>
        <p:nvSpPr>
          <p:cNvPr id="3" name="Content Placeholder 2"/>
          <p:cNvSpPr>
            <a:spLocks noGrp="1"/>
          </p:cNvSpPr>
          <p:nvPr>
            <p:ph idx="1"/>
          </p:nvPr>
        </p:nvSpPr>
        <p:spPr/>
        <p:txBody>
          <a:bodyPr/>
          <a:lstStyle/>
          <a:p>
            <a:r>
              <a:rPr lang="en-US" dirty="0" err="1"/>
              <a:t>ivregress</a:t>
            </a:r>
            <a:r>
              <a:rPr lang="en-US" dirty="0"/>
              <a:t> 2sls Y </a:t>
            </a:r>
            <a:r>
              <a:rPr lang="en-US" dirty="0" err="1"/>
              <a:t>exog</a:t>
            </a:r>
            <a:r>
              <a:rPr lang="en-US" dirty="0"/>
              <a:t> </a:t>
            </a:r>
            <a:r>
              <a:rPr lang="en-US" dirty="0" err="1"/>
              <a:t>varlist</a:t>
            </a:r>
            <a:r>
              <a:rPr lang="en-US" dirty="0"/>
              <a:t> (</a:t>
            </a:r>
            <a:r>
              <a:rPr lang="en-US" dirty="0" err="1"/>
              <a:t>endog</a:t>
            </a:r>
            <a:r>
              <a:rPr lang="en-US" dirty="0"/>
              <a:t> </a:t>
            </a:r>
            <a:r>
              <a:rPr lang="en-US" dirty="0" err="1"/>
              <a:t>var</a:t>
            </a:r>
            <a:r>
              <a:rPr lang="en-US" dirty="0"/>
              <a:t>=IV </a:t>
            </a:r>
            <a:r>
              <a:rPr lang="en-US" dirty="0" err="1"/>
              <a:t>var</a:t>
            </a:r>
            <a:r>
              <a:rPr lang="en-US" dirty="0"/>
              <a:t>), </a:t>
            </a:r>
            <a:r>
              <a:rPr lang="en-US" dirty="0" err="1"/>
              <a:t>vce</a:t>
            </a:r>
            <a:r>
              <a:rPr lang="en-US" dirty="0"/>
              <a:t>(robust)</a:t>
            </a:r>
          </a:p>
          <a:p>
            <a:pPr lvl="1"/>
            <a:r>
              <a:rPr lang="en-US" dirty="0"/>
              <a:t>Follow by “</a:t>
            </a:r>
            <a:r>
              <a:rPr lang="en-US" dirty="0" err="1"/>
              <a:t>estat</a:t>
            </a:r>
            <a:r>
              <a:rPr lang="en-US" dirty="0"/>
              <a:t> </a:t>
            </a:r>
            <a:r>
              <a:rPr lang="en-US" dirty="0" err="1"/>
              <a:t>firststage</a:t>
            </a:r>
            <a:r>
              <a:rPr lang="en-US" dirty="0"/>
              <a:t>”</a:t>
            </a:r>
          </a:p>
          <a:p>
            <a:r>
              <a:rPr lang="en-US" dirty="0"/>
              <a:t>With more than one instrument</a:t>
            </a:r>
          </a:p>
          <a:p>
            <a:r>
              <a:rPr lang="en-US" dirty="0" err="1"/>
              <a:t>ivregress</a:t>
            </a:r>
            <a:r>
              <a:rPr lang="en-US" dirty="0"/>
              <a:t> 2sls Y </a:t>
            </a:r>
            <a:r>
              <a:rPr lang="en-US" dirty="0" err="1"/>
              <a:t>exog</a:t>
            </a:r>
            <a:r>
              <a:rPr lang="en-US" dirty="0"/>
              <a:t> </a:t>
            </a:r>
            <a:r>
              <a:rPr lang="en-US" dirty="0" err="1"/>
              <a:t>varlist</a:t>
            </a:r>
            <a:r>
              <a:rPr lang="en-US" dirty="0"/>
              <a:t> (</a:t>
            </a:r>
            <a:r>
              <a:rPr lang="en-US" dirty="0" err="1"/>
              <a:t>endog</a:t>
            </a:r>
            <a:r>
              <a:rPr lang="en-US" dirty="0"/>
              <a:t> </a:t>
            </a:r>
            <a:r>
              <a:rPr lang="en-US" dirty="0" err="1"/>
              <a:t>var</a:t>
            </a:r>
            <a:r>
              <a:rPr lang="en-US" dirty="0"/>
              <a:t>=IV1 IV2), </a:t>
            </a:r>
            <a:r>
              <a:rPr lang="en-US" dirty="0" err="1"/>
              <a:t>vce</a:t>
            </a:r>
            <a:r>
              <a:rPr lang="en-US" dirty="0"/>
              <a:t>(robust)</a:t>
            </a:r>
          </a:p>
          <a:p>
            <a:pPr lvl="1"/>
            <a:r>
              <a:rPr lang="en-US" dirty="0"/>
              <a:t>Follow by “estate </a:t>
            </a:r>
            <a:r>
              <a:rPr lang="en-US" dirty="0" err="1"/>
              <a:t>overid</a:t>
            </a:r>
            <a:r>
              <a:rPr lang="en-US" dirty="0"/>
              <a:t>” to check for consistency.</a:t>
            </a:r>
          </a:p>
          <a:p>
            <a:endParaRPr lang="en-US" dirty="0"/>
          </a:p>
        </p:txBody>
      </p:sp>
    </p:spTree>
    <p:extLst>
      <p:ext uri="{BB962C8B-B14F-4D97-AF65-F5344CB8AC3E}">
        <p14:creationId xmlns:p14="http://schemas.microsoft.com/office/powerpoint/2010/main" val="382257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with Two Binary Variables (interesting special case)</a:t>
            </a:r>
          </a:p>
        </p:txBody>
      </p:sp>
      <p:sp>
        <p:nvSpPr>
          <p:cNvPr id="7" name="Content Placeholder 6"/>
          <p:cNvSpPr>
            <a:spLocks noGrp="1"/>
          </p:cNvSpPr>
          <p:nvPr>
            <p:ph idx="1"/>
          </p:nvPr>
        </p:nvSpPr>
        <p:spPr>
          <a:xfrm>
            <a:off x="154235" y="1561120"/>
            <a:ext cx="8031297" cy="2052412"/>
          </a:xfrm>
        </p:spPr>
        <p:txBody>
          <a:bodyPr>
            <a:normAutofit/>
          </a:bodyPr>
          <a:lstStyle/>
          <a:p>
            <a:r>
              <a:rPr lang="en-US" sz="2600" dirty="0"/>
              <a:t>We are interested in effect of treatment, T[0,1] on outcome Y.</a:t>
            </a:r>
          </a:p>
          <a:p>
            <a:r>
              <a:rPr lang="en-US" sz="2600" dirty="0"/>
              <a:t>But suppose T is correlated with other unobserved variables that also affect Y.</a:t>
            </a:r>
          </a:p>
        </p:txBody>
      </p:sp>
      <mc:AlternateContent xmlns:mc="http://schemas.openxmlformats.org/markup-compatibility/2006" xmlns:a14="http://schemas.microsoft.com/office/drawing/2010/main">
        <mc:Choice Requires="a14">
          <p:graphicFrame>
            <p:nvGraphicFramePr>
              <p:cNvPr id="8" name="Content Placeholder 3"/>
              <p:cNvGraphicFramePr>
                <a:graphicFrameLocks/>
              </p:cNvGraphicFramePr>
              <p:nvPr>
                <p:extLst>
                  <p:ext uri="{D42A27DB-BD31-4B8C-83A1-F6EECF244321}">
                    <p14:modId xmlns:p14="http://schemas.microsoft.com/office/powerpoint/2010/main" val="4187926429"/>
                  </p:ext>
                </p:extLst>
              </p:nvPr>
            </p:nvGraphicFramePr>
            <p:xfrm>
              <a:off x="8185532" y="1782812"/>
              <a:ext cx="3503226" cy="1097280"/>
            </p:xfrm>
            <a:graphic>
              <a:graphicData uri="http://schemas.openxmlformats.org/drawingml/2006/table">
                <a:tbl>
                  <a:tblPr firstRow="1" firstCol="1">
                    <a:tableStyleId>{5C22544A-7EE6-4342-B048-85BDC9FD1C3A}</a:tableStyleId>
                  </a:tblPr>
                  <a:tblGrid>
                    <a:gridCol w="1167742">
                      <a:extLst>
                        <a:ext uri="{9D8B030D-6E8A-4147-A177-3AD203B41FA5}">
                          <a16:colId xmlns:a16="http://schemas.microsoft.com/office/drawing/2014/main" val="3539630171"/>
                        </a:ext>
                      </a:extLst>
                    </a:gridCol>
                    <a:gridCol w="1167742">
                      <a:extLst>
                        <a:ext uri="{9D8B030D-6E8A-4147-A177-3AD203B41FA5}">
                          <a16:colId xmlns:a16="http://schemas.microsoft.com/office/drawing/2014/main" val="1279682798"/>
                        </a:ext>
                      </a:extLst>
                    </a:gridCol>
                    <a:gridCol w="1167742">
                      <a:extLst>
                        <a:ext uri="{9D8B030D-6E8A-4147-A177-3AD203B41FA5}">
                          <a16:colId xmlns:a16="http://schemas.microsoft.com/office/drawing/2014/main" val="2333322875"/>
                        </a:ext>
                      </a:extLst>
                    </a:gridCol>
                  </a:tblGrid>
                  <a:tr h="320197">
                    <a:tc>
                      <a:txBody>
                        <a:bodyPr/>
                        <a:lstStyle/>
                        <a:p>
                          <a:endParaRPr lang="en-US" dirty="0"/>
                        </a:p>
                      </a:txBody>
                      <a:tcPr/>
                    </a:tc>
                    <a:tc>
                      <a:txBody>
                        <a:bodyPr/>
                        <a:lstStyle/>
                        <a:p>
                          <a:pPr/>
                          <a14:m>
                            <m:oMathPara xmlns:m="http://schemas.openxmlformats.org/officeDocument/2006/math">
                              <m:oMathParaPr>
                                <m:jc m:val="centerGroup"/>
                              </m:oMathParaPr>
                              <m:oMath xmlns:m="http://schemas.openxmlformats.org/officeDocument/2006/math">
                                <m:r>
                                  <m:rPr>
                                    <m:sty m:val="p"/>
                                  </m:rPr>
                                  <a:rPr lang="en-US" i="1" dirty="0" smtClean="0">
                                    <a:latin typeface="Cambria Math" panose="02040503050406030204" pitchFamily="18" charset="0"/>
                                  </a:rPr>
                                  <m:t>Pr</m:t>
                                </m:r>
                                <m:r>
                                  <a:rPr lang="en-US" i="1" dirty="0" smtClean="0">
                                    <a:latin typeface="Cambria Math" panose="02040503050406030204" pitchFamily="18" charset="0"/>
                                  </a:rPr>
                                  <m:t>⁡(</m:t>
                                </m:r>
                                <m:r>
                                  <a:rPr lang="en-US" i="1" dirty="0" smtClean="0">
                                    <a:latin typeface="Cambria Math" panose="02040503050406030204" pitchFamily="18" charset="0"/>
                                  </a:rPr>
                                  <m:t>𝑇</m:t>
                                </m:r>
                                <m:r>
                                  <a:rPr lang="en-US" i="1" dirty="0"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m:rPr>
                                    <m:sty m:val="p"/>
                                  </m:rPr>
                                  <a:rPr lang="en-US" i="1" dirty="0" smtClean="0">
                                    <a:latin typeface="Cambria Math" panose="02040503050406030204" pitchFamily="18" charset="0"/>
                                  </a:rPr>
                                  <m:t>Pr</m:t>
                                </m:r>
                                <m:r>
                                  <a:rPr lang="en-US" i="1" dirty="0" smtClean="0">
                                    <a:latin typeface="Cambria Math" panose="02040503050406030204" pitchFamily="18" charset="0"/>
                                  </a:rPr>
                                  <m:t>⁡(</m:t>
                                </m:r>
                                <m:r>
                                  <a:rPr lang="en-US" i="1" dirty="0" smtClean="0">
                                    <a:latin typeface="Cambria Math" panose="02040503050406030204" pitchFamily="18" charset="0"/>
                                  </a:rPr>
                                  <m:t>𝑇</m:t>
                                </m:r>
                                <m:r>
                                  <a:rPr lang="en-US" i="1" dirty="0" smtClean="0">
                                    <a:latin typeface="Cambria Math" panose="02040503050406030204" pitchFamily="18" charset="0"/>
                                  </a:rPr>
                                  <m:t>=0)</m:t>
                                </m:r>
                              </m:oMath>
                            </m:oMathPara>
                          </a14:m>
                          <a:endParaRPr lang="en-US" dirty="0"/>
                        </a:p>
                      </a:txBody>
                      <a:tcPr/>
                    </a:tc>
                    <a:extLst>
                      <a:ext uri="{0D108BD9-81ED-4DB2-BD59-A6C34878D82A}">
                        <a16:rowId xmlns:a16="http://schemas.microsoft.com/office/drawing/2014/main" val="1586594638"/>
                      </a:ext>
                    </a:extLst>
                  </a:tr>
                  <a:tr h="320197">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𝑍</m:t>
                                </m:r>
                                <m:r>
                                  <a:rPr lang="en-US" i="1" dirty="0"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.75</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.25</m:t>
                                </m:r>
                              </m:oMath>
                            </m:oMathPara>
                          </a14:m>
                          <a:endParaRPr lang="en-US" dirty="0"/>
                        </a:p>
                      </a:txBody>
                      <a:tcPr/>
                    </a:tc>
                    <a:extLst>
                      <a:ext uri="{0D108BD9-81ED-4DB2-BD59-A6C34878D82A}">
                        <a16:rowId xmlns:a16="http://schemas.microsoft.com/office/drawing/2014/main" val="3617774618"/>
                      </a:ext>
                    </a:extLst>
                  </a:tr>
                  <a:tr h="320197">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𝑍</m:t>
                                </m:r>
                                <m:r>
                                  <a:rPr lang="en-US" i="1" dirty="0" smtClean="0">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.7</m:t>
                                </m:r>
                              </m:oMath>
                            </m:oMathPara>
                          </a14:m>
                          <a:endParaRPr lang="en-US" dirty="0"/>
                        </a:p>
                      </a:txBody>
                      <a:tcPr/>
                    </a:tc>
                    <a:extLst>
                      <a:ext uri="{0D108BD9-81ED-4DB2-BD59-A6C34878D82A}">
                        <a16:rowId xmlns:a16="http://schemas.microsoft.com/office/drawing/2014/main" val="1603538445"/>
                      </a:ext>
                    </a:extLst>
                  </a:tr>
                </a:tbl>
              </a:graphicData>
            </a:graphic>
          </p:graphicFrame>
        </mc:Choice>
        <mc:Fallback xmlns="">
          <p:graphicFrame>
            <p:nvGraphicFramePr>
              <p:cNvPr id="8" name="Content Placeholder 3"/>
              <p:cNvGraphicFramePr>
                <a:graphicFrameLocks/>
              </p:cNvGraphicFramePr>
              <p:nvPr>
                <p:extLst>
                  <p:ext uri="{D42A27DB-BD31-4B8C-83A1-F6EECF244321}">
                    <p14:modId xmlns:p14="http://schemas.microsoft.com/office/powerpoint/2010/main" val="4187926429"/>
                  </p:ext>
                </p:extLst>
              </p:nvPr>
            </p:nvGraphicFramePr>
            <p:xfrm>
              <a:off x="8185532" y="1782812"/>
              <a:ext cx="3503226" cy="1097280"/>
            </p:xfrm>
            <a:graphic>
              <a:graphicData uri="http://schemas.openxmlformats.org/drawingml/2006/table">
                <a:tbl>
                  <a:tblPr firstRow="1" firstCol="1">
                    <a:tableStyleId>{5C22544A-7EE6-4342-B048-85BDC9FD1C3A}</a:tableStyleId>
                  </a:tblPr>
                  <a:tblGrid>
                    <a:gridCol w="1167742">
                      <a:extLst>
                        <a:ext uri="{9D8B030D-6E8A-4147-A177-3AD203B41FA5}">
                          <a16:colId xmlns:a16="http://schemas.microsoft.com/office/drawing/2014/main" val="3539630171"/>
                        </a:ext>
                      </a:extLst>
                    </a:gridCol>
                    <a:gridCol w="1167742">
                      <a:extLst>
                        <a:ext uri="{9D8B030D-6E8A-4147-A177-3AD203B41FA5}">
                          <a16:colId xmlns:a16="http://schemas.microsoft.com/office/drawing/2014/main" val="1279682798"/>
                        </a:ext>
                      </a:extLst>
                    </a:gridCol>
                    <a:gridCol w="1167742">
                      <a:extLst>
                        <a:ext uri="{9D8B030D-6E8A-4147-A177-3AD203B41FA5}">
                          <a16:colId xmlns:a16="http://schemas.microsoft.com/office/drawing/2014/main" val="2333322875"/>
                        </a:ext>
                      </a:extLst>
                    </a:gridCol>
                  </a:tblGrid>
                  <a:tr h="365760">
                    <a:tc>
                      <a:txBody>
                        <a:bodyPr/>
                        <a:lstStyle/>
                        <a:p>
                          <a:endParaRPr lang="en-US" dirty="0"/>
                        </a:p>
                      </a:txBody>
                      <a:tcPr/>
                    </a:tc>
                    <a:tc>
                      <a:txBody>
                        <a:bodyPr/>
                        <a:lstStyle/>
                        <a:p>
                          <a:endParaRPr lang="en-US"/>
                        </a:p>
                      </a:txBody>
                      <a:tcPr>
                        <a:blipFill>
                          <a:blip r:embed="rId2"/>
                          <a:stretch>
                            <a:fillRect l="-100521" t="-1667" r="-102083" b="-205000"/>
                          </a:stretch>
                        </a:blipFill>
                      </a:tcPr>
                    </a:tc>
                    <a:tc>
                      <a:txBody>
                        <a:bodyPr/>
                        <a:lstStyle/>
                        <a:p>
                          <a:endParaRPr lang="en-US"/>
                        </a:p>
                      </a:txBody>
                      <a:tcPr>
                        <a:blipFill>
                          <a:blip r:embed="rId2"/>
                          <a:stretch>
                            <a:fillRect l="-200521" t="-1667" r="-2083" b="-205000"/>
                          </a:stretch>
                        </a:blipFill>
                      </a:tcPr>
                    </a:tc>
                    <a:extLst>
                      <a:ext uri="{0D108BD9-81ED-4DB2-BD59-A6C34878D82A}">
                        <a16:rowId xmlns:a16="http://schemas.microsoft.com/office/drawing/2014/main" val="1586594638"/>
                      </a:ext>
                    </a:extLst>
                  </a:tr>
                  <a:tr h="365760">
                    <a:tc>
                      <a:txBody>
                        <a:bodyPr/>
                        <a:lstStyle/>
                        <a:p>
                          <a:endParaRPr lang="en-US"/>
                        </a:p>
                      </a:txBody>
                      <a:tcPr>
                        <a:blipFill>
                          <a:blip r:embed="rId2"/>
                          <a:stretch>
                            <a:fillRect l="-521" t="-100000" r="-202083" b="-101639"/>
                          </a:stretch>
                        </a:blipFill>
                      </a:tcPr>
                    </a:tc>
                    <a:tc>
                      <a:txBody>
                        <a:bodyPr/>
                        <a:lstStyle/>
                        <a:p>
                          <a:endParaRPr lang="en-US"/>
                        </a:p>
                      </a:txBody>
                      <a:tcPr>
                        <a:blipFill>
                          <a:blip r:embed="rId2"/>
                          <a:stretch>
                            <a:fillRect l="-100521" t="-100000" r="-102083" b="-101639"/>
                          </a:stretch>
                        </a:blipFill>
                      </a:tcPr>
                    </a:tc>
                    <a:tc>
                      <a:txBody>
                        <a:bodyPr/>
                        <a:lstStyle/>
                        <a:p>
                          <a:endParaRPr lang="en-US"/>
                        </a:p>
                      </a:txBody>
                      <a:tcPr>
                        <a:blipFill>
                          <a:blip r:embed="rId2"/>
                          <a:stretch>
                            <a:fillRect l="-200521" t="-100000" r="-2083" b="-101639"/>
                          </a:stretch>
                        </a:blipFill>
                      </a:tcPr>
                    </a:tc>
                    <a:extLst>
                      <a:ext uri="{0D108BD9-81ED-4DB2-BD59-A6C34878D82A}">
                        <a16:rowId xmlns:a16="http://schemas.microsoft.com/office/drawing/2014/main" val="3617774618"/>
                      </a:ext>
                    </a:extLst>
                  </a:tr>
                  <a:tr h="365760">
                    <a:tc>
                      <a:txBody>
                        <a:bodyPr/>
                        <a:lstStyle/>
                        <a:p>
                          <a:endParaRPr lang="en-US"/>
                        </a:p>
                      </a:txBody>
                      <a:tcPr>
                        <a:blipFill>
                          <a:blip r:embed="rId2"/>
                          <a:stretch>
                            <a:fillRect l="-521" t="-203333" r="-202083" b="-3333"/>
                          </a:stretch>
                        </a:blipFill>
                      </a:tcPr>
                    </a:tc>
                    <a:tc>
                      <a:txBody>
                        <a:bodyPr/>
                        <a:lstStyle/>
                        <a:p>
                          <a:endParaRPr lang="en-US"/>
                        </a:p>
                      </a:txBody>
                      <a:tcPr>
                        <a:blipFill>
                          <a:blip r:embed="rId2"/>
                          <a:stretch>
                            <a:fillRect l="-100521" t="-203333" r="-102083" b="-3333"/>
                          </a:stretch>
                        </a:blipFill>
                      </a:tcPr>
                    </a:tc>
                    <a:tc>
                      <a:txBody>
                        <a:bodyPr/>
                        <a:lstStyle/>
                        <a:p>
                          <a:endParaRPr lang="en-US"/>
                        </a:p>
                      </a:txBody>
                      <a:tcPr>
                        <a:blipFill>
                          <a:blip r:embed="rId2"/>
                          <a:stretch>
                            <a:fillRect l="-200521" t="-203333" r="-2083" b="-3333"/>
                          </a:stretch>
                        </a:blipFill>
                      </a:tcPr>
                    </a:tc>
                    <a:extLst>
                      <a:ext uri="{0D108BD9-81ED-4DB2-BD59-A6C34878D82A}">
                        <a16:rowId xmlns:a16="http://schemas.microsoft.com/office/drawing/2014/main" val="1603538445"/>
                      </a:ext>
                    </a:extLst>
                  </a:tr>
                </a:tbl>
              </a:graphicData>
            </a:graphic>
          </p:graphicFrame>
        </mc:Fallback>
      </mc:AlternateContent>
      <mc:AlternateContent xmlns:mc="http://schemas.openxmlformats.org/markup-compatibility/2006" xmlns:a14="http://schemas.microsoft.com/office/drawing/2010/main">
        <mc:Choice Requires="a14">
          <p:sp>
            <p:nvSpPr>
              <p:cNvPr id="11" name="Content Placeholder 6"/>
              <p:cNvSpPr txBox="1">
                <a:spLocks/>
              </p:cNvSpPr>
              <p:nvPr/>
            </p:nvSpPr>
            <p:spPr>
              <a:xfrm>
                <a:off x="154235" y="3101784"/>
                <a:ext cx="11478658" cy="3360146"/>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sz="2600" dirty="0"/>
                  <a:t>We find a Z that satisfies IV assumptions.</a:t>
                </a:r>
              </a:p>
              <a:p>
                <a:r>
                  <a:rPr lang="en-US" sz="2600" dirty="0"/>
                  <a:t>Notice that when Z=1 the probability of T=1 increases by .45.</a:t>
                </a:r>
              </a:p>
              <a:p>
                <a:r>
                  <a:rPr lang="en-US" sz="2600" dirty="0"/>
                  <a:t>Now consider </a:t>
                </a:r>
                <a14:m>
                  <m:oMath xmlns:m="http://schemas.openxmlformats.org/officeDocument/2006/math">
                    <m:r>
                      <a:rPr lang="en-US" sz="2600" b="0" i="1" smtClean="0">
                        <a:latin typeface="Cambria Math" panose="02040503050406030204" pitchFamily="18" charset="0"/>
                      </a:rPr>
                      <m:t>𝐸</m:t>
                    </m:r>
                    <m:r>
                      <a:rPr lang="en-US" sz="2600" b="0" i="1" smtClean="0">
                        <a:latin typeface="Cambria Math" panose="02040503050406030204" pitchFamily="18" charset="0"/>
                      </a:rPr>
                      <m:t>(</m:t>
                    </m:r>
                    <m:sSub>
                      <m:sSubPr>
                        <m:ctrlPr>
                          <a:rPr lang="en-US" sz="2600" b="0" i="1" smtClean="0">
                            <a:latin typeface="Cambria Math" panose="02040503050406030204" pitchFamily="18" charset="0"/>
                          </a:rPr>
                        </m:ctrlPr>
                      </m:sSubPr>
                      <m:e>
                        <m:r>
                          <a:rPr lang="en-US" sz="2600" b="0" i="1" smtClean="0">
                            <a:latin typeface="Cambria Math" panose="02040503050406030204" pitchFamily="18" charset="0"/>
                          </a:rPr>
                          <m:t>𝑌</m:t>
                        </m:r>
                      </m:e>
                      <m:sub>
                        <m:r>
                          <a:rPr lang="en-US" sz="2600" b="0" i="1" smtClean="0">
                            <a:latin typeface="Cambria Math" panose="02040503050406030204" pitchFamily="18" charset="0"/>
                          </a:rPr>
                          <m:t>𝑧</m:t>
                        </m:r>
                        <m:r>
                          <a:rPr lang="en-US" sz="2600" b="0" i="1" smtClean="0">
                            <a:latin typeface="Cambria Math" panose="02040503050406030204" pitchFamily="18" charset="0"/>
                          </a:rPr>
                          <m:t>=1</m:t>
                        </m:r>
                      </m:sub>
                    </m:sSub>
                    <m:r>
                      <a:rPr lang="en-US" sz="2600" b="0" i="1" smtClean="0">
                        <a:latin typeface="Cambria Math" panose="02040503050406030204" pitchFamily="18" charset="0"/>
                      </a:rPr>
                      <m:t>)−</m:t>
                    </m:r>
                  </m:oMath>
                </a14:m>
                <a:r>
                  <a:rPr lang="en-US" sz="2600" dirty="0"/>
                  <a:t> </a:t>
                </a:r>
                <a14:m>
                  <m:oMath xmlns:m="http://schemas.openxmlformats.org/officeDocument/2006/math">
                    <m:r>
                      <a:rPr lang="en-US" sz="2600" i="1">
                        <a:latin typeface="Cambria Math" panose="02040503050406030204" pitchFamily="18" charset="0"/>
                      </a:rPr>
                      <m:t>𝐸</m:t>
                    </m:r>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𝑌</m:t>
                        </m:r>
                      </m:e>
                      <m:sub>
                        <m:r>
                          <a:rPr lang="en-US" sz="2600" i="1">
                            <a:latin typeface="Cambria Math" panose="02040503050406030204" pitchFamily="18" charset="0"/>
                          </a:rPr>
                          <m:t>𝑧</m:t>
                        </m:r>
                        <m:r>
                          <a:rPr lang="en-US" sz="2600" i="1">
                            <a:latin typeface="Cambria Math" panose="02040503050406030204" pitchFamily="18" charset="0"/>
                          </a:rPr>
                          <m:t>=0</m:t>
                        </m:r>
                      </m:sub>
                    </m:sSub>
                    <m:r>
                      <a:rPr lang="en-US" sz="2600" i="1">
                        <a:latin typeface="Cambria Math" panose="02040503050406030204" pitchFamily="18" charset="0"/>
                      </a:rPr>
                      <m:t>)</m:t>
                    </m:r>
                  </m:oMath>
                </a14:m>
                <a:r>
                  <a:rPr lang="en-US" sz="2600" dirty="0"/>
                  <a:t>. Since by exclusion assumption the only reason why Z changes Y is the influence on T this must be the due to the influence of a probabilistic increase in T of .45.</a:t>
                </a:r>
              </a:p>
              <a:p>
                <a:r>
                  <a:rPr lang="en-US" sz="2600" dirty="0"/>
                  <a:t>Thus true influence of T going from 0 to 1 is:</a:t>
                </a:r>
              </a:p>
              <a:p>
                <a:pPr marL="118872" indent="0">
                  <a:buNone/>
                </a:pPr>
                <a14:m>
                  <m:oMathPara xmlns:m="http://schemas.openxmlformats.org/officeDocument/2006/math">
                    <m:oMathParaPr>
                      <m:jc m:val="centerGroup"/>
                    </m:oMathParaPr>
                    <m:oMath xmlns:m="http://schemas.openxmlformats.org/officeDocument/2006/math">
                      <m:r>
                        <a:rPr lang="en-US" sz="2600" i="1">
                          <a:latin typeface="Cambria Math" panose="02040503050406030204" pitchFamily="18" charset="0"/>
                        </a:rPr>
                        <m:t>𝐸</m:t>
                      </m:r>
                      <m:d>
                        <m:dPr>
                          <m:ctrlPr>
                            <a:rPr lang="en-US" sz="2600" i="1">
                              <a:latin typeface="Cambria Math" panose="02040503050406030204" pitchFamily="18" charset="0"/>
                            </a:rPr>
                          </m:ctrlPr>
                        </m:dPr>
                        <m:e>
                          <m:sSub>
                            <m:sSubPr>
                              <m:ctrlPr>
                                <a:rPr lang="en-US" sz="2600" i="1">
                                  <a:latin typeface="Cambria Math" panose="02040503050406030204" pitchFamily="18" charset="0"/>
                                </a:rPr>
                              </m:ctrlPr>
                            </m:sSubPr>
                            <m:e>
                              <m:r>
                                <a:rPr lang="en-US" sz="2600" i="1">
                                  <a:latin typeface="Cambria Math" panose="02040503050406030204" pitchFamily="18" charset="0"/>
                                </a:rPr>
                                <m:t>𝑌</m:t>
                              </m:r>
                            </m:e>
                            <m:sub>
                              <m:r>
                                <a:rPr lang="en-US" sz="2600" b="0" i="1" smtClean="0">
                                  <a:latin typeface="Cambria Math" panose="02040503050406030204" pitchFamily="18" charset="0"/>
                                </a:rPr>
                                <m:t>𝑇</m:t>
                              </m:r>
                              <m:r>
                                <a:rPr lang="en-US" sz="2600" i="1">
                                  <a:latin typeface="Cambria Math" panose="02040503050406030204" pitchFamily="18" charset="0"/>
                                </a:rPr>
                                <m:t>=1</m:t>
                              </m:r>
                            </m:sub>
                          </m:sSub>
                        </m:e>
                      </m:d>
                      <m:r>
                        <a:rPr lang="en-US" sz="2600" i="1">
                          <a:latin typeface="Cambria Math" panose="02040503050406030204" pitchFamily="18" charset="0"/>
                        </a:rPr>
                        <m:t>−</m:t>
                      </m:r>
                      <m:r>
                        <m:rPr>
                          <m:nor/>
                        </m:rPr>
                        <a:rPr lang="en-US" sz="2600" dirty="0"/>
                        <m:t> </m:t>
                      </m:r>
                      <m:r>
                        <a:rPr lang="en-US" sz="2600" i="1">
                          <a:latin typeface="Cambria Math" panose="02040503050406030204" pitchFamily="18" charset="0"/>
                        </a:rPr>
                        <m:t>𝐸</m:t>
                      </m:r>
                      <m:d>
                        <m:dPr>
                          <m:ctrlPr>
                            <a:rPr lang="en-US" sz="2600" i="1">
                              <a:latin typeface="Cambria Math" panose="02040503050406030204" pitchFamily="18" charset="0"/>
                            </a:rPr>
                          </m:ctrlPr>
                        </m:dPr>
                        <m:e>
                          <m:sSub>
                            <m:sSubPr>
                              <m:ctrlPr>
                                <a:rPr lang="en-US" sz="2600" i="1">
                                  <a:latin typeface="Cambria Math" panose="02040503050406030204" pitchFamily="18" charset="0"/>
                                </a:rPr>
                              </m:ctrlPr>
                            </m:sSubPr>
                            <m:e>
                              <m:r>
                                <a:rPr lang="en-US" sz="2600" i="1">
                                  <a:latin typeface="Cambria Math" panose="02040503050406030204" pitchFamily="18" charset="0"/>
                                </a:rPr>
                                <m:t>𝑌</m:t>
                              </m:r>
                            </m:e>
                            <m:sub>
                              <m:r>
                                <a:rPr lang="en-US" sz="2600" b="0" i="1" smtClean="0">
                                  <a:latin typeface="Cambria Math" panose="02040503050406030204" pitchFamily="18" charset="0"/>
                                </a:rPr>
                                <m:t>𝑇</m:t>
                              </m:r>
                              <m:r>
                                <a:rPr lang="en-US" sz="2600" i="1">
                                  <a:latin typeface="Cambria Math" panose="02040503050406030204" pitchFamily="18" charset="0"/>
                                </a:rPr>
                                <m:t>=0</m:t>
                              </m:r>
                            </m:sub>
                          </m:sSub>
                        </m:e>
                      </m:d>
                      <m:r>
                        <a:rPr lang="en-US" sz="2600" b="0" i="1" smtClean="0">
                          <a:latin typeface="Cambria Math" panose="02040503050406030204" pitchFamily="18" charset="0"/>
                        </a:rPr>
                        <m:t>=</m:t>
                      </m:r>
                      <m:f>
                        <m:fPr>
                          <m:ctrlPr>
                            <a:rPr lang="en-US" sz="2600" i="1" smtClean="0">
                              <a:latin typeface="Cambria Math" panose="02040503050406030204" pitchFamily="18" charset="0"/>
                            </a:rPr>
                          </m:ctrlPr>
                        </m:fPr>
                        <m:num>
                          <m:r>
                            <a:rPr lang="en-US" sz="2600" b="0" i="1" smtClean="0">
                              <a:latin typeface="Cambria Math" panose="02040503050406030204" pitchFamily="18" charset="0"/>
                            </a:rPr>
                            <m:t>𝐸</m:t>
                          </m:r>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𝑌</m:t>
                              </m:r>
                            </m:e>
                            <m:sub>
                              <m:r>
                                <a:rPr lang="en-US" sz="2600" i="1">
                                  <a:latin typeface="Cambria Math" panose="02040503050406030204" pitchFamily="18" charset="0"/>
                                </a:rPr>
                                <m:t>𝑧</m:t>
                              </m:r>
                              <m:r>
                                <a:rPr lang="en-US" sz="2600" i="1">
                                  <a:latin typeface="Cambria Math" panose="02040503050406030204" pitchFamily="18" charset="0"/>
                                </a:rPr>
                                <m:t>=1</m:t>
                              </m:r>
                            </m:sub>
                          </m:sSub>
                          <m:r>
                            <a:rPr lang="en-US" sz="2600" i="1">
                              <a:latin typeface="Cambria Math" panose="02040503050406030204" pitchFamily="18" charset="0"/>
                            </a:rPr>
                            <m:t>)−</m:t>
                          </m:r>
                          <m:r>
                            <m:rPr>
                              <m:nor/>
                            </m:rPr>
                            <a:rPr lang="en-US" sz="2600" dirty="0"/>
                            <m:t> </m:t>
                          </m:r>
                          <m:r>
                            <a:rPr lang="en-US" sz="2600" i="1">
                              <a:latin typeface="Cambria Math" panose="02040503050406030204" pitchFamily="18" charset="0"/>
                            </a:rPr>
                            <m:t>𝐸</m:t>
                          </m:r>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𝑌</m:t>
                              </m:r>
                            </m:e>
                            <m:sub>
                              <m:r>
                                <a:rPr lang="en-US" sz="2600" i="1">
                                  <a:latin typeface="Cambria Math" panose="02040503050406030204" pitchFamily="18" charset="0"/>
                                </a:rPr>
                                <m:t>𝑧</m:t>
                              </m:r>
                              <m:r>
                                <a:rPr lang="en-US" sz="2600" i="1">
                                  <a:latin typeface="Cambria Math" panose="02040503050406030204" pitchFamily="18" charset="0"/>
                                </a:rPr>
                                <m:t>=0</m:t>
                              </m:r>
                            </m:sub>
                          </m:sSub>
                          <m:r>
                            <a:rPr lang="en-US" sz="2600" i="1">
                              <a:latin typeface="Cambria Math" panose="02040503050406030204" pitchFamily="18" charset="0"/>
                            </a:rPr>
                            <m:t>)</m:t>
                          </m:r>
                        </m:num>
                        <m:den>
                          <m:r>
                            <a:rPr lang="en-US" sz="2600" b="0" i="1" smtClean="0">
                              <a:latin typeface="Cambria Math" panose="02040503050406030204" pitchFamily="18" charset="0"/>
                            </a:rPr>
                            <m:t>.45</m:t>
                          </m:r>
                        </m:den>
                      </m:f>
                    </m:oMath>
                  </m:oMathPara>
                </a14:m>
                <a:endParaRPr lang="en-US" sz="2600" dirty="0"/>
              </a:p>
            </p:txBody>
          </p:sp>
        </mc:Choice>
        <mc:Fallback xmlns="">
          <p:sp>
            <p:nvSpPr>
              <p:cNvPr id="11" name="Content Placeholder 6"/>
              <p:cNvSpPr txBox="1">
                <a:spLocks noRot="1" noChangeAspect="1" noMove="1" noResize="1" noEditPoints="1" noAdjustHandles="1" noChangeArrowheads="1" noChangeShapeType="1" noTextEdit="1"/>
              </p:cNvSpPr>
              <p:nvPr/>
            </p:nvSpPr>
            <p:spPr>
              <a:xfrm>
                <a:off x="154235" y="3101784"/>
                <a:ext cx="11478658" cy="3360146"/>
              </a:xfrm>
              <a:prstGeom prst="rect">
                <a:avLst/>
              </a:prstGeom>
              <a:blipFill>
                <a:blip r:embed="rId3"/>
                <a:stretch>
                  <a:fillRect t="-181"/>
                </a:stretch>
              </a:blipFill>
            </p:spPr>
            <p:txBody>
              <a:bodyPr/>
              <a:lstStyle/>
              <a:p>
                <a:r>
                  <a:rPr lang="en-US">
                    <a:noFill/>
                  </a:rPr>
                  <a:t> </a:t>
                </a:r>
              </a:p>
            </p:txBody>
          </p:sp>
        </mc:Fallback>
      </mc:AlternateContent>
    </p:spTree>
    <p:extLst>
      <p:ext uri="{BB962C8B-B14F-4D97-AF65-F5344CB8AC3E}">
        <p14:creationId xmlns:p14="http://schemas.microsoft.com/office/powerpoint/2010/main" val="144063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left)">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left)">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wipe(left)">
                                      <p:cBhvr>
                                        <p:cTn id="3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IV with Two Binary Variables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599" y="1775192"/>
                <a:ext cx="11453736" cy="4625609"/>
              </a:xfrm>
            </p:spPr>
            <p:txBody>
              <a:bodyPr>
                <a:normAutofit/>
              </a:bodyPr>
              <a:lstStyle/>
              <a:p>
                <a:r>
                  <a:rPr lang="en-US" dirty="0"/>
                  <a:t>Assume </a:t>
                </a:r>
                <a14:m>
                  <m:oMath xmlns:m="http://schemas.openxmlformats.org/officeDocument/2006/math">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𝑇</m:t>
                            </m:r>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𝛿</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𝑇</m:t>
                            </m:r>
                            <m:r>
                              <a:rPr lang="en-US" i="1">
                                <a:latin typeface="Cambria Math" panose="02040503050406030204" pitchFamily="18" charset="0"/>
                              </a:rPr>
                              <m:t>=0</m:t>
                            </m:r>
                          </m:sub>
                        </m:sSub>
                      </m:e>
                    </m:d>
                  </m:oMath>
                </a14:m>
                <a:endParaRPr lang="en-US" dirty="0"/>
              </a:p>
              <a:p>
                <a:r>
                  <a:rPr lang="en-US" dirty="0"/>
                  <a:t>Then .75 of the observations with </a:t>
                </a:r>
                <a14:m>
                  <m:oMath xmlns:m="http://schemas.openxmlformats.org/officeDocument/2006/math">
                    <m:r>
                      <a:rPr lang="en-US" i="1" dirty="0" smtClean="0">
                        <a:latin typeface="Cambria Math" panose="02040503050406030204" pitchFamily="18" charset="0"/>
                      </a:rPr>
                      <m:t>𝑍</m:t>
                    </m:r>
                    <m:r>
                      <a:rPr lang="en-US" i="1" dirty="0" smtClean="0">
                        <a:latin typeface="Cambria Math" panose="02040503050406030204" pitchFamily="18" charset="0"/>
                      </a:rPr>
                      <m:t>=1</m:t>
                    </m:r>
                  </m:oMath>
                </a14:m>
                <a:r>
                  <a:rPr lang="en-US" dirty="0"/>
                  <a:t> will have outcomes of </a:t>
                </a:r>
                <a14:m>
                  <m:oMath xmlns:m="http://schemas.openxmlformats.org/officeDocument/2006/math">
                    <m:r>
                      <a:rPr lang="en-US" i="1">
                        <a:latin typeface="Cambria Math" panose="02040503050406030204" pitchFamily="18" charset="0"/>
                        <a:ea typeface="Cambria Math" panose="02040503050406030204" pitchFamily="18" charset="0"/>
                      </a:rPr>
                      <m:t>𝛿</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𝑇</m:t>
                            </m:r>
                            <m:r>
                              <a:rPr lang="en-US" i="1">
                                <a:latin typeface="Cambria Math" panose="02040503050406030204" pitchFamily="18" charset="0"/>
                              </a:rPr>
                              <m:t>=0</m:t>
                            </m:r>
                          </m:sub>
                        </m:sSub>
                      </m:e>
                    </m:d>
                  </m:oMath>
                </a14:m>
                <a:endParaRPr lang="en-US" dirty="0"/>
              </a:p>
              <a:p>
                <a:r>
                  <a:rPr lang="en-US" dirty="0"/>
                  <a:t>.25 of the observations with </a:t>
                </a:r>
                <a14:m>
                  <m:oMath xmlns:m="http://schemas.openxmlformats.org/officeDocument/2006/math">
                    <m:r>
                      <a:rPr lang="en-US" i="1" dirty="0" smtClean="0">
                        <a:latin typeface="Cambria Math" panose="02040503050406030204" pitchFamily="18" charset="0"/>
                      </a:rPr>
                      <m:t>𝑍</m:t>
                    </m:r>
                    <m:r>
                      <a:rPr lang="en-US" i="1" dirty="0" smtClean="0">
                        <a:latin typeface="Cambria Math" panose="02040503050406030204" pitchFamily="18" charset="0"/>
                      </a:rPr>
                      <m:t>=1</m:t>
                    </m:r>
                  </m:oMath>
                </a14:m>
                <a:r>
                  <a:rPr lang="en-US" dirty="0"/>
                  <a:t> will have outcomes of </a:t>
                </a:r>
                <a14:m>
                  <m:oMath xmlns:m="http://schemas.openxmlformats.org/officeDocument/2006/math">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𝑇</m:t>
                            </m:r>
                            <m:r>
                              <a:rPr lang="en-US" i="1">
                                <a:latin typeface="Cambria Math" panose="02040503050406030204" pitchFamily="18" charset="0"/>
                              </a:rPr>
                              <m:t>=0</m:t>
                            </m:r>
                          </m:sub>
                        </m:sSub>
                      </m:e>
                    </m:d>
                  </m:oMath>
                </a14:m>
                <a:endParaRPr lang="en-US" dirty="0"/>
              </a:p>
              <a:p>
                <a:r>
                  <a:rPr lang="en-US" dirty="0"/>
                  <a:t>.3 of the </a:t>
                </a:r>
                <a:r>
                  <a:rPr lang="en-US" dirty="0" err="1"/>
                  <a:t>obs</a:t>
                </a:r>
                <a:r>
                  <a:rPr lang="en-US" dirty="0"/>
                  <a:t> with </a:t>
                </a:r>
                <a14:m>
                  <m:oMath xmlns:m="http://schemas.openxmlformats.org/officeDocument/2006/math">
                    <m:r>
                      <a:rPr lang="en-US" i="1" dirty="0" smtClean="0">
                        <a:latin typeface="Cambria Math" panose="02040503050406030204" pitchFamily="18" charset="0"/>
                      </a:rPr>
                      <m:t>𝑍</m:t>
                    </m:r>
                    <m:r>
                      <a:rPr lang="en-US" i="1" dirty="0" smtClean="0">
                        <a:latin typeface="Cambria Math" panose="02040503050406030204" pitchFamily="18" charset="0"/>
                      </a:rPr>
                      <m:t>=0</m:t>
                    </m:r>
                  </m:oMath>
                </a14:m>
                <a:r>
                  <a:rPr lang="en-US" dirty="0"/>
                  <a:t> will have outcomes of </a:t>
                </a:r>
                <a14:m>
                  <m:oMath xmlns:m="http://schemas.openxmlformats.org/officeDocument/2006/math">
                    <m:r>
                      <a:rPr lang="en-US" i="1">
                        <a:latin typeface="Cambria Math" panose="02040503050406030204" pitchFamily="18" charset="0"/>
                        <a:ea typeface="Cambria Math" panose="02040503050406030204" pitchFamily="18" charset="0"/>
                      </a:rPr>
                      <m:t>𝛿</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𝑇</m:t>
                            </m:r>
                            <m:r>
                              <a:rPr lang="en-US" i="1">
                                <a:latin typeface="Cambria Math" panose="02040503050406030204" pitchFamily="18" charset="0"/>
                              </a:rPr>
                              <m:t>=0</m:t>
                            </m:r>
                          </m:sub>
                        </m:sSub>
                      </m:e>
                    </m:d>
                  </m:oMath>
                </a14:m>
                <a:endParaRPr lang="en-US" dirty="0"/>
              </a:p>
              <a:p>
                <a:r>
                  <a:rPr lang="en-US" dirty="0"/>
                  <a:t>.7 of the </a:t>
                </a:r>
                <a:r>
                  <a:rPr lang="en-US" dirty="0" err="1"/>
                  <a:t>obs</a:t>
                </a:r>
                <a:r>
                  <a:rPr lang="en-US" dirty="0"/>
                  <a:t> with </a:t>
                </a:r>
                <a14:m>
                  <m:oMath xmlns:m="http://schemas.openxmlformats.org/officeDocument/2006/math">
                    <m:r>
                      <a:rPr lang="en-US" i="1" dirty="0">
                        <a:latin typeface="Cambria Math" panose="02040503050406030204" pitchFamily="18" charset="0"/>
                      </a:rPr>
                      <m:t>𝑍</m:t>
                    </m:r>
                    <m:r>
                      <a:rPr lang="en-US" i="1" dirty="0">
                        <a:latin typeface="Cambria Math" panose="02040503050406030204" pitchFamily="18" charset="0"/>
                      </a:rPr>
                      <m:t>=0</m:t>
                    </m:r>
                  </m:oMath>
                </a14:m>
                <a:r>
                  <a:rPr lang="en-US" dirty="0"/>
                  <a:t> will have outcomes of </a:t>
                </a:r>
                <a14:m>
                  <m:oMath xmlns:m="http://schemas.openxmlformats.org/officeDocument/2006/math">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𝑇</m:t>
                            </m:r>
                            <m:r>
                              <a:rPr lang="en-US" i="1">
                                <a:latin typeface="Cambria Math" panose="02040503050406030204" pitchFamily="18" charset="0"/>
                              </a:rPr>
                              <m:t>=0</m:t>
                            </m:r>
                          </m:sub>
                        </m:sSub>
                      </m:e>
                    </m:d>
                  </m:oMath>
                </a14:m>
                <a:endParaRPr lang="en-US" dirty="0"/>
              </a:p>
              <a:p>
                <a:r>
                  <a:rPr lang="en-US" dirty="0"/>
                  <a:t>Let’s now write out </a:t>
                </a:r>
                <a14:m>
                  <m:oMath xmlns:m="http://schemas.openxmlformats.org/officeDocument/2006/math">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=0</m:t>
                            </m:r>
                          </m:sub>
                        </m:sSub>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599" y="1775192"/>
                <a:ext cx="11453736" cy="4625609"/>
              </a:xfrm>
              <a:blipFill>
                <a:blip r:embed="rId2"/>
                <a:stretch>
                  <a:fillRect t="-5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Content Placeholder 3"/>
              <p:cNvGraphicFramePr>
                <a:graphicFrameLocks/>
              </p:cNvGraphicFramePr>
              <p:nvPr>
                <p:extLst>
                  <p:ext uri="{D42A27DB-BD31-4B8C-83A1-F6EECF244321}">
                    <p14:modId xmlns:p14="http://schemas.microsoft.com/office/powerpoint/2010/main" val="3985661402"/>
                  </p:ext>
                </p:extLst>
              </p:nvPr>
            </p:nvGraphicFramePr>
            <p:xfrm>
              <a:off x="8207567" y="155448"/>
              <a:ext cx="3745599" cy="1097280"/>
            </p:xfrm>
            <a:graphic>
              <a:graphicData uri="http://schemas.openxmlformats.org/drawingml/2006/table">
                <a:tbl>
                  <a:tblPr firstRow="1" firstCol="1">
                    <a:tableStyleId>{5C22544A-7EE6-4342-B048-85BDC9FD1C3A}</a:tableStyleId>
                  </a:tblPr>
                  <a:tblGrid>
                    <a:gridCol w="1248533">
                      <a:extLst>
                        <a:ext uri="{9D8B030D-6E8A-4147-A177-3AD203B41FA5}">
                          <a16:colId xmlns:a16="http://schemas.microsoft.com/office/drawing/2014/main" val="3539630171"/>
                        </a:ext>
                      </a:extLst>
                    </a:gridCol>
                    <a:gridCol w="1248533">
                      <a:extLst>
                        <a:ext uri="{9D8B030D-6E8A-4147-A177-3AD203B41FA5}">
                          <a16:colId xmlns:a16="http://schemas.microsoft.com/office/drawing/2014/main" val="1279682798"/>
                        </a:ext>
                      </a:extLst>
                    </a:gridCol>
                    <a:gridCol w="1248533">
                      <a:extLst>
                        <a:ext uri="{9D8B030D-6E8A-4147-A177-3AD203B41FA5}">
                          <a16:colId xmlns:a16="http://schemas.microsoft.com/office/drawing/2014/main" val="2333322875"/>
                        </a:ext>
                      </a:extLst>
                    </a:gridCol>
                  </a:tblGrid>
                  <a:tr h="345913">
                    <a:tc>
                      <a:txBody>
                        <a:bodyPr/>
                        <a:lstStyle/>
                        <a:p>
                          <a:endParaRPr lang="en-US" dirty="0"/>
                        </a:p>
                      </a:txBody>
                      <a:tcPr/>
                    </a:tc>
                    <a:tc>
                      <a:txBody>
                        <a:bodyPr/>
                        <a:lstStyle/>
                        <a:p>
                          <a:pPr/>
                          <a14:m>
                            <m:oMathPara xmlns:m="http://schemas.openxmlformats.org/officeDocument/2006/math">
                              <m:oMathParaPr>
                                <m:jc m:val="centerGroup"/>
                              </m:oMathParaPr>
                              <m:oMath xmlns:m="http://schemas.openxmlformats.org/officeDocument/2006/math">
                                <m:r>
                                  <m:rPr>
                                    <m:sty m:val="p"/>
                                  </m:rPr>
                                  <a:rPr lang="en-US" i="1" dirty="0" smtClean="0">
                                    <a:latin typeface="Cambria Math" panose="02040503050406030204" pitchFamily="18" charset="0"/>
                                  </a:rPr>
                                  <m:t>Pr</m:t>
                                </m:r>
                                <m:r>
                                  <a:rPr lang="en-US" i="1" dirty="0" smtClean="0">
                                    <a:latin typeface="Cambria Math" panose="02040503050406030204" pitchFamily="18" charset="0"/>
                                  </a:rPr>
                                  <m:t>⁡(</m:t>
                                </m:r>
                                <m:r>
                                  <a:rPr lang="en-US" i="1" dirty="0" smtClean="0">
                                    <a:latin typeface="Cambria Math" panose="02040503050406030204" pitchFamily="18" charset="0"/>
                                  </a:rPr>
                                  <m:t>𝑇</m:t>
                                </m:r>
                                <m:r>
                                  <a:rPr lang="en-US" i="1" dirty="0"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m:rPr>
                                    <m:sty m:val="p"/>
                                  </m:rPr>
                                  <a:rPr lang="en-US" i="1" dirty="0" smtClean="0">
                                    <a:latin typeface="Cambria Math" panose="02040503050406030204" pitchFamily="18" charset="0"/>
                                  </a:rPr>
                                  <m:t>Pr</m:t>
                                </m:r>
                                <m:r>
                                  <a:rPr lang="en-US" i="1" dirty="0" smtClean="0">
                                    <a:latin typeface="Cambria Math" panose="02040503050406030204" pitchFamily="18" charset="0"/>
                                  </a:rPr>
                                  <m:t>⁡(</m:t>
                                </m:r>
                                <m:r>
                                  <a:rPr lang="en-US" i="1" dirty="0" smtClean="0">
                                    <a:latin typeface="Cambria Math" panose="02040503050406030204" pitchFamily="18" charset="0"/>
                                  </a:rPr>
                                  <m:t>𝑇</m:t>
                                </m:r>
                                <m:r>
                                  <a:rPr lang="en-US" i="1" dirty="0" smtClean="0">
                                    <a:latin typeface="Cambria Math" panose="02040503050406030204" pitchFamily="18" charset="0"/>
                                  </a:rPr>
                                  <m:t>=0)</m:t>
                                </m:r>
                              </m:oMath>
                            </m:oMathPara>
                          </a14:m>
                          <a:endParaRPr lang="en-US" dirty="0"/>
                        </a:p>
                      </a:txBody>
                      <a:tcPr/>
                    </a:tc>
                    <a:extLst>
                      <a:ext uri="{0D108BD9-81ED-4DB2-BD59-A6C34878D82A}">
                        <a16:rowId xmlns:a16="http://schemas.microsoft.com/office/drawing/2014/main" val="1586594638"/>
                      </a:ext>
                    </a:extLst>
                  </a:tr>
                  <a:tr h="345913">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𝑍</m:t>
                                </m:r>
                                <m:r>
                                  <a:rPr lang="en-US" i="1" dirty="0"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.75</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.25</m:t>
                                </m:r>
                              </m:oMath>
                            </m:oMathPara>
                          </a14:m>
                          <a:endParaRPr lang="en-US" dirty="0"/>
                        </a:p>
                      </a:txBody>
                      <a:tcPr/>
                    </a:tc>
                    <a:extLst>
                      <a:ext uri="{0D108BD9-81ED-4DB2-BD59-A6C34878D82A}">
                        <a16:rowId xmlns:a16="http://schemas.microsoft.com/office/drawing/2014/main" val="3617774618"/>
                      </a:ext>
                    </a:extLst>
                  </a:tr>
                  <a:tr h="345913">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𝑍</m:t>
                                </m:r>
                                <m:r>
                                  <a:rPr lang="en-US" i="1" dirty="0" smtClean="0">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.7</m:t>
                                </m:r>
                              </m:oMath>
                            </m:oMathPara>
                          </a14:m>
                          <a:endParaRPr lang="en-US" dirty="0"/>
                        </a:p>
                      </a:txBody>
                      <a:tcPr/>
                    </a:tc>
                    <a:extLst>
                      <a:ext uri="{0D108BD9-81ED-4DB2-BD59-A6C34878D82A}">
                        <a16:rowId xmlns:a16="http://schemas.microsoft.com/office/drawing/2014/main" val="1603538445"/>
                      </a:ext>
                    </a:extLst>
                  </a:tr>
                </a:tbl>
              </a:graphicData>
            </a:graphic>
          </p:graphicFrame>
        </mc:Choice>
        <mc:Fallback xmlns="">
          <p:graphicFrame>
            <p:nvGraphicFramePr>
              <p:cNvPr id="4" name="Content Placeholder 3"/>
              <p:cNvGraphicFramePr>
                <a:graphicFrameLocks/>
              </p:cNvGraphicFramePr>
              <p:nvPr>
                <p:extLst>
                  <p:ext uri="{D42A27DB-BD31-4B8C-83A1-F6EECF244321}">
                    <p14:modId xmlns:p14="http://schemas.microsoft.com/office/powerpoint/2010/main" val="3985661402"/>
                  </p:ext>
                </p:extLst>
              </p:nvPr>
            </p:nvGraphicFramePr>
            <p:xfrm>
              <a:off x="8207567" y="155448"/>
              <a:ext cx="3745599" cy="1097280"/>
            </p:xfrm>
            <a:graphic>
              <a:graphicData uri="http://schemas.openxmlformats.org/drawingml/2006/table">
                <a:tbl>
                  <a:tblPr firstRow="1" firstCol="1">
                    <a:tableStyleId>{5C22544A-7EE6-4342-B048-85BDC9FD1C3A}</a:tableStyleId>
                  </a:tblPr>
                  <a:tblGrid>
                    <a:gridCol w="1248533">
                      <a:extLst>
                        <a:ext uri="{9D8B030D-6E8A-4147-A177-3AD203B41FA5}">
                          <a16:colId xmlns:a16="http://schemas.microsoft.com/office/drawing/2014/main" val="3539630171"/>
                        </a:ext>
                      </a:extLst>
                    </a:gridCol>
                    <a:gridCol w="1248533">
                      <a:extLst>
                        <a:ext uri="{9D8B030D-6E8A-4147-A177-3AD203B41FA5}">
                          <a16:colId xmlns:a16="http://schemas.microsoft.com/office/drawing/2014/main" val="1279682798"/>
                        </a:ext>
                      </a:extLst>
                    </a:gridCol>
                    <a:gridCol w="1248533">
                      <a:extLst>
                        <a:ext uri="{9D8B030D-6E8A-4147-A177-3AD203B41FA5}">
                          <a16:colId xmlns:a16="http://schemas.microsoft.com/office/drawing/2014/main" val="2333322875"/>
                        </a:ext>
                      </a:extLst>
                    </a:gridCol>
                  </a:tblGrid>
                  <a:tr h="365760">
                    <a:tc>
                      <a:txBody>
                        <a:bodyPr/>
                        <a:lstStyle/>
                        <a:p>
                          <a:endParaRPr lang="en-US" dirty="0"/>
                        </a:p>
                      </a:txBody>
                      <a:tcPr/>
                    </a:tc>
                    <a:tc>
                      <a:txBody>
                        <a:bodyPr/>
                        <a:lstStyle/>
                        <a:p>
                          <a:endParaRPr lang="en-US"/>
                        </a:p>
                      </a:txBody>
                      <a:tcPr>
                        <a:blipFill>
                          <a:blip r:embed="rId3"/>
                          <a:stretch>
                            <a:fillRect l="-100488" t="-1667" r="-101951" b="-205000"/>
                          </a:stretch>
                        </a:blipFill>
                      </a:tcPr>
                    </a:tc>
                    <a:tc>
                      <a:txBody>
                        <a:bodyPr/>
                        <a:lstStyle/>
                        <a:p>
                          <a:endParaRPr lang="en-US"/>
                        </a:p>
                      </a:txBody>
                      <a:tcPr>
                        <a:blipFill>
                          <a:blip r:embed="rId3"/>
                          <a:stretch>
                            <a:fillRect l="-200488" t="-1667" r="-1951" b="-205000"/>
                          </a:stretch>
                        </a:blipFill>
                      </a:tcPr>
                    </a:tc>
                    <a:extLst>
                      <a:ext uri="{0D108BD9-81ED-4DB2-BD59-A6C34878D82A}">
                        <a16:rowId xmlns:a16="http://schemas.microsoft.com/office/drawing/2014/main" val="1586594638"/>
                      </a:ext>
                    </a:extLst>
                  </a:tr>
                  <a:tr h="365760">
                    <a:tc>
                      <a:txBody>
                        <a:bodyPr/>
                        <a:lstStyle/>
                        <a:p>
                          <a:endParaRPr lang="en-US"/>
                        </a:p>
                      </a:txBody>
                      <a:tcPr>
                        <a:blipFill>
                          <a:blip r:embed="rId3"/>
                          <a:stretch>
                            <a:fillRect l="-488" t="-100000" r="-201951" b="-101639"/>
                          </a:stretch>
                        </a:blipFill>
                      </a:tcPr>
                    </a:tc>
                    <a:tc>
                      <a:txBody>
                        <a:bodyPr/>
                        <a:lstStyle/>
                        <a:p>
                          <a:endParaRPr lang="en-US"/>
                        </a:p>
                      </a:txBody>
                      <a:tcPr>
                        <a:blipFill>
                          <a:blip r:embed="rId3"/>
                          <a:stretch>
                            <a:fillRect l="-100488" t="-100000" r="-101951" b="-101639"/>
                          </a:stretch>
                        </a:blipFill>
                      </a:tcPr>
                    </a:tc>
                    <a:tc>
                      <a:txBody>
                        <a:bodyPr/>
                        <a:lstStyle/>
                        <a:p>
                          <a:endParaRPr lang="en-US"/>
                        </a:p>
                      </a:txBody>
                      <a:tcPr>
                        <a:blipFill>
                          <a:blip r:embed="rId3"/>
                          <a:stretch>
                            <a:fillRect l="-200488" t="-100000" r="-1951" b="-101639"/>
                          </a:stretch>
                        </a:blipFill>
                      </a:tcPr>
                    </a:tc>
                    <a:extLst>
                      <a:ext uri="{0D108BD9-81ED-4DB2-BD59-A6C34878D82A}">
                        <a16:rowId xmlns:a16="http://schemas.microsoft.com/office/drawing/2014/main" val="3617774618"/>
                      </a:ext>
                    </a:extLst>
                  </a:tr>
                  <a:tr h="365760">
                    <a:tc>
                      <a:txBody>
                        <a:bodyPr/>
                        <a:lstStyle/>
                        <a:p>
                          <a:endParaRPr lang="en-US"/>
                        </a:p>
                      </a:txBody>
                      <a:tcPr>
                        <a:blipFill>
                          <a:blip r:embed="rId3"/>
                          <a:stretch>
                            <a:fillRect l="-488" t="-203333" r="-201951" b="-3333"/>
                          </a:stretch>
                        </a:blipFill>
                      </a:tcPr>
                    </a:tc>
                    <a:tc>
                      <a:txBody>
                        <a:bodyPr/>
                        <a:lstStyle/>
                        <a:p>
                          <a:endParaRPr lang="en-US"/>
                        </a:p>
                      </a:txBody>
                      <a:tcPr>
                        <a:blipFill>
                          <a:blip r:embed="rId3"/>
                          <a:stretch>
                            <a:fillRect l="-100488" t="-203333" r="-101951" b="-3333"/>
                          </a:stretch>
                        </a:blipFill>
                      </a:tcPr>
                    </a:tc>
                    <a:tc>
                      <a:txBody>
                        <a:bodyPr/>
                        <a:lstStyle/>
                        <a:p>
                          <a:endParaRPr lang="en-US"/>
                        </a:p>
                      </a:txBody>
                      <a:tcPr>
                        <a:blipFill>
                          <a:blip r:embed="rId3"/>
                          <a:stretch>
                            <a:fillRect l="-200488" t="-203333" r="-1951" b="-3333"/>
                          </a:stretch>
                        </a:blipFill>
                      </a:tcPr>
                    </a:tc>
                    <a:extLst>
                      <a:ext uri="{0D108BD9-81ED-4DB2-BD59-A6C34878D82A}">
                        <a16:rowId xmlns:a16="http://schemas.microsoft.com/office/drawing/2014/main" val="1603538445"/>
                      </a:ext>
                    </a:extLst>
                  </a:tr>
                </a:tbl>
              </a:graphicData>
            </a:graphic>
          </p:graphicFrame>
        </mc:Fallback>
      </mc:AlternateContent>
    </p:spTree>
    <p:extLst>
      <p:ext uri="{BB962C8B-B14F-4D97-AF65-F5344CB8AC3E}">
        <p14:creationId xmlns:p14="http://schemas.microsoft.com/office/powerpoint/2010/main" val="69861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Omitted Variable Bias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675539" y="1579419"/>
                <a:ext cx="6114198" cy="4777475"/>
              </a:xfrm>
            </p:spPr>
            <p:txBody>
              <a:bodyPr>
                <a:noAutofit/>
              </a:bodyPr>
              <a:lstStyle/>
              <a:p>
                <a:pPr marL="118872"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1</m:t>
                              </m:r>
                            </m:sub>
                          </m:sSub>
                          <m:r>
                            <a:rPr lang="en-US" sz="2400" b="0" i="1" smtClean="0">
                              <a:latin typeface="Cambria Math" panose="02040503050406030204" pitchFamily="18" charset="0"/>
                            </a:rPr>
                            <m:t>𝑉</m:t>
                          </m:r>
                          <m:d>
                            <m:dPr>
                              <m:ctrlPr>
                                <a:rPr lang="en-US" sz="2400" b="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e>
                          </m:d>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2</m:t>
                              </m:r>
                            </m:sub>
                          </m:sSub>
                          <m:r>
                            <a:rPr lang="en-US" sz="2400" b="0" i="1" smtClean="0">
                              <a:latin typeface="Cambria Math" panose="02040503050406030204" pitchFamily="18" charset="0"/>
                            </a:rPr>
                            <m:t>𝐶𝑜𝑣</m:t>
                          </m:r>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m:t>
                              </m:r>
                            </m:sub>
                          </m:sSub>
                          <m:r>
                            <a:rPr lang="en-US" sz="2400" b="0" i="1" smtClean="0">
                              <a:latin typeface="Cambria Math" panose="02040503050406030204" pitchFamily="18" charset="0"/>
                            </a:rPr>
                            <m:t>)</m:t>
                          </m:r>
                          <m:r>
                            <a:rPr lang="en-US" sz="2400" i="1">
                              <a:latin typeface="Cambria Math" panose="02040503050406030204" pitchFamily="18" charset="0"/>
                            </a:rPr>
                            <m:t>+</m:t>
                          </m:r>
                          <m:r>
                            <a:rPr lang="en-US" sz="2400" b="0" i="1" smtClean="0">
                              <a:latin typeface="Cambria Math" panose="02040503050406030204" pitchFamily="18" charset="0"/>
                            </a:rPr>
                            <m:t>𝐶𝑜𝑣</m:t>
                          </m:r>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b="0" i="1" smtClean="0">
                              <a:latin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𝜖</m:t>
                              </m:r>
                            </m:e>
                            <m:sub>
                              <m:r>
                                <a:rPr lang="en-US" sz="2400" i="1">
                                  <a:latin typeface="Cambria Math" panose="02040503050406030204" pitchFamily="18" charset="0"/>
                                  <a:ea typeface="Cambria Math" panose="02040503050406030204" pitchFamily="18" charset="0"/>
                                </a:rPr>
                                <m:t>1</m:t>
                              </m:r>
                            </m:sub>
                          </m:sSub>
                          <m:r>
                            <a:rPr lang="en-US" sz="2400">
                              <a:latin typeface="Cambria Math" panose="02040503050406030204" pitchFamily="18" charset="0"/>
                            </a:rPr>
                            <m:t>)</m:t>
                          </m:r>
                          <m:r>
                            <m:rPr>
                              <m:nor/>
                            </m:rPr>
                            <a:rPr lang="en-US" sz="2400" dirty="0">
                              <a:ea typeface="Cambria Math" panose="02040503050406030204" pitchFamily="18" charset="0"/>
                            </a:rPr>
                            <m:t> </m:t>
                          </m:r>
                        </m:num>
                        <m:den>
                          <m:r>
                            <a:rPr lang="en-US" sz="2400" i="1">
                              <a:latin typeface="Cambria Math" panose="02040503050406030204" pitchFamily="18" charset="0"/>
                            </a:rPr>
                            <m:t>𝑉</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a:latin typeface="Cambria Math" panose="02040503050406030204" pitchFamily="18" charset="0"/>
                            </a:rPr>
                            <m:t>)</m:t>
                          </m:r>
                        </m:den>
                      </m:f>
                    </m:oMath>
                  </m:oMathPara>
                </a14:m>
                <a:endParaRPr lang="en-US" sz="2400" dirty="0"/>
              </a:p>
              <a:p>
                <a:pPr marL="118872" indent="0">
                  <a:buNone/>
                </a:pPr>
                <a:endParaRPr lang="en-US" sz="2400" dirty="0"/>
              </a:p>
              <a:p>
                <a:pPr marL="118872" indent="0" algn="ctr">
                  <a:buNone/>
                </a:pPr>
                <a14:m>
                  <m:oMath xmlns:m="http://schemas.openxmlformats.org/officeDocument/2006/math">
                    <m:acc>
                      <m:accPr>
                        <m:chr m:val="̂"/>
                        <m:ctrlPr>
                          <a:rPr lang="en-US" sz="2800" i="1">
                            <a:latin typeface="Cambria Math" panose="02040503050406030204" pitchFamily="18" charset="0"/>
                          </a:rPr>
                        </m:ctrlPr>
                      </m:accPr>
                      <m:e>
                        <m:sSub>
                          <m:sSubPr>
                            <m:ctrlPr>
                              <a:rPr lang="en-US" sz="2800" i="1">
                                <a:latin typeface="Cambria Math" panose="02040503050406030204" pitchFamily="18" charset="0"/>
                              </a:rPr>
                            </m:ctrlPr>
                          </m:sSubPr>
                          <m:e>
                            <m:r>
                              <a:rPr lang="en-US" sz="2800" i="1">
                                <a:latin typeface="Cambria Math" panose="02040503050406030204" pitchFamily="18" charset="0"/>
                              </a:rPr>
                              <m:t>𝐵</m:t>
                            </m:r>
                          </m:e>
                          <m:sub>
                            <m:r>
                              <a:rPr lang="en-US" sz="2800" i="1">
                                <a:latin typeface="Cambria Math" panose="02040503050406030204" pitchFamily="18" charset="0"/>
                              </a:rPr>
                              <m:t>1</m:t>
                            </m:r>
                          </m:sub>
                        </m:sSub>
                      </m:e>
                    </m:acc>
                    <m:r>
                      <a:rPr lang="en-US" sz="2800" b="0" i="1" smtClean="0">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𝐵</m:t>
                        </m:r>
                      </m:e>
                      <m:sub>
                        <m:r>
                          <a:rPr lang="en-US" sz="2800" i="1">
                            <a:latin typeface="Cambria Math" panose="02040503050406030204" pitchFamily="18" charset="0"/>
                          </a:rPr>
                          <m:t>1</m:t>
                        </m:r>
                      </m:sub>
                    </m:sSub>
                  </m:oMath>
                </a14:m>
                <a:r>
                  <a:rPr lang="en-US" sz="2800" dirty="0"/>
                  <a:t>+</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𝐵</m:t>
                        </m:r>
                      </m:e>
                      <m:sub>
                        <m:r>
                          <a:rPr lang="en-US" sz="2800" i="1">
                            <a:latin typeface="Cambria Math" panose="02040503050406030204" pitchFamily="18" charset="0"/>
                          </a:rPr>
                          <m:t>2</m:t>
                        </m:r>
                      </m:sub>
                    </m:sSub>
                    <m:f>
                      <m:fPr>
                        <m:ctrlPr>
                          <a:rPr lang="en-US" sz="2800" i="1" smtClean="0">
                            <a:latin typeface="Cambria Math" panose="02040503050406030204" pitchFamily="18" charset="0"/>
                          </a:rPr>
                        </m:ctrlPr>
                      </m:fPr>
                      <m:num>
                        <m:r>
                          <a:rPr lang="en-US" sz="2800" i="1">
                            <a:latin typeface="Cambria Math" panose="02040503050406030204" pitchFamily="18" charset="0"/>
                          </a:rPr>
                          <m:t>𝐶𝑜𝑣</m:t>
                        </m:r>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1</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2</m:t>
                            </m:r>
                          </m:sub>
                        </m:sSub>
                        <m:r>
                          <a:rPr lang="en-US" sz="2800" i="1">
                            <a:latin typeface="Cambria Math" panose="02040503050406030204" pitchFamily="18" charset="0"/>
                          </a:rPr>
                          <m:t>)</m:t>
                        </m:r>
                        <m:r>
                          <m:rPr>
                            <m:nor/>
                          </m:rPr>
                          <a:rPr lang="en-US" sz="2800" dirty="0"/>
                          <m:t> </m:t>
                        </m:r>
                      </m:num>
                      <m:den>
                        <m:r>
                          <a:rPr lang="en-US" sz="2800" i="1">
                            <a:latin typeface="Cambria Math" panose="02040503050406030204" pitchFamily="18" charset="0"/>
                          </a:rPr>
                          <m:t>𝑉</m:t>
                        </m:r>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1</m:t>
                            </m:r>
                          </m:sub>
                        </m:sSub>
                        <m:r>
                          <a:rPr lang="en-US" sz="2800" i="1">
                            <a:latin typeface="Cambria Math" panose="02040503050406030204" pitchFamily="18" charset="0"/>
                          </a:rPr>
                          <m:t>)</m:t>
                        </m:r>
                      </m:den>
                    </m:f>
                    <m:r>
                      <a:rPr lang="en-US" sz="2800" b="0" i="1" smtClean="0">
                        <a:latin typeface="Cambria Math" panose="02040503050406030204" pitchFamily="18" charset="0"/>
                      </a:rPr>
                      <m:t>+0</m:t>
                    </m:r>
                  </m:oMath>
                </a14:m>
                <a:endParaRPr lang="en-US" sz="2800" dirty="0"/>
              </a:p>
              <a:p>
                <a:r>
                  <a:rPr lang="en-US" sz="2800" dirty="0"/>
                  <a:t>Now consider the following regression.</a:t>
                </a:r>
              </a:p>
              <a:p>
                <a:pPr marL="118872"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0</m:t>
                          </m:r>
                        </m:sub>
                      </m:sSub>
                      <m:r>
                        <a:rPr lang="en-US" sz="2400" i="1">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oMath>
                  </m:oMathPara>
                </a14:m>
                <a:endParaRPr lang="en-US" sz="2400" i="1" dirty="0">
                  <a:latin typeface="Cambria Math" panose="02040503050406030204" pitchFamily="18" charset="0"/>
                </a:endParaRPr>
              </a:p>
              <a:p>
                <a:pPr marL="118872" indent="0">
                  <a:buNone/>
                </a:pPr>
                <a:endParaRPr lang="en-US" sz="2400" i="1" dirty="0">
                  <a:latin typeface="Cambria Math" panose="02040503050406030204" pitchFamily="18" charset="0"/>
                </a:endParaRPr>
              </a:p>
              <a:p>
                <a:pPr marL="118872" indent="0">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1</m:t>
                          </m:r>
                        </m:sub>
                      </m:sSub>
                      <m:r>
                        <a:rPr lang="en-US" sz="240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𝐶𝑜𝑣</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m:t>
                              </m:r>
                            </m:sub>
                          </m:sSub>
                          <m:r>
                            <a:rPr lang="en-US" sz="2400" i="1">
                              <a:latin typeface="Cambria Math" panose="02040503050406030204" pitchFamily="18" charset="0"/>
                            </a:rPr>
                            <m:t>)</m:t>
                          </m:r>
                          <m:r>
                            <m:rPr>
                              <m:nor/>
                            </m:rPr>
                            <a:rPr lang="en-US" sz="2400" dirty="0"/>
                            <m:t> </m:t>
                          </m:r>
                        </m:num>
                        <m:den>
                          <m:r>
                            <a:rPr lang="en-US" sz="2400" i="1">
                              <a:latin typeface="Cambria Math" panose="02040503050406030204" pitchFamily="18" charset="0"/>
                            </a:rPr>
                            <m:t>𝑉</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a:latin typeface="Cambria Math" panose="02040503050406030204" pitchFamily="18" charset="0"/>
                            </a:rPr>
                            <m:t>)</m:t>
                          </m:r>
                        </m:den>
                      </m:f>
                    </m:oMath>
                  </m:oMathPara>
                </a14:m>
                <a:endParaRPr lang="en-US" sz="2400" dirty="0"/>
              </a:p>
              <a:p>
                <a:pPr marL="118872" indent="0">
                  <a:buNone/>
                </a:pPr>
                <a:endParaRPr lang="en-US" sz="2400" dirty="0"/>
              </a:p>
              <a:p>
                <a:pPr marL="118872" indent="0" algn="ctr">
                  <a:buNone/>
                </a:pPr>
                <a14:m>
                  <m:oMath xmlns:m="http://schemas.openxmlformats.org/officeDocument/2006/math">
                    <m:r>
                      <a:rPr lang="en-US" sz="2400" i="1" smtClean="0">
                        <a:latin typeface="Cambria Math" panose="02040503050406030204" pitchFamily="18" charset="0"/>
                        <a:ea typeface="Cambria Math" panose="02040503050406030204" pitchFamily="18" charset="0"/>
                      </a:rPr>
                      <m:t>∴</m:t>
                    </m:r>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b="0" i="1" smtClean="0">
                                <a:latin typeface="Cambria Math" panose="02040503050406030204" pitchFamily="18" charset="0"/>
                              </a:rPr>
                              <m:t> </m:t>
                            </m:r>
                            <m:r>
                              <a:rPr lang="en-US" sz="2400" i="1">
                                <a:latin typeface="Cambria Math" panose="02040503050406030204" pitchFamily="18" charset="0"/>
                              </a:rPr>
                              <m:t>𝐵</m:t>
                            </m:r>
                          </m:e>
                          <m:sub>
                            <m:r>
                              <a:rPr lang="en-US" sz="2400" i="1">
                                <a:latin typeface="Cambria Math" panose="02040503050406030204" pitchFamily="18" charset="0"/>
                              </a:rPr>
                              <m:t>1</m:t>
                            </m:r>
                          </m:sub>
                        </m:sSub>
                      </m:e>
                    </m:acc>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1</m:t>
                        </m:r>
                      </m:sub>
                    </m:sSub>
                  </m:oMath>
                </a14:m>
                <a:r>
                  <a:rPr lang="en-US" sz="2400" dirty="0"/>
                  <a:t>+</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2</m:t>
                        </m:r>
                      </m:sub>
                    </m:sSub>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1</m:t>
                        </m:r>
                      </m:sub>
                    </m:sSub>
                  </m:oMath>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675539" y="1579419"/>
                <a:ext cx="6114198" cy="4777475"/>
              </a:xfrm>
              <a:blipFill>
                <a:blip r:embed="rId2"/>
                <a:stretch>
                  <a:fillRect b="-85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2"/>
              <p:cNvSpPr txBox="1">
                <a:spLocks/>
              </p:cNvSpPr>
              <p:nvPr/>
            </p:nvSpPr>
            <p:spPr>
              <a:xfrm>
                <a:off x="220776" y="1579418"/>
                <a:ext cx="5288508" cy="4777476"/>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sz="2400" dirty="0"/>
                  <a:t>Suppose the true model is:</a:t>
                </a:r>
              </a:p>
              <a:p>
                <a:pPr marL="118872" indent="0" algn="ctr">
                  <a:buFont typeface="Wingdings 2"/>
                  <a:buNone/>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𝑌</m:t>
                      </m:r>
                      <m:r>
                        <a:rPr lang="en-US" sz="2400" i="1" smtClean="0">
                          <a:latin typeface="Cambria Math" panose="02040503050406030204" pitchFamily="18" charset="0"/>
                        </a:rPr>
                        <m:t>=</m:t>
                      </m:r>
                      <m:sSub>
                        <m:sSubPr>
                          <m:ctrlPr>
                            <a:rPr lang="en-US" sz="2400" i="1" smtClean="0">
                              <a:latin typeface="Cambria Math" panose="02040503050406030204" pitchFamily="18" charset="0"/>
                            </a:rPr>
                          </m:ctrlPr>
                        </m:sSubPr>
                        <m:e>
                          <m:r>
                            <a:rPr lang="en-US" sz="2400" i="1" smtClean="0">
                              <a:latin typeface="Cambria Math" panose="02040503050406030204" pitchFamily="18" charset="0"/>
                            </a:rPr>
                            <m:t>𝐵</m:t>
                          </m:r>
                        </m:e>
                        <m:sub>
                          <m:r>
                            <a:rPr lang="en-US" sz="2400" i="1" smtClean="0">
                              <a:latin typeface="Cambria Math" panose="02040503050406030204" pitchFamily="18" charset="0"/>
                            </a:rPr>
                            <m:t>0</m:t>
                          </m:r>
                        </m:sub>
                      </m:sSub>
                      <m:r>
                        <a:rPr lang="en-US" sz="240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smtClean="0">
                              <a:latin typeface="Cambria Math" panose="02040503050406030204" pitchFamily="18" charset="0"/>
                            </a:rPr>
                            <m:t>1</m:t>
                          </m:r>
                        </m:sub>
                      </m:sSub>
                      <m:sSub>
                        <m:sSubPr>
                          <m:ctrlPr>
                            <a:rPr lang="en-US" sz="2400" i="1">
                              <a:latin typeface="Cambria Math" panose="02040503050406030204" pitchFamily="18" charset="0"/>
                            </a:rPr>
                          </m:ctrlPr>
                        </m:sSubPr>
                        <m:e>
                          <m:r>
                            <a:rPr lang="en-US" sz="2400" i="1" smtClean="0">
                              <a:latin typeface="Cambria Math" panose="02040503050406030204" pitchFamily="18" charset="0"/>
                            </a:rPr>
                            <m:t>𝑋</m:t>
                          </m:r>
                        </m:e>
                        <m:sub>
                          <m:r>
                            <a:rPr lang="en-US" sz="2400" i="1" smtClean="0">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smtClean="0">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smtClean="0">
                              <a:latin typeface="Cambria Math" panose="02040503050406030204" pitchFamily="18" charset="0"/>
                            </a:rPr>
                            <m:t>2</m:t>
                          </m:r>
                        </m:sub>
                      </m:sSub>
                      <m:r>
                        <a:rPr lang="en-US" sz="2400" i="1" smtClean="0">
                          <a:latin typeface="Cambria Math" panose="02040503050406030204" pitchFamily="18" charset="0"/>
                        </a:rPr>
                        <m:t>+</m:t>
                      </m:r>
                      <m:sSub>
                        <m:sSubPr>
                          <m:ctrlPr>
                            <a:rPr lang="en-US" sz="2400" i="1" smtClean="0">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𝜖</m:t>
                          </m:r>
                        </m:e>
                        <m:sub>
                          <m:r>
                            <a:rPr lang="en-US" sz="2400" i="1" smtClean="0">
                              <a:latin typeface="Cambria Math" panose="02040503050406030204" pitchFamily="18" charset="0"/>
                              <a:ea typeface="Cambria Math" panose="02040503050406030204" pitchFamily="18" charset="0"/>
                            </a:rPr>
                            <m:t>1</m:t>
                          </m:r>
                        </m:sub>
                      </m:sSub>
                    </m:oMath>
                  </m:oMathPara>
                </a14:m>
                <a:endParaRPr lang="en-US" sz="2400" i="1" dirty="0">
                  <a:latin typeface="Cambria Math" panose="02040503050406030204" pitchFamily="18" charset="0"/>
                  <a:ea typeface="Cambria Math" panose="02040503050406030204" pitchFamily="18" charset="0"/>
                </a:endParaRPr>
              </a:p>
              <a:p>
                <a:pPr marL="118872" indent="0" algn="ctr">
                  <a:buFont typeface="Wingdings 2"/>
                  <a:buNone/>
                </a:pPr>
                <a14:m>
                  <m:oMath xmlns:m="http://schemas.openxmlformats.org/officeDocument/2006/math">
                    <m:r>
                      <a:rPr lang="en-US" sz="2400" i="1" smtClean="0">
                        <a:latin typeface="Cambria Math" panose="02040503050406030204" pitchFamily="18" charset="0"/>
                        <a:ea typeface="Cambria Math" panose="02040503050406030204" pitchFamily="18" charset="0"/>
                      </a:rPr>
                      <m:t>𝑤h𝑒𝑟𝑒</m:t>
                    </m:r>
                    <m:r>
                      <a:rPr lang="en-US" sz="2400" i="1" smtClean="0">
                        <a:latin typeface="Cambria Math" panose="02040503050406030204" pitchFamily="18" charset="0"/>
                        <a:ea typeface="Cambria Math" panose="02040503050406030204" pitchFamily="18" charset="0"/>
                      </a:rPr>
                      <m:t> </m:t>
                    </m:r>
                    <m:r>
                      <a:rPr lang="en-US" sz="2400" i="1" smtClean="0">
                        <a:latin typeface="Cambria Math" panose="02040503050406030204" pitchFamily="18" charset="0"/>
                        <a:ea typeface="Cambria Math" panose="02040503050406030204" pitchFamily="18" charset="0"/>
                      </a:rPr>
                      <m:t>𝐸</m:t>
                    </m:r>
                    <m:r>
                      <a:rPr lang="en-US" sz="2400" i="1" smtClean="0">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𝜖</m:t>
                        </m:r>
                      </m:e>
                      <m:sub>
                        <m:r>
                          <a:rPr lang="en-US" sz="2400" i="1">
                            <a:latin typeface="Cambria Math" panose="02040503050406030204" pitchFamily="18" charset="0"/>
                            <a:ea typeface="Cambria Math" panose="02040503050406030204" pitchFamily="18" charset="0"/>
                          </a:rPr>
                          <m:t>1</m:t>
                        </m:r>
                      </m:sub>
                    </m:sSub>
                  </m:oMath>
                </a14:m>
                <a:r>
                  <a:rPr lang="en-US" sz="2400" dirty="0"/>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oMath>
                </a14:m>
                <a:r>
                  <a:rPr lang="en-US" sz="2400" dirty="0"/>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smtClean="0">
                            <a:latin typeface="Cambria Math" panose="02040503050406030204" pitchFamily="18" charset="0"/>
                          </a:rPr>
                          <m:t>2</m:t>
                        </m:r>
                      </m:sub>
                    </m:sSub>
                    <m:r>
                      <a:rPr lang="en-US" sz="2400" i="1" smtClean="0">
                        <a:latin typeface="Cambria Math" panose="02040503050406030204" pitchFamily="18" charset="0"/>
                      </a:rPr>
                      <m:t>)=0</m:t>
                    </m:r>
                  </m:oMath>
                </a14:m>
                <a:r>
                  <a:rPr lang="en-US" sz="2400" dirty="0"/>
                  <a:t> </a:t>
                </a:r>
              </a:p>
              <a:p>
                <a:r>
                  <a:rPr lang="en-US" sz="2400" dirty="0"/>
                  <a:t>But we estimate:</a:t>
                </a:r>
              </a:p>
              <a:p>
                <a:pPr marL="118872" indent="0">
                  <a:buFont typeface="Wingdings 2"/>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𝑌</m:t>
                      </m:r>
                      <m:r>
                        <a:rPr lang="en-US" sz="2400" i="1">
                          <a:latin typeface="Cambria Math" panose="02040503050406030204" pitchFamily="18" charset="0"/>
                        </a:rPr>
                        <m:t>=</m:t>
                      </m:r>
                      <m:acc>
                        <m:accPr>
                          <m:chr m:val="̂"/>
                          <m:ctrlPr>
                            <a:rPr lang="en-US" sz="2400" i="1" smtClean="0">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0</m:t>
                              </m:r>
                            </m:sub>
                          </m:sSub>
                        </m:e>
                      </m:acc>
                      <m:r>
                        <a:rPr lang="en-US" sz="2400" i="1">
                          <a:latin typeface="Cambria Math" panose="02040503050406030204" pitchFamily="18" charset="0"/>
                        </a:rPr>
                        <m:t>+</m:t>
                      </m:r>
                      <m:acc>
                        <m:accPr>
                          <m:chr m:val="̂"/>
                          <m:ctrlPr>
                            <a:rPr lang="en-US" sz="2400" i="1" smtClean="0">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1</m:t>
                              </m:r>
                            </m:sub>
                          </m:sSub>
                        </m:e>
                      </m:acc>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smtClean="0">
                          <a:latin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𝜖</m:t>
                          </m:r>
                        </m:e>
                        <m:sub>
                          <m:r>
                            <a:rPr lang="en-US" sz="2400" i="1" smtClean="0">
                              <a:latin typeface="Cambria Math" panose="02040503050406030204" pitchFamily="18" charset="0"/>
                              <a:ea typeface="Cambria Math" panose="02040503050406030204" pitchFamily="18" charset="0"/>
                            </a:rPr>
                            <m:t>2 </m:t>
                          </m:r>
                        </m:sub>
                      </m:sSub>
                    </m:oMath>
                  </m:oMathPara>
                </a14:m>
                <a:endParaRPr lang="en-US" sz="2400" i="1" dirty="0">
                  <a:latin typeface="Cambria Math" panose="02040503050406030204" pitchFamily="18" charset="0"/>
                  <a:ea typeface="Cambria Math" panose="02040503050406030204" pitchFamily="18" charset="0"/>
                </a:endParaRPr>
              </a:p>
              <a:p>
                <a:pPr marL="118872" indent="0">
                  <a:buFont typeface="Wingdings 2"/>
                  <a:buNone/>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𝑤h𝑒𝑟𝑒</m:t>
                      </m:r>
                      <m:sSub>
                        <m:sSubPr>
                          <m:ctrlPr>
                            <a:rPr lang="en-US" sz="2400" i="1">
                              <a:latin typeface="Cambria Math" panose="02040503050406030204" pitchFamily="18" charset="0"/>
                            </a:rPr>
                          </m:ctrlPr>
                        </m:sSubPr>
                        <m:e>
                          <m:sSub>
                            <m:sSubPr>
                              <m:ctrlPr>
                                <a:rPr lang="en-US" sz="2400" i="1">
                                  <a:latin typeface="Cambria Math" panose="02040503050406030204" pitchFamily="18" charset="0"/>
                                  <a:ea typeface="Cambria Math" panose="02040503050406030204" pitchFamily="18" charset="0"/>
                                </a:rPr>
                              </m:ctrlPr>
                            </m:sSubPr>
                            <m:e>
                              <m:r>
                                <a:rPr lang="en-US" sz="2400" i="1" smtClean="0">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𝜖</m:t>
                              </m:r>
                            </m:e>
                            <m:sub>
                              <m:r>
                                <a:rPr lang="en-US" sz="2400" i="1">
                                  <a:latin typeface="Cambria Math" panose="02040503050406030204" pitchFamily="18" charset="0"/>
                                  <a:ea typeface="Cambria Math" panose="02040503050406030204" pitchFamily="18" charset="0"/>
                                </a:rPr>
                                <m:t>2 </m:t>
                              </m:r>
                            </m:sub>
                          </m:sSub>
                          <m:r>
                            <a:rPr lang="en-US" sz="240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𝐵</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𝜖</m:t>
                          </m:r>
                        </m:e>
                        <m:sub>
                          <m:r>
                            <a:rPr lang="en-US" sz="2400" i="1">
                              <a:latin typeface="Cambria Math" panose="02040503050406030204" pitchFamily="18" charset="0"/>
                              <a:ea typeface="Cambria Math" panose="02040503050406030204" pitchFamily="18" charset="0"/>
                            </a:rPr>
                            <m:t>1</m:t>
                          </m:r>
                        </m:sub>
                      </m:sSub>
                    </m:oMath>
                  </m:oMathPara>
                </a14:m>
                <a:endParaRPr lang="en-US" sz="2400" dirty="0">
                  <a:ea typeface="Cambria Math" panose="02040503050406030204" pitchFamily="18" charset="0"/>
                </a:endParaRPr>
              </a:p>
              <a:p>
                <a:pPr marL="118872" indent="0">
                  <a:buFont typeface="Wingdings 2"/>
                  <a:buNone/>
                </a:pPr>
                <a:endParaRPr lang="en-US" sz="2400" dirty="0">
                  <a:ea typeface="Cambria Math" panose="02040503050406030204" pitchFamily="18" charset="0"/>
                </a:endParaRPr>
              </a:p>
              <a:p>
                <a:r>
                  <a:rPr lang="en-US" sz="2400" dirty="0">
                    <a:ea typeface="Cambria Math" panose="02040503050406030204" pitchFamily="18" charset="0"/>
                  </a:rPr>
                  <a:t>Then by OLS:</a:t>
                </a:r>
              </a:p>
              <a:p>
                <a:pPr marL="118872" indent="0">
                  <a:buFont typeface="Wingdings 2"/>
                  <a:buNone/>
                </a:pPr>
                <a14:m>
                  <m:oMathPara xmlns:m="http://schemas.openxmlformats.org/officeDocument/2006/math">
                    <m:oMathParaPr>
                      <m:jc m:val="center"/>
                    </m:oMathParaPr>
                    <m:oMath xmlns:m="http://schemas.openxmlformats.org/officeDocument/2006/math">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1</m:t>
                              </m:r>
                            </m:sub>
                          </m:sSub>
                        </m:e>
                      </m:acc>
                      <m:r>
                        <a:rPr lang="en-US" sz="2400" i="1" smtClean="0">
                          <a:latin typeface="Cambria Math" panose="02040503050406030204" pitchFamily="18" charset="0"/>
                        </a:rPr>
                        <m:t>=</m:t>
                      </m:r>
                      <m:f>
                        <m:fPr>
                          <m:ctrlPr>
                            <a:rPr lang="en-US" sz="2400" i="1" smtClean="0">
                              <a:latin typeface="Cambria Math" panose="02040503050406030204" pitchFamily="18" charset="0"/>
                            </a:rPr>
                          </m:ctrlPr>
                        </m:fPr>
                        <m:num>
                          <m:r>
                            <a:rPr lang="en-US" sz="2400" i="1">
                              <a:latin typeface="Cambria Math" panose="02040503050406030204" pitchFamily="18" charset="0"/>
                            </a:rPr>
                            <m:t>𝐶𝑜𝑣</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a:latin typeface="Cambria Math" panose="02040503050406030204" pitchFamily="18" charset="0"/>
                            </a:rPr>
                            <m:t>,</m:t>
                          </m:r>
                          <m:r>
                            <m:rPr>
                              <m:sty m:val="p"/>
                            </m:rPr>
                            <a:rPr lang="en-US" sz="2400">
                              <a:latin typeface="Cambria Math" panose="02040503050406030204" pitchFamily="18" charset="0"/>
                            </a:rPr>
                            <m:t>Y</m:t>
                          </m:r>
                          <m:r>
                            <a:rPr lang="en-US" sz="2400">
                              <a:latin typeface="Cambria Math" panose="02040503050406030204" pitchFamily="18" charset="0"/>
                            </a:rPr>
                            <m:t>)</m:t>
                          </m:r>
                          <m:r>
                            <m:rPr>
                              <m:nor/>
                            </m:rPr>
                            <a:rPr lang="en-US" sz="2400" dirty="0">
                              <a:ea typeface="Cambria Math" panose="02040503050406030204" pitchFamily="18" charset="0"/>
                            </a:rPr>
                            <m:t> </m:t>
                          </m:r>
                        </m:num>
                        <m:den>
                          <m:r>
                            <a:rPr lang="en-US" sz="2400" i="1" smtClean="0">
                              <a:latin typeface="Cambria Math" panose="02040503050406030204" pitchFamily="18" charset="0"/>
                            </a:rPr>
                            <m:t>𝑉</m:t>
                          </m:r>
                          <m:r>
                            <a:rPr lang="en-US" sz="240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smtClean="0">
                              <a:latin typeface="Cambria Math" panose="02040503050406030204" pitchFamily="18" charset="0"/>
                            </a:rPr>
                            <m:t>)</m:t>
                          </m:r>
                        </m:den>
                      </m:f>
                    </m:oMath>
                  </m:oMathPara>
                </a14:m>
                <a:endParaRPr lang="en-US" sz="2400" dirty="0"/>
              </a:p>
              <a:p>
                <a:pPr marL="118872" indent="0">
                  <a:buFont typeface="Wingdings 2"/>
                  <a:buNone/>
                </a:pPr>
                <a:endParaRPr lang="en-US" sz="2400" dirty="0"/>
              </a:p>
              <a:p>
                <a:pPr marL="118872" indent="0">
                  <a:buNone/>
                </a:pPr>
                <a14:m>
                  <m:oMathPara xmlns:m="http://schemas.openxmlformats.org/officeDocument/2006/math">
                    <m:oMathParaPr>
                      <m:jc m:val="center"/>
                    </m:oMathParaPr>
                    <m:oMath xmlns:m="http://schemas.openxmlformats.org/officeDocument/2006/math">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1</m:t>
                              </m:r>
                            </m:sub>
                          </m:sSub>
                        </m:e>
                      </m:acc>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𝐶𝑜𝑣</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0</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𝜖</m:t>
                              </m:r>
                            </m:e>
                            <m:sub>
                              <m:r>
                                <a:rPr lang="en-US" sz="2400" i="1">
                                  <a:latin typeface="Cambria Math" panose="02040503050406030204" pitchFamily="18" charset="0"/>
                                  <a:ea typeface="Cambria Math" panose="02040503050406030204" pitchFamily="18" charset="0"/>
                                </a:rPr>
                                <m:t>1</m:t>
                              </m:r>
                            </m:sub>
                          </m:sSub>
                          <m:r>
                            <a:rPr lang="en-US" sz="2400">
                              <a:latin typeface="Cambria Math" panose="02040503050406030204" pitchFamily="18" charset="0"/>
                            </a:rPr>
                            <m:t>)</m:t>
                          </m:r>
                          <m:r>
                            <m:rPr>
                              <m:nor/>
                            </m:rPr>
                            <a:rPr lang="en-US" sz="2400" dirty="0">
                              <a:ea typeface="Cambria Math" panose="02040503050406030204" pitchFamily="18" charset="0"/>
                            </a:rPr>
                            <m:t> </m:t>
                          </m:r>
                        </m:num>
                        <m:den>
                          <m:r>
                            <a:rPr lang="en-US" sz="2400" i="1">
                              <a:latin typeface="Cambria Math" panose="02040503050406030204" pitchFamily="18" charset="0"/>
                            </a:rPr>
                            <m:t>𝑉</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a:latin typeface="Cambria Math" panose="02040503050406030204" pitchFamily="18" charset="0"/>
                            </a:rPr>
                            <m:t>)</m:t>
                          </m:r>
                        </m:den>
                      </m:f>
                    </m:oMath>
                  </m:oMathPara>
                </a14:m>
                <a:endParaRPr lang="en-US" sz="2400" dirty="0"/>
              </a:p>
            </p:txBody>
          </p:sp>
        </mc:Choice>
        <mc:Fallback xmlns="">
          <p:sp>
            <p:nvSpPr>
              <p:cNvPr id="4" name="Content Placeholder 2"/>
              <p:cNvSpPr txBox="1">
                <a:spLocks noRot="1" noChangeAspect="1" noMove="1" noResize="1" noEditPoints="1" noAdjustHandles="1" noChangeArrowheads="1" noChangeShapeType="1" noTextEdit="1"/>
              </p:cNvSpPr>
              <p:nvPr/>
            </p:nvSpPr>
            <p:spPr>
              <a:xfrm>
                <a:off x="220776" y="1579418"/>
                <a:ext cx="5288508" cy="4777476"/>
              </a:xfrm>
              <a:prstGeom prst="rect">
                <a:avLst/>
              </a:prstGeom>
              <a:blipFill>
                <a:blip r:embed="rId3"/>
                <a:stretch>
                  <a:fillRect t="-765"/>
                </a:stretch>
              </a:blipFill>
            </p:spPr>
            <p:txBody>
              <a:bodyPr/>
              <a:lstStyle/>
              <a:p>
                <a:r>
                  <a:rPr lang="en-US">
                    <a:noFill/>
                  </a:rPr>
                  <a:t> </a:t>
                </a:r>
              </a:p>
            </p:txBody>
          </p:sp>
        </mc:Fallback>
      </mc:AlternateContent>
    </p:spTree>
    <p:extLst>
      <p:ext uri="{BB962C8B-B14F-4D97-AF65-F5344CB8AC3E}">
        <p14:creationId xmlns:p14="http://schemas.microsoft.com/office/powerpoint/2010/main" val="53293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wipe(left)">
                                      <p:cBhvr>
                                        <p:cTn id="10" dur="500"/>
                                        <p:tgtEl>
                                          <p:spTgt spid="4">
                                            <p:txEl>
                                              <p:pRg st="4" end="4"/>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wipe(left)">
                                      <p:cBhvr>
                                        <p:cTn id="13" dur="500"/>
                                        <p:tgtEl>
                                          <p:spTgt spid="4">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
                                            <p:txEl>
                                              <p:pRg st="7" end="7"/>
                                            </p:txEl>
                                          </p:spTgt>
                                        </p:tgtEl>
                                        <p:attrNameLst>
                                          <p:attrName>style.visibility</p:attrName>
                                        </p:attrNameLst>
                                      </p:cBhvr>
                                      <p:to>
                                        <p:strVal val="visible"/>
                                      </p:to>
                                    </p:set>
                                    <p:animEffect transition="in" filter="wipe(left)">
                                      <p:cBhvr>
                                        <p:cTn id="18" dur="500"/>
                                        <p:tgtEl>
                                          <p:spTgt spid="4">
                                            <p:txEl>
                                              <p:pRg st="7" end="7"/>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wipe(left)">
                                      <p:cBhvr>
                                        <p:cTn id="21" dur="500"/>
                                        <p:tgtEl>
                                          <p:spTgt spid="4">
                                            <p:txEl>
                                              <p:pRg st="8" end="8"/>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wipe(left)">
                                      <p:cBhvr>
                                        <p:cTn id="24" dur="500"/>
                                        <p:tgtEl>
                                          <p:spTgt spid="4">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wipe(up)">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up)">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up)">
                                      <p:cBhvr>
                                        <p:cTn id="39" dur="5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wipe(up)">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up)">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ipe(up)">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with Two Binary Variables (</a:t>
            </a:r>
            <a:r>
              <a:rPr lang="en-US"/>
              <a:t>Wald Estimator)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118872"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=0</m:t>
                              </m:r>
                            </m:sub>
                          </m:sSub>
                        </m:e>
                      </m:d>
                      <m:r>
                        <a:rPr lang="en-US" i="1">
                          <a:latin typeface="Cambria Math" panose="02040503050406030204" pitchFamily="18" charset="0"/>
                        </a:rPr>
                        <m:t>=</m:t>
                      </m:r>
                    </m:oMath>
                  </m:oMathPara>
                </a14:m>
                <a:endParaRPr lang="en-US" i="1" dirty="0">
                  <a:latin typeface="Cambria Math" panose="02040503050406030204" pitchFamily="18" charset="0"/>
                </a:endParaRPr>
              </a:p>
              <a:p>
                <a:pPr marL="118872" indent="0" algn="ctr">
                  <a:buNone/>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rPr>
                        <m:t>[.75</m:t>
                      </m:r>
                      <m:d>
                        <m:dPr>
                          <m:ctrlPr>
                            <a:rPr lang="en-US" sz="2800" i="1">
                              <a:latin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𝛿</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rPr>
                            <m:t>𝐸</m:t>
                          </m:r>
                          <m:d>
                            <m:dPr>
                              <m:ctrlPr>
                                <a:rPr lang="en-US" sz="2800" i="1">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𝑌</m:t>
                                  </m:r>
                                </m:e>
                                <m:sub>
                                  <m:r>
                                    <a:rPr lang="en-US" sz="2800" i="1">
                                      <a:latin typeface="Cambria Math" panose="02040503050406030204" pitchFamily="18" charset="0"/>
                                    </a:rPr>
                                    <m:t>𝑇</m:t>
                                  </m:r>
                                  <m:r>
                                    <a:rPr lang="en-US" sz="2800" i="1">
                                      <a:latin typeface="Cambria Math" panose="02040503050406030204" pitchFamily="18" charset="0"/>
                                    </a:rPr>
                                    <m:t>=0</m:t>
                                  </m:r>
                                </m:sub>
                              </m:sSub>
                            </m:e>
                          </m:d>
                        </m:e>
                      </m:d>
                      <m:r>
                        <a:rPr lang="en-US" sz="2800" i="1">
                          <a:latin typeface="Cambria Math" panose="02040503050406030204" pitchFamily="18" charset="0"/>
                        </a:rPr>
                        <m:t>+</m:t>
                      </m:r>
                      <m:r>
                        <a:rPr lang="en-US" sz="2800">
                          <a:latin typeface="Cambria Math" panose="02040503050406030204" pitchFamily="18" charset="0"/>
                        </a:rPr>
                        <m:t>.25(</m:t>
                      </m:r>
                      <m:r>
                        <a:rPr lang="en-US" sz="2800" i="1">
                          <a:latin typeface="Cambria Math" panose="02040503050406030204" pitchFamily="18" charset="0"/>
                        </a:rPr>
                        <m:t>𝐸</m:t>
                      </m:r>
                      <m:d>
                        <m:dPr>
                          <m:ctrlPr>
                            <a:rPr lang="en-US" sz="2800" i="1">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𝑌</m:t>
                              </m:r>
                            </m:e>
                            <m:sub>
                              <m:r>
                                <a:rPr lang="en-US" sz="2800" i="1">
                                  <a:latin typeface="Cambria Math" panose="02040503050406030204" pitchFamily="18" charset="0"/>
                                </a:rPr>
                                <m:t>𝑇</m:t>
                              </m:r>
                              <m:r>
                                <a:rPr lang="en-US" sz="2800" i="1">
                                  <a:latin typeface="Cambria Math" panose="02040503050406030204" pitchFamily="18" charset="0"/>
                                </a:rPr>
                                <m:t>=0</m:t>
                              </m:r>
                            </m:sub>
                          </m:sSub>
                        </m:e>
                      </m:d>
                      <m:r>
                        <a:rPr lang="en-US" sz="2800" i="1">
                          <a:latin typeface="Cambria Math" panose="02040503050406030204" pitchFamily="18" charset="0"/>
                        </a:rPr>
                        <m:t>)]−</m:t>
                      </m:r>
                      <m:r>
                        <a:rPr lang="en-US" sz="2800">
                          <a:latin typeface="Cambria Math" panose="02040503050406030204" pitchFamily="18" charset="0"/>
                          <a:ea typeface="Cambria Math" panose="02040503050406030204" pitchFamily="18" charset="0"/>
                        </a:rPr>
                        <m:t>[.3</m:t>
                      </m:r>
                      <m:d>
                        <m:dPr>
                          <m:ctrlPr>
                            <a:rPr lang="en-US" sz="2800" i="1">
                              <a:latin typeface="Cambria Math" panose="02040503050406030204" pitchFamily="18" charset="0"/>
                              <a:ea typeface="Cambria Math" panose="02040503050406030204" pitchFamily="18" charset="0"/>
                            </a:rPr>
                          </m:ctrlPr>
                        </m:dPr>
                        <m:e>
                          <m:r>
                            <a:rPr lang="en-US" sz="2800" i="1">
                              <a:latin typeface="Cambria Math" panose="02040503050406030204" pitchFamily="18" charset="0"/>
                              <a:ea typeface="Cambria Math" panose="02040503050406030204" pitchFamily="18" charset="0"/>
                            </a:rPr>
                            <m:t>𝛿</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rPr>
                            <m:t>𝐸</m:t>
                          </m:r>
                          <m:d>
                            <m:dPr>
                              <m:ctrlPr>
                                <a:rPr lang="en-US" sz="2800" i="1">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𝑌</m:t>
                                  </m:r>
                                </m:e>
                                <m:sub>
                                  <m:r>
                                    <a:rPr lang="en-US" sz="2800" i="1">
                                      <a:latin typeface="Cambria Math" panose="02040503050406030204" pitchFamily="18" charset="0"/>
                                    </a:rPr>
                                    <m:t>𝑇</m:t>
                                  </m:r>
                                  <m:r>
                                    <a:rPr lang="en-US" sz="2800" i="1">
                                      <a:latin typeface="Cambria Math" panose="02040503050406030204" pitchFamily="18" charset="0"/>
                                    </a:rPr>
                                    <m:t>=0</m:t>
                                  </m:r>
                                </m:sub>
                              </m:sSub>
                            </m:e>
                          </m:d>
                        </m:e>
                      </m:d>
                      <m:r>
                        <a:rPr lang="en-US" sz="2800" i="1">
                          <a:latin typeface="Cambria Math" panose="02040503050406030204" pitchFamily="18" charset="0"/>
                        </a:rPr>
                        <m:t>+.7</m:t>
                      </m:r>
                      <m:r>
                        <a:rPr lang="en-US" sz="2800">
                          <a:latin typeface="Cambria Math" panose="02040503050406030204" pitchFamily="18" charset="0"/>
                        </a:rPr>
                        <m:t>(</m:t>
                      </m:r>
                      <m:r>
                        <a:rPr lang="en-US" sz="2800" i="1">
                          <a:latin typeface="Cambria Math" panose="02040503050406030204" pitchFamily="18" charset="0"/>
                        </a:rPr>
                        <m:t>𝐸</m:t>
                      </m:r>
                      <m:d>
                        <m:dPr>
                          <m:ctrlPr>
                            <a:rPr lang="en-US" sz="2800" i="1">
                              <a:latin typeface="Cambria Math" panose="02040503050406030204" pitchFamily="18" charset="0"/>
                            </a:rPr>
                          </m:ctrlPr>
                        </m:dPr>
                        <m:e>
                          <m:sSub>
                            <m:sSubPr>
                              <m:ctrlPr>
                                <a:rPr lang="en-US" sz="2800" i="1">
                                  <a:latin typeface="Cambria Math" panose="02040503050406030204" pitchFamily="18" charset="0"/>
                                </a:rPr>
                              </m:ctrlPr>
                            </m:sSubPr>
                            <m:e>
                              <m:r>
                                <a:rPr lang="en-US" sz="2800" i="1">
                                  <a:latin typeface="Cambria Math" panose="02040503050406030204" pitchFamily="18" charset="0"/>
                                </a:rPr>
                                <m:t>𝑌</m:t>
                              </m:r>
                            </m:e>
                            <m:sub>
                              <m:r>
                                <a:rPr lang="en-US" sz="2800" i="1">
                                  <a:latin typeface="Cambria Math" panose="02040503050406030204" pitchFamily="18" charset="0"/>
                                </a:rPr>
                                <m:t>𝑇</m:t>
                              </m:r>
                              <m:r>
                                <a:rPr lang="en-US" sz="2800" i="1">
                                  <a:latin typeface="Cambria Math" panose="02040503050406030204" pitchFamily="18" charset="0"/>
                                </a:rPr>
                                <m:t>=0</m:t>
                              </m:r>
                            </m:sub>
                          </m:sSub>
                        </m:e>
                      </m:d>
                      <m:r>
                        <a:rPr lang="en-US" sz="2800" i="1">
                          <a:latin typeface="Cambria Math" panose="02040503050406030204" pitchFamily="18" charset="0"/>
                        </a:rPr>
                        <m:t>]</m:t>
                      </m:r>
                    </m:oMath>
                  </m:oMathPara>
                </a14:m>
                <a:endParaRPr lang="en-US" sz="2800" dirty="0"/>
              </a:p>
              <a:p>
                <a:pPr marL="118872" indent="0" algn="ctr">
                  <a:buNone/>
                </a:pPr>
                <a:endParaRPr lang="en-US" sz="2800" dirty="0"/>
              </a:p>
              <a:p>
                <a:pPr marL="118872" indent="0" algn="ctr">
                  <a:buNone/>
                </a:pPr>
                <a14:m>
                  <m:oMath xmlns:m="http://schemas.openxmlformats.org/officeDocument/2006/math">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=0</m:t>
                            </m:r>
                          </m:sub>
                        </m:sSub>
                      </m:e>
                    </m:d>
                  </m:oMath>
                </a14:m>
                <a:r>
                  <a:rPr lang="en-US" dirty="0"/>
                  <a:t>=.45</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𝛿</m:t>
                    </m:r>
                  </m:oMath>
                </a14:m>
                <a:endParaRPr lang="en-US" dirty="0">
                  <a:ea typeface="Cambria Math" panose="02040503050406030204" pitchFamily="18" charset="0"/>
                </a:endParaRPr>
              </a:p>
              <a:p>
                <a:pPr marL="118872" indent="0" algn="ctr">
                  <a:buNone/>
                </a:pPr>
                <a:endParaRPr lang="en-US" dirty="0">
                  <a:ea typeface="Cambria Math" panose="02040503050406030204" pitchFamily="18" charset="0"/>
                </a:endParaRPr>
              </a:p>
              <a:p>
                <a:pPr marL="118872" indent="0" algn="ctr">
                  <a:buNone/>
                </a:pPr>
                <a:r>
                  <a:rPr lang="en-US" dirty="0"/>
                  <a:t> </a:t>
                </a:r>
                <a14:m>
                  <m:oMath xmlns:m="http://schemas.openxmlformats.org/officeDocument/2006/math">
                    <m:r>
                      <m:rPr>
                        <m:sty m:val="p"/>
                      </m:rPr>
                      <a:rPr lang="el-GR" i="1" smtClean="0">
                        <a:latin typeface="Cambria Math" panose="02040503050406030204" pitchFamily="18" charset="0"/>
                        <a:ea typeface="Cambria Math" panose="02040503050406030204" pitchFamily="18" charset="0"/>
                      </a:rPr>
                      <m:t>δ</m:t>
                    </m:r>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=0</m:t>
                                </m:r>
                              </m:sub>
                            </m:sSub>
                          </m:e>
                        </m:d>
                      </m:num>
                      <m:den>
                        <m:r>
                          <m:rPr>
                            <m:nor/>
                          </m:rPr>
                          <a:rPr lang="en-US" dirty="0"/>
                          <m:t>.45 </m:t>
                        </m:r>
                      </m:den>
                    </m:f>
                  </m:oMath>
                </a14:m>
                <a:endParaRPr lang="en-US" i="1" dirty="0">
                  <a:latin typeface="Cambria Math" panose="02040503050406030204" pitchFamily="18" charset="0"/>
                </a:endParaRPr>
              </a:p>
              <a:p>
                <a:r>
                  <a:rPr lang="en-US" dirty="0"/>
                  <a:t>More generally</a:t>
                </a:r>
              </a:p>
              <a:p>
                <a:pPr marL="118872" indent="0" algn="ctr">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𝛿</m:t>
                      </m:r>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=1</m:t>
                                  </m:r>
                                </m:sub>
                              </m:sSub>
                            </m:e>
                          </m:d>
                          <m:r>
                            <a:rPr lang="en-US" i="1">
                              <a:latin typeface="Cambria Math" panose="02040503050406030204" pitchFamily="18" charset="0"/>
                            </a:rPr>
                            <m:t>−</m:t>
                          </m:r>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𝑍</m:t>
                                  </m:r>
                                  <m:r>
                                    <a:rPr lang="en-US" i="1">
                                      <a:latin typeface="Cambria Math" panose="02040503050406030204" pitchFamily="18" charset="0"/>
                                    </a:rPr>
                                    <m:t>=0</m:t>
                                  </m:r>
                                </m:sub>
                              </m:sSub>
                            </m:e>
                          </m:d>
                        </m:num>
                        <m:den>
                          <m:r>
                            <a:rPr lang="en-US" i="1">
                              <a:latin typeface="Cambria Math" panose="02040503050406030204" pitchFamily="18" charset="0"/>
                            </a:rPr>
                            <m:t>𝐸</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𝑍</m:t>
                              </m:r>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𝐸</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𝑍</m:t>
                              </m:r>
                              <m:r>
                                <a:rPr lang="en-US" i="1">
                                  <a:latin typeface="Cambria Math" panose="02040503050406030204" pitchFamily="18" charset="0"/>
                                </a:rPr>
                                <m:t>=0</m:t>
                              </m:r>
                            </m:sub>
                          </m:sSub>
                          <m:r>
                            <a:rPr lang="en-US" i="1">
                              <a:latin typeface="Cambria Math" panose="02040503050406030204" pitchFamily="18" charset="0"/>
                            </a:rPr>
                            <m:t>)</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i="1">
                              <a:latin typeface="Cambria Math" panose="02040503050406030204" pitchFamily="18" charset="0"/>
                            </a:rPr>
                            <m:t>𝑅𝑒𝑑𝑢𝑐𝑒𝑑</m:t>
                          </m:r>
                          <m:r>
                            <a:rPr lang="en-US" i="1">
                              <a:latin typeface="Cambria Math" panose="02040503050406030204" pitchFamily="18" charset="0"/>
                            </a:rPr>
                            <m:t> </m:t>
                          </m:r>
                          <m:r>
                            <a:rPr lang="en-US" i="1">
                              <a:latin typeface="Cambria Math" panose="02040503050406030204" pitchFamily="18" charset="0"/>
                            </a:rPr>
                            <m:t>𝐹𝑜𝑟𝑚</m:t>
                          </m:r>
                          <m:r>
                            <a:rPr lang="en-US" b="0" i="1" smtClean="0">
                              <a:latin typeface="Cambria Math" panose="02040503050406030204" pitchFamily="18" charset="0"/>
                            </a:rPr>
                            <m:t>"</m:t>
                          </m:r>
                        </m:num>
                        <m:den>
                          <m:r>
                            <a:rPr lang="en-US" b="0" i="1" smtClean="0">
                              <a:latin typeface="Cambria Math" panose="02040503050406030204" pitchFamily="18" charset="0"/>
                            </a:rPr>
                            <m:t>"</m:t>
                          </m:r>
                          <m:r>
                            <a:rPr lang="en-US" b="0" i="1" smtClean="0">
                              <a:latin typeface="Cambria Math" panose="02040503050406030204" pitchFamily="18" charset="0"/>
                            </a:rPr>
                            <m:t>𝐹𝑖𝑟𝑠𝑡</m:t>
                          </m:r>
                          <m:r>
                            <a:rPr lang="en-US" b="0" i="1" smtClean="0">
                              <a:latin typeface="Cambria Math" panose="02040503050406030204" pitchFamily="18" charset="0"/>
                            </a:rPr>
                            <m:t> </m:t>
                          </m:r>
                          <m:r>
                            <a:rPr lang="en-US" b="0" i="1" smtClean="0">
                              <a:latin typeface="Cambria Math" panose="02040503050406030204" pitchFamily="18" charset="0"/>
                            </a:rPr>
                            <m:t>𝑆𝑡𝑎𝑔𝑒</m:t>
                          </m:r>
                          <m:r>
                            <a:rPr lang="en-US" b="0" i="1" smtClean="0">
                              <a:latin typeface="Cambria Math" panose="02040503050406030204" pitchFamily="18" charset="0"/>
                            </a:rPr>
                            <m:t>"</m:t>
                          </m:r>
                        </m:den>
                      </m:f>
                    </m:oMath>
                  </m:oMathPara>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4888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Good Instruments</a:t>
            </a:r>
          </a:p>
        </p:txBody>
      </p:sp>
      <p:sp>
        <p:nvSpPr>
          <p:cNvPr id="3" name="Content Placeholder 2"/>
          <p:cNvSpPr>
            <a:spLocks noGrp="1"/>
          </p:cNvSpPr>
          <p:nvPr>
            <p:ph idx="1"/>
          </p:nvPr>
        </p:nvSpPr>
        <p:spPr/>
        <p:txBody>
          <a:bodyPr/>
          <a:lstStyle/>
          <a:p>
            <a:r>
              <a:rPr lang="en-US" dirty="0"/>
              <a:t>Art more than science. Key is to know details, details, details about your area of research.</a:t>
            </a:r>
          </a:p>
          <a:p>
            <a:r>
              <a:rPr lang="en-US" dirty="0"/>
              <a:t>Creativity: e.g. Levitt and effect of police on crime.</a:t>
            </a:r>
          </a:p>
          <a:p>
            <a:r>
              <a:rPr lang="en-US" dirty="0"/>
              <a:t>Some common sources:</a:t>
            </a:r>
          </a:p>
          <a:p>
            <a:r>
              <a:rPr lang="en-US" dirty="0"/>
              <a:t>Probabilities may be assigned randomly even when treatments are not. Encouragement designs.</a:t>
            </a:r>
          </a:p>
          <a:p>
            <a:r>
              <a:rPr lang="en-US" dirty="0"/>
              <a:t>Distances.</a:t>
            </a:r>
          </a:p>
          <a:p>
            <a:r>
              <a:rPr lang="en-US" dirty="0"/>
              <a:t>Policy reforms.</a:t>
            </a:r>
          </a:p>
          <a:p>
            <a:r>
              <a:rPr lang="en-US" dirty="0"/>
              <a:t>Random variation in assignment (judges)</a:t>
            </a:r>
          </a:p>
        </p:txBody>
      </p:sp>
    </p:spTree>
    <p:extLst>
      <p:ext uri="{BB962C8B-B14F-4D97-AF65-F5344CB8AC3E}">
        <p14:creationId xmlns:p14="http://schemas.microsoft.com/office/powerpoint/2010/main" val="28457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Omitted Variable Bias</a:t>
            </a:r>
          </a:p>
        </p:txBody>
      </p:sp>
      <mc:AlternateContent xmlns:mc="http://schemas.openxmlformats.org/markup-compatibility/2006" xmlns:a14="http://schemas.microsoft.com/office/drawing/2010/main">
        <mc:Choice Requires="a14">
          <p:sp>
            <p:nvSpPr>
              <p:cNvPr id="4" name="Content Placeholder 2"/>
              <p:cNvSpPr>
                <a:spLocks noGrp="1"/>
              </p:cNvSpPr>
              <p:nvPr>
                <p:ph idx="1"/>
              </p:nvPr>
            </p:nvSpPr>
            <p:spPr/>
            <p:txBody>
              <a:bodyPr>
                <a:noAutofit/>
              </a:bodyPr>
              <a:lstStyle/>
              <a:p>
                <a:pPr marL="118872" indent="0" algn="ctr">
                  <a:buNone/>
                </a:pPr>
                <a14:m>
                  <m:oMath xmlns:m="http://schemas.openxmlformats.org/officeDocument/2006/math">
                    <m:acc>
                      <m:accPr>
                        <m:chr m:val="̂"/>
                        <m:ctrlPr>
                          <a:rPr lang="en-US" sz="2400" i="1" smtClean="0">
                            <a:latin typeface="Cambria Math" panose="02040503050406030204" pitchFamily="18" charset="0"/>
                          </a:rPr>
                        </m:ctrlPr>
                      </m:accPr>
                      <m:e>
                        <m:sSub>
                          <m:sSubPr>
                            <m:ctrlPr>
                              <a:rPr lang="en-US" sz="2400" i="1">
                                <a:latin typeface="Cambria Math" panose="02040503050406030204" pitchFamily="18" charset="0"/>
                              </a:rPr>
                            </m:ctrlPr>
                          </m:sSubPr>
                          <m:e>
                            <m:r>
                              <a:rPr lang="en-US" sz="2400" b="0" i="1" smtClean="0">
                                <a:latin typeface="Cambria Math" panose="02040503050406030204" pitchFamily="18" charset="0"/>
                              </a:rPr>
                              <m:t> </m:t>
                            </m:r>
                            <m:r>
                              <a:rPr lang="en-US" sz="2400" i="1">
                                <a:latin typeface="Cambria Math" panose="02040503050406030204" pitchFamily="18" charset="0"/>
                              </a:rPr>
                              <m:t>𝐵</m:t>
                            </m:r>
                          </m:e>
                          <m:sub>
                            <m:r>
                              <a:rPr lang="en-US" sz="2400" i="1">
                                <a:latin typeface="Cambria Math" panose="02040503050406030204" pitchFamily="18" charset="0"/>
                              </a:rPr>
                              <m:t>1</m:t>
                            </m:r>
                          </m:sub>
                        </m:sSub>
                      </m:e>
                    </m:acc>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1</m:t>
                        </m:r>
                      </m:sub>
                    </m:sSub>
                  </m:oMath>
                </a14:m>
                <a:r>
                  <a:rPr lang="en-US" sz="2400" dirty="0"/>
                  <a:t>+</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2</m:t>
                        </m:r>
                      </m:sub>
                    </m:sSub>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1</m:t>
                        </m:r>
                      </m:sub>
                    </m:sSub>
                  </m:oMath>
                </a14:m>
                <a:endParaRPr lang="en-US" sz="2400" dirty="0"/>
              </a:p>
              <a:p>
                <a:endParaRPr lang="en-US" sz="2400" b="0" i="0" dirty="0">
                  <a:latin typeface="Cambria Math" panose="02040503050406030204" pitchFamily="18" charset="0"/>
                </a:endParaRPr>
              </a:p>
              <a:p>
                <a:r>
                  <a:rPr lang="en-US" sz="2400" b="0" i="0" dirty="0">
                    <a:latin typeface="Cambria Math" panose="02040503050406030204" pitchFamily="18" charset="0"/>
                  </a:rPr>
                  <a:t>The OVB “formula” indicates that a) omitting a variable will cause bias if two things are true. The omitted variable is an important determinant of Y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2</m:t>
                        </m:r>
                      </m:sub>
                    </m:sSub>
                  </m:oMath>
                </a14:m>
                <a:r>
                  <a:rPr lang="en-US" sz="2400" b="0" i="0" dirty="0">
                    <a:latin typeface="Cambria Math" panose="02040503050406030204" pitchFamily="18" charset="0"/>
                  </a:rPr>
                  <a:t>) and the omitted variable is correlated with an included variable </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m:t>
                    </m:r>
                  </m:oMath>
                </a14:m>
                <a:r>
                  <a:rPr lang="en-US" sz="2400" dirty="0"/>
                  <a:t>.</a:t>
                </a:r>
              </a:p>
              <a:p>
                <a:r>
                  <a:rPr lang="en-US" sz="2400" dirty="0"/>
                  <a:t>Note that the sign of the bias depends on the sign of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2</m:t>
                        </m:r>
                      </m:sub>
                    </m:sSub>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1</m:t>
                        </m:r>
                      </m:sub>
                    </m:sSub>
                  </m:oMath>
                </a14:m>
                <a:r>
                  <a:rPr lang="en-US" sz="2400" dirty="0">
                    <a:ea typeface="Cambria Math" panose="02040503050406030204" pitchFamily="18" charset="0"/>
                  </a:rPr>
                  <a:t>.</a:t>
                </a:r>
              </a:p>
              <a:p>
                <a:r>
                  <a:rPr lang="en-US" sz="2400" dirty="0">
                    <a:ea typeface="Cambria Math" panose="02040503050406030204" pitchFamily="18" charset="0"/>
                  </a:rPr>
                  <a:t>E.g. Suppose that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𝐵</m:t>
                        </m:r>
                      </m:e>
                      <m:sub>
                        <m:r>
                          <a:rPr lang="en-US" sz="2400" i="1">
                            <a:latin typeface="Cambria Math" panose="02040503050406030204" pitchFamily="18" charset="0"/>
                          </a:rPr>
                          <m:t>2</m:t>
                        </m:r>
                      </m:sub>
                    </m:sSub>
                    <m:r>
                      <a:rPr lang="en-US" sz="2400" b="0" i="1" smtClean="0">
                        <a:latin typeface="Cambria Math" panose="02040503050406030204" pitchFamily="18" charset="0"/>
                      </a:rPr>
                      <m:t>&gt;0 &amp;</m:t>
                    </m:r>
                    <m:sSub>
                      <m:sSubPr>
                        <m:ctrlPr>
                          <a:rPr lang="en-US" sz="2400" i="1">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𝛿</m:t>
                        </m:r>
                      </m:e>
                      <m:sub>
                        <m:r>
                          <a:rPr lang="en-US" sz="2400" i="1">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&lt;0</m:t>
                    </m:r>
                  </m:oMath>
                </a14:m>
                <a:r>
                  <a:rPr lang="en-US" sz="2400" dirty="0">
                    <a:ea typeface="Cambria Math" panose="02040503050406030204" pitchFamily="18" charset="0"/>
                  </a:rPr>
                  <a:t> then </a:t>
                </a:r>
                <a14:m>
                  <m:oMath xmlns:m="http://schemas.openxmlformats.org/officeDocument/2006/math">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 </m:t>
                            </m:r>
                            <m:r>
                              <a:rPr lang="en-US" sz="2400" i="1">
                                <a:latin typeface="Cambria Math" panose="02040503050406030204" pitchFamily="18" charset="0"/>
                              </a:rPr>
                              <m:t>𝐵</m:t>
                            </m:r>
                          </m:e>
                          <m:sub>
                            <m:r>
                              <a:rPr lang="en-US" sz="2400" i="1">
                                <a:latin typeface="Cambria Math" panose="02040503050406030204" pitchFamily="18" charset="0"/>
                              </a:rPr>
                              <m:t>1</m:t>
                            </m:r>
                          </m:sub>
                        </m:sSub>
                      </m:e>
                    </m:acc>
                  </m:oMath>
                </a14:m>
                <a:r>
                  <a:rPr lang="en-US" sz="2400" dirty="0"/>
                  <a:t> will be biased downward.</a:t>
                </a:r>
              </a:p>
              <a:p>
                <a:r>
                  <a:rPr lang="en-US" sz="2400" dirty="0"/>
                  <a:t>E.g. suppose </a:t>
                </a:r>
                <a:r>
                  <a:rPr lang="en-US" sz="2400" dirty="0" err="1"/>
                  <a:t>wlog</a:t>
                </a:r>
                <a:r>
                  <a:rPr lang="en-US" sz="2400" dirty="0"/>
                  <a:t> that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𝑌</m:t>
                    </m:r>
                    <m:r>
                      <a:rPr lang="en-US" sz="2400" b="0" i="1" smtClean="0">
                        <a:latin typeface="Cambria Math" panose="02040503050406030204" pitchFamily="18" charset="0"/>
                        <a:ea typeface="Cambria Math" panose="02040503050406030204" pitchFamily="18" charset="0"/>
                      </a:rPr>
                      <m:t>↑</m:t>
                    </m:r>
                  </m:oMath>
                </a14:m>
                <a:r>
                  <a:rPr lang="en-US" sz="2400" dirty="0"/>
                  <a:t>.  Note, however, that when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b="0" i="1" smtClean="0">
                            <a:latin typeface="Cambria Math" panose="02040503050406030204" pitchFamily="18" charset="0"/>
                          </a:rPr>
                          <m:t>2</m:t>
                        </m:r>
                      </m:sub>
                    </m:sSub>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𝑎𝑛𝑑</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𝑌</m:t>
                    </m:r>
                    <m:r>
                      <a:rPr lang="en-US" sz="2400" b="0" i="1" smtClean="0">
                        <a:latin typeface="Cambria Math" panose="02040503050406030204" pitchFamily="18" charset="0"/>
                        <a:ea typeface="Cambria Math" panose="02040503050406030204" pitchFamily="18" charset="0"/>
                      </a:rPr>
                      <m:t>↓</m:t>
                    </m:r>
                  </m:oMath>
                </a14:m>
                <a:r>
                  <a:rPr lang="en-US" sz="2400" dirty="0"/>
                  <a:t> and OLS will ascribe the </a:t>
                </a:r>
                <a:r>
                  <a:rPr lang="en-US" sz="2400" i="1" dirty="0"/>
                  <a:t>total</a:t>
                </a:r>
                <a:r>
                  <a:rPr lang="en-US" sz="2400" dirty="0"/>
                  <a:t> effect to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oMath>
                </a14:m>
                <a:r>
                  <a:rPr lang="en-US" sz="2400" dirty="0"/>
                  <a:t> so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𝑋</m:t>
                        </m:r>
                      </m:e>
                      <m:sub>
                        <m:r>
                          <a:rPr lang="en-US" sz="2400" i="1">
                            <a:latin typeface="Cambria Math" panose="02040503050406030204" pitchFamily="18" charset="0"/>
                          </a:rPr>
                          <m:t>1</m:t>
                        </m:r>
                      </m:sub>
                    </m:sSub>
                  </m:oMath>
                </a14:m>
                <a:r>
                  <a:rPr lang="en-US" sz="2400" dirty="0"/>
                  <a:t> will be underestimated.</a:t>
                </a:r>
              </a:p>
              <a:p>
                <a:r>
                  <a:rPr lang="en-US" sz="2400" dirty="0"/>
                  <a:t>Without further assumptions the formula holds only for case of one included and one excluded variable. Rule of thumb.</a:t>
                </a:r>
              </a:p>
            </p:txBody>
          </p:sp>
        </mc:Choice>
        <mc:Fallback xmlns="">
          <p:sp>
            <p:nvSpPr>
              <p:cNvPr id="4" name="Content Placeholder 2"/>
              <p:cNvSpPr>
                <a:spLocks noGrp="1" noRot="1" noChangeAspect="1" noMove="1" noResize="1" noEditPoints="1" noAdjustHandles="1" noChangeArrowheads="1" noChangeShapeType="1" noTextEdit="1"/>
              </p:cNvSpPr>
              <p:nvPr>
                <p:ph idx="1"/>
              </p:nvPr>
            </p:nvSpPr>
            <p:spPr>
              <a:blipFill>
                <a:blip r:embed="rId2"/>
                <a:stretch>
                  <a:fillRect r="-278"/>
                </a:stretch>
              </a:blipFill>
            </p:spPr>
            <p:txBody>
              <a:bodyPr/>
              <a:lstStyle/>
              <a:p>
                <a:r>
                  <a:rPr lang="en-US">
                    <a:noFill/>
                  </a:rPr>
                  <a:t> </a:t>
                </a:r>
              </a:p>
            </p:txBody>
          </p:sp>
        </mc:Fallback>
      </mc:AlternateContent>
    </p:spTree>
    <p:extLst>
      <p:ext uri="{BB962C8B-B14F-4D97-AF65-F5344CB8AC3E}">
        <p14:creationId xmlns:p14="http://schemas.microsoft.com/office/powerpoint/2010/main" val="346287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up)">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up)">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up)">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up)">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Thus, an omitted variable will cause bias if it is an important determinant of Y and it is correlated with an included variable.</a:t>
            </a:r>
          </a:p>
          <a:p>
            <a:r>
              <a:rPr lang="en-US" dirty="0"/>
              <a:t>What to do?</a:t>
            </a:r>
          </a:p>
          <a:p>
            <a:r>
              <a:rPr lang="en-US" dirty="0"/>
              <a:t>Include the omitted variable!</a:t>
            </a:r>
          </a:p>
          <a:p>
            <a:r>
              <a:rPr lang="en-US" dirty="0"/>
              <a:t>What about if we don’t have the omitted variable and don’t even know what it might be?</a:t>
            </a:r>
          </a:p>
          <a:p>
            <a:r>
              <a:rPr lang="en-US" dirty="0"/>
              <a:t>Surprisingly, there is a solution.</a:t>
            </a:r>
          </a:p>
        </p:txBody>
      </p:sp>
    </p:spTree>
    <p:extLst>
      <p:ext uri="{BB962C8B-B14F-4D97-AF65-F5344CB8AC3E}">
        <p14:creationId xmlns:p14="http://schemas.microsoft.com/office/powerpoint/2010/main" val="234512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Search for Random Variation</a:t>
            </a:r>
          </a:p>
        </p:txBody>
      </p:sp>
      <p:sp>
        <p:nvSpPr>
          <p:cNvPr id="3" name="Content Placeholder 2"/>
          <p:cNvSpPr>
            <a:spLocks noGrp="1"/>
          </p:cNvSpPr>
          <p:nvPr>
            <p:ph idx="1"/>
          </p:nvPr>
        </p:nvSpPr>
        <p:spPr/>
        <p:txBody>
          <a:bodyPr>
            <a:normAutofit fontScale="77500" lnSpcReduction="20000"/>
          </a:bodyPr>
          <a:lstStyle/>
          <a:p>
            <a:r>
              <a:rPr lang="en-US" dirty="0"/>
              <a:t>Ideally we would control X randomly and run a trial. E.g. ideally we would like to determine education randomly and then find the effect of education variation on earnings.</a:t>
            </a:r>
          </a:p>
          <a:p>
            <a:r>
              <a:rPr lang="en-US" dirty="0"/>
              <a:t>Experiments are expensive and not always possible. </a:t>
            </a:r>
          </a:p>
          <a:p>
            <a:r>
              <a:rPr lang="en-US" dirty="0"/>
              <a:t>One approach is to look for “natural experiments.”</a:t>
            </a:r>
          </a:p>
          <a:p>
            <a:r>
              <a:rPr lang="en-US" dirty="0"/>
              <a:t>A second related approach is to note that there is a lot of variation in X. Surely some of it is due to random factors, i.e. to factors not associated with earnings.</a:t>
            </a:r>
          </a:p>
          <a:p>
            <a:pPr lvl="1"/>
            <a:r>
              <a:rPr lang="en-US" dirty="0"/>
              <a:t>Not every high ability student gets a PhD and not every low ability student stops at high school. Surely some of this is random?</a:t>
            </a:r>
          </a:p>
          <a:p>
            <a:r>
              <a:rPr lang="en-US" dirty="0"/>
              <a:t>An IV is a strategy to identify some random variation in X and use that variation and that variation alone to estimate the effect of X on Y.</a:t>
            </a:r>
          </a:p>
          <a:p>
            <a:pPr lvl="1"/>
            <a:r>
              <a:rPr lang="en-US" dirty="0"/>
              <a:t>A possible issue with IV is already identified. We are going to have to throw away a lot of variation to focus on the variation that is randomly determined. </a:t>
            </a:r>
          </a:p>
        </p:txBody>
      </p:sp>
    </p:spTree>
    <p:extLst>
      <p:ext uri="{BB962C8B-B14F-4D97-AF65-F5344CB8AC3E}">
        <p14:creationId xmlns:p14="http://schemas.microsoft.com/office/powerpoint/2010/main" val="400373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Variables</a:t>
            </a:r>
          </a:p>
        </p:txBody>
      </p:sp>
      <p:sp>
        <p:nvSpPr>
          <p:cNvPr id="3" name="Content Placeholder 2"/>
          <p:cNvSpPr>
            <a:spLocks noGrp="1"/>
          </p:cNvSpPr>
          <p:nvPr>
            <p:ph idx="1"/>
          </p:nvPr>
        </p:nvSpPr>
        <p:spPr/>
        <p:txBody>
          <a:bodyPr>
            <a:normAutofit lnSpcReduction="10000"/>
          </a:bodyPr>
          <a:lstStyle/>
          <a:p>
            <a:r>
              <a:rPr lang="en-US" dirty="0"/>
              <a:t>Why might education vary for a random reason (i.e. a reason not correlated with ability or other determinant of earnings)?</a:t>
            </a:r>
          </a:p>
          <a:p>
            <a:r>
              <a:rPr lang="en-US" dirty="0"/>
              <a:t>Some people live near a college, others do not. Someone who lives near a college may find it cheaper to go to college since they can live at home. If living near a college is random (</a:t>
            </a:r>
            <a:r>
              <a:rPr lang="en-US" dirty="0" err="1"/>
              <a:t>wrt</a:t>
            </a:r>
            <a:r>
              <a:rPr lang="en-US" dirty="0"/>
              <a:t> to factors like ability that determine earnings) then we can use living near a college as an IV to estimate the effect of education on earnings.</a:t>
            </a:r>
          </a:p>
          <a:p>
            <a:r>
              <a:rPr lang="en-US" dirty="0"/>
              <a:t>The idea of the IV is to “isolate” the variation in education that is random.</a:t>
            </a:r>
          </a:p>
        </p:txBody>
      </p:sp>
    </p:spTree>
    <p:extLst>
      <p:ext uri="{BB962C8B-B14F-4D97-AF65-F5344CB8AC3E}">
        <p14:creationId xmlns:p14="http://schemas.microsoft.com/office/powerpoint/2010/main" val="212118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5" y="192386"/>
            <a:ext cx="10972800" cy="1252728"/>
          </a:xfrm>
        </p:spPr>
        <p:txBody>
          <a:bodyPr/>
          <a:lstStyle/>
          <a:p>
            <a:r>
              <a:rPr lang="en-US" dirty="0"/>
              <a:t>DAG: Directed Acyclic Graph</a:t>
            </a:r>
          </a:p>
        </p:txBody>
      </p:sp>
      <p:sp>
        <p:nvSpPr>
          <p:cNvPr id="18" name="Content Placeholder 17"/>
          <p:cNvSpPr>
            <a:spLocks noGrp="1"/>
          </p:cNvSpPr>
          <p:nvPr>
            <p:ph idx="1"/>
          </p:nvPr>
        </p:nvSpPr>
        <p:spPr>
          <a:xfrm>
            <a:off x="619125" y="1682448"/>
            <a:ext cx="10972800" cy="638516"/>
          </a:xfrm>
        </p:spPr>
        <p:txBody>
          <a:bodyPr>
            <a:normAutofit/>
          </a:bodyPr>
          <a:lstStyle/>
          <a:p>
            <a:r>
              <a:rPr lang="en-US" dirty="0"/>
              <a:t>Omitted variable bias. Standard notation and DAG.</a:t>
            </a:r>
          </a:p>
        </p:txBody>
      </p:sp>
      <p:cxnSp>
        <p:nvCxnSpPr>
          <p:cNvPr id="5" name="Straight Arrow Connector 4"/>
          <p:cNvCxnSpPr/>
          <p:nvPr/>
        </p:nvCxnSpPr>
        <p:spPr>
          <a:xfrm>
            <a:off x="7111666" y="3417471"/>
            <a:ext cx="2422358" cy="160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8322845" y="2511593"/>
            <a:ext cx="121117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096876" y="2511593"/>
            <a:ext cx="106604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72275" y="3247274"/>
            <a:ext cx="381000" cy="372478"/>
          </a:xfrm>
          <a:prstGeom prst="rect">
            <a:avLst/>
          </a:prstGeom>
          <a:noFill/>
        </p:spPr>
        <p:txBody>
          <a:bodyPr wrap="square" rtlCol="0">
            <a:spAutoFit/>
          </a:bodyPr>
          <a:lstStyle/>
          <a:p>
            <a:r>
              <a:rPr lang="en-US" dirty="0"/>
              <a:t>X</a:t>
            </a:r>
          </a:p>
        </p:txBody>
      </p:sp>
      <p:sp>
        <p:nvSpPr>
          <p:cNvPr id="10" name="TextBox 9"/>
          <p:cNvSpPr txBox="1"/>
          <p:nvPr/>
        </p:nvSpPr>
        <p:spPr>
          <a:xfrm>
            <a:off x="9534024" y="3252494"/>
            <a:ext cx="453691" cy="369332"/>
          </a:xfrm>
          <a:prstGeom prst="rect">
            <a:avLst/>
          </a:prstGeom>
          <a:noFill/>
        </p:spPr>
        <p:txBody>
          <a:bodyPr wrap="square" rtlCol="0">
            <a:spAutoFit/>
          </a:bodyPr>
          <a:lstStyle/>
          <a:p>
            <a:r>
              <a:rPr lang="en-US" dirty="0"/>
              <a:t>Y</a:t>
            </a:r>
          </a:p>
        </p:txBody>
      </p:sp>
      <p:sp>
        <p:nvSpPr>
          <p:cNvPr id="17" name="TextBox 16"/>
          <p:cNvSpPr txBox="1"/>
          <p:nvPr/>
        </p:nvSpPr>
        <p:spPr>
          <a:xfrm>
            <a:off x="8052385" y="2227845"/>
            <a:ext cx="381000" cy="372478"/>
          </a:xfrm>
          <a:prstGeom prst="rect">
            <a:avLst/>
          </a:prstGeom>
          <a:noFill/>
        </p:spPr>
        <p:txBody>
          <a:bodyPr wrap="square" rtlCol="0">
            <a:spAutoFit/>
          </a:bodyPr>
          <a:lstStyle/>
          <a:p>
            <a:r>
              <a:rPr lang="en-US" dirty="0"/>
              <a:t>U</a:t>
            </a:r>
          </a:p>
        </p:txBody>
      </p:sp>
      <mc:AlternateContent xmlns:mc="http://schemas.openxmlformats.org/markup-compatibility/2006" xmlns:a14="http://schemas.microsoft.com/office/drawing/2010/main">
        <mc:Choice Requires="a14">
          <p:sp>
            <p:nvSpPr>
              <p:cNvPr id="19" name="TextBox 18"/>
              <p:cNvSpPr txBox="1"/>
              <p:nvPr/>
            </p:nvSpPr>
            <p:spPr>
              <a:xfrm>
                <a:off x="1201655" y="2566821"/>
                <a:ext cx="3325729"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𝑌</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𝛽</m:t>
                          </m:r>
                        </m:e>
                        <m:sub>
                          <m:r>
                            <a:rPr lang="en-US" sz="2400" b="0" i="1" smtClean="0">
                              <a:latin typeface="Cambria Math" panose="02040503050406030204" pitchFamily="18" charset="0"/>
                              <a:ea typeface="Cambria Math" panose="02040503050406030204" pitchFamily="18" charset="0"/>
                            </a:rPr>
                            <m:t>0</m:t>
                          </m:r>
                        </m:sub>
                      </m:sSub>
                      <m:r>
                        <a:rPr lang="en-US" sz="2400" b="0" i="1" smtClean="0">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𝛽</m:t>
                          </m:r>
                        </m:e>
                        <m:sub>
                          <m:r>
                            <a:rPr lang="en-US" sz="2400" i="1">
                              <a:latin typeface="Cambria Math" panose="02040503050406030204" pitchFamily="18" charset="0"/>
                              <a:ea typeface="Cambria Math" panose="02040503050406030204" pitchFamily="18" charset="0"/>
                            </a:rPr>
                            <m:t>1</m:t>
                          </m:r>
                        </m:sub>
                      </m:sSub>
                      <m:sSub>
                        <m:sSubPr>
                          <m:ctrlPr>
                            <a:rPr lang="en-US" sz="240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𝑋</m:t>
                          </m:r>
                        </m:e>
                        <m:sub>
                          <m:r>
                            <a:rPr lang="en-US" sz="2400" b="0" i="1" smtClean="0">
                              <a:latin typeface="Cambria Math" panose="02040503050406030204" pitchFamily="18" charset="0"/>
                              <a:ea typeface="Cambria Math" panose="02040503050406030204" pitchFamily="18" charset="0"/>
                            </a:rPr>
                            <m:t>𝑖</m:t>
                          </m:r>
                        </m:sub>
                      </m:sSub>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𝑈</m:t>
                          </m:r>
                        </m:e>
                        <m:sub>
                          <m:r>
                            <a:rPr lang="en-US" sz="2400" b="0" i="1" smtClean="0">
                              <a:latin typeface="Cambria Math" panose="02040503050406030204" pitchFamily="18" charset="0"/>
                              <a:ea typeface="Cambria Math" panose="02040503050406030204" pitchFamily="18" charset="0"/>
                            </a:rPr>
                            <m:t>𝑖</m:t>
                          </m:r>
                        </m:sub>
                      </m:sSub>
                    </m:oMath>
                  </m:oMathPara>
                </a14:m>
                <a:endParaRPr lang="en-US" sz="2400" dirty="0"/>
              </a:p>
            </p:txBody>
          </p:sp>
        </mc:Choice>
        <mc:Fallback xmlns="">
          <p:sp>
            <p:nvSpPr>
              <p:cNvPr id="19" name="TextBox 18"/>
              <p:cNvSpPr txBox="1">
                <a:spLocks noRot="1" noChangeAspect="1" noMove="1" noResize="1" noEditPoints="1" noAdjustHandles="1" noChangeArrowheads="1" noChangeShapeType="1" noTextEdit="1"/>
              </p:cNvSpPr>
              <p:nvPr/>
            </p:nvSpPr>
            <p:spPr>
              <a:xfrm>
                <a:off x="1201655" y="2566821"/>
                <a:ext cx="3325729" cy="369332"/>
              </a:xfrm>
              <a:prstGeom prst="rect">
                <a:avLst/>
              </a:prstGeom>
              <a:blipFill>
                <a:blip r:embed="rId2"/>
                <a:stretch>
                  <a:fillRect b="-344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1639805" y="2991722"/>
                <a:ext cx="2449428" cy="369332"/>
              </a:xfrm>
              <a:prstGeom prst="rect">
                <a:avLst/>
              </a:prstGeom>
              <a:noFill/>
            </p:spPr>
            <p:txBody>
              <a:bodyPr wrap="square" lIns="0" tIns="0" rIns="0" bIns="0" rtlCol="0">
                <a:spAutoFit/>
              </a:bodyPr>
              <a:lstStyle/>
              <a:p>
                <a14:m>
                  <m:oMath xmlns:m="http://schemas.openxmlformats.org/officeDocument/2006/math">
                    <m:r>
                      <a:rPr lang="en-US" sz="2400" b="0" i="1" smtClean="0">
                        <a:latin typeface="Cambria Math" panose="02040503050406030204" pitchFamily="18" charset="0"/>
                      </a:rPr>
                      <m:t>𝐸</m:t>
                    </m:r>
                    <m:r>
                      <a:rPr lang="en-US" sz="2400" b="0" i="1" smtClean="0">
                        <a:latin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𝑈</m:t>
                        </m:r>
                      </m:e>
                      <m:sub>
                        <m:r>
                          <a:rPr lang="en-US" sz="2400" i="1">
                            <a:latin typeface="Cambria Math" panose="02040503050406030204" pitchFamily="18" charset="0"/>
                            <a:ea typeface="Cambria Math" panose="02040503050406030204" pitchFamily="18" charset="0"/>
                          </a:rPr>
                          <m:t>𝑖</m:t>
                        </m:r>
                      </m:sub>
                    </m:sSub>
                  </m:oMath>
                </a14:m>
                <a:r>
                  <a:rPr lang="en-US" sz="2400" dirty="0"/>
                  <a:t>|</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𝑋</m:t>
                        </m:r>
                      </m:e>
                      <m:sub>
                        <m:r>
                          <a:rPr lang="en-US" sz="2400" i="1">
                            <a:latin typeface="Cambria Math" panose="02040503050406030204" pitchFamily="18" charset="0"/>
                            <a:ea typeface="Cambria Math" panose="02040503050406030204" pitchFamily="18" charset="0"/>
                          </a:rPr>
                          <m:t>𝑖</m:t>
                        </m:r>
                      </m:sub>
                    </m:sSub>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m:t>
                    </m:r>
                  </m:oMath>
                </a14:m>
                <a:r>
                  <a:rPr lang="en-US" sz="2400" dirty="0"/>
                  <a:t>]</a:t>
                </a:r>
              </a:p>
            </p:txBody>
          </p:sp>
        </mc:Choice>
        <mc:Fallback xmlns="">
          <p:sp>
            <p:nvSpPr>
              <p:cNvPr id="20" name="TextBox 19"/>
              <p:cNvSpPr txBox="1">
                <a:spLocks noRot="1" noChangeAspect="1" noMove="1" noResize="1" noEditPoints="1" noAdjustHandles="1" noChangeArrowheads="1" noChangeShapeType="1" noTextEdit="1"/>
              </p:cNvSpPr>
              <p:nvPr/>
            </p:nvSpPr>
            <p:spPr>
              <a:xfrm>
                <a:off x="1639805" y="2991722"/>
                <a:ext cx="2449428" cy="369332"/>
              </a:xfrm>
              <a:prstGeom prst="rect">
                <a:avLst/>
              </a:prstGeom>
              <a:blipFill>
                <a:blip r:embed="rId3"/>
                <a:stretch>
                  <a:fillRect l="-4478" t="-26667"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7968299" y="3464840"/>
                <a:ext cx="4579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7968299" y="3464840"/>
                <a:ext cx="457946" cy="369332"/>
              </a:xfrm>
              <a:prstGeom prst="rect">
                <a:avLst/>
              </a:prstGeom>
              <a:blipFill>
                <a:blip r:embed="rId4"/>
                <a:stretch>
                  <a:fillRect b="-13115"/>
                </a:stretch>
              </a:blipFill>
            </p:spPr>
            <p:txBody>
              <a:bodyPr/>
              <a:lstStyle/>
              <a:p>
                <a:r>
                  <a:rPr lang="en-US">
                    <a:noFill/>
                  </a:rPr>
                  <a:t> </a:t>
                </a:r>
              </a:p>
            </p:txBody>
          </p:sp>
        </mc:Fallback>
      </mc:AlternateContent>
      <p:sp>
        <p:nvSpPr>
          <p:cNvPr id="24" name="Content Placeholder 17"/>
          <p:cNvSpPr txBox="1">
            <a:spLocks/>
          </p:cNvSpPr>
          <p:nvPr/>
        </p:nvSpPr>
        <p:spPr>
          <a:xfrm>
            <a:off x="600075" y="3753301"/>
            <a:ext cx="10972800" cy="638516"/>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a:t>IV solution (2SLS). Standard notation and DAG.</a:t>
            </a:r>
          </a:p>
        </p:txBody>
      </p:sp>
      <mc:AlternateContent xmlns:mc="http://schemas.openxmlformats.org/markup-compatibility/2006" xmlns:a14="http://schemas.microsoft.com/office/drawing/2010/main">
        <mc:Choice Requires="a14">
          <p:sp>
            <p:nvSpPr>
              <p:cNvPr id="26" name="TextBox 25"/>
              <p:cNvSpPr txBox="1"/>
              <p:nvPr/>
            </p:nvSpPr>
            <p:spPr>
              <a:xfrm>
                <a:off x="455146" y="5199896"/>
                <a:ext cx="5686176" cy="369332"/>
              </a:xfrm>
              <a:prstGeom prst="rect">
                <a:avLst/>
              </a:prstGeom>
              <a:noFill/>
            </p:spPr>
            <p:txBody>
              <a:bodyPr wrap="square" lIns="0" tIns="0" rIns="0" bIns="0" rtlCol="0">
                <a:spAutoFit/>
              </a:bodyPr>
              <a:lstStyle/>
              <a:p>
                <a:r>
                  <a:rPr lang="en-US" sz="2400" dirty="0"/>
                  <a:t>Corr</a:t>
                </a:r>
                <a14:m>
                  <m:oMath xmlns:m="http://schemas.openxmlformats.org/officeDocument/2006/math">
                    <m:d>
                      <m:dPr>
                        <m:ctrlPr>
                          <a:rPr lang="en-US" sz="2400" i="1">
                            <a:latin typeface="Cambria Math" panose="02040503050406030204" pitchFamily="18" charset="0"/>
                            <a:ea typeface="Cambria Math" panose="02040503050406030204" pitchFamily="18" charset="0"/>
                          </a:rPr>
                        </m:ctrlPr>
                      </m:dPr>
                      <m:e>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𝑈</m:t>
                            </m:r>
                          </m:e>
                          <m:sub>
                            <m:r>
                              <a:rPr lang="en-US" sz="2400" i="1">
                                <a:latin typeface="Cambria Math" panose="02040503050406030204" pitchFamily="18" charset="0"/>
                                <a:ea typeface="Cambria Math" panose="02040503050406030204" pitchFamily="18" charset="0"/>
                              </a:rPr>
                              <m:t>𝑖</m:t>
                            </m:r>
                          </m:sub>
                        </m:sSub>
                        <m:r>
                          <a:rPr lang="en-US" sz="2400" b="0" i="0" smtClean="0">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𝑖</m:t>
                            </m:r>
                          </m:sub>
                        </m:sSub>
                      </m:e>
                    </m:d>
                    <m:r>
                      <a:rPr lang="en-US" sz="2400" i="1">
                        <a:latin typeface="Cambria Math" panose="02040503050406030204" pitchFamily="18" charset="0"/>
                        <a:ea typeface="Cambria Math" panose="02040503050406030204" pitchFamily="18" charset="0"/>
                      </a:rPr>
                      <m:t>=0</m:t>
                    </m:r>
                    <m:r>
                      <a:rPr lang="en-US" sz="2400" b="0" i="1"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Instrument</m:t>
                    </m:r>
                    <m:r>
                      <a:rPr lang="en-US" sz="2400" b="0" i="0"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exogeneity</m:t>
                    </m:r>
                  </m:oMath>
                </a14:m>
                <a:endParaRPr lang="en-US" sz="2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455146" y="5199896"/>
                <a:ext cx="5686176" cy="369332"/>
              </a:xfrm>
              <a:prstGeom prst="rect">
                <a:avLst/>
              </a:prstGeom>
              <a:blipFill>
                <a:blip r:embed="rId5"/>
                <a:stretch>
                  <a:fillRect l="-3326" t="-24590" b="-491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350938" y="4747300"/>
                <a:ext cx="4987519" cy="461665"/>
              </a:xfrm>
              <a:prstGeom prst="rect">
                <a:avLst/>
              </a:prstGeom>
            </p:spPr>
            <p:txBody>
              <a:bodyPr wrap="none">
                <a:spAutoFit/>
              </a:bodyPr>
              <a:lstStyle/>
              <a:p>
                <a:r>
                  <a:rPr lang="en-US" sz="2400" dirty="0"/>
                  <a:t>Corr</a:t>
                </a:r>
                <a14:m>
                  <m:oMath xmlns:m="http://schemas.openxmlformats.org/officeDocument/2006/math">
                    <m:r>
                      <a:rPr lang="en-US" sz="2400" i="1">
                        <a:latin typeface="Cambria Math" panose="02040503050406030204" pitchFamily="18" charset="0"/>
                      </a:rPr>
                      <m:t>(</m:t>
                    </m:r>
                    <m:sSub>
                      <m:sSubPr>
                        <m:ctrlPr>
                          <a:rPr lang="en-US" sz="240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𝑋</m:t>
                        </m:r>
                      </m:e>
                      <m:sub>
                        <m:r>
                          <a:rPr lang="en-US" sz="2400" i="1">
                            <a:latin typeface="Cambria Math" panose="02040503050406030204" pitchFamily="18" charset="0"/>
                            <a:ea typeface="Cambria Math" panose="02040503050406030204" pitchFamily="18" charset="0"/>
                          </a:rPr>
                          <m:t>𝑖</m:t>
                        </m:r>
                      </m:sub>
                    </m:sSub>
                    <m:r>
                      <a:rPr lang="en-US" sz="2400" b="0" i="0" smtClean="0">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𝑖</m:t>
                        </m:r>
                      </m:sub>
                    </m:sSub>
                    <m:r>
                      <a:rPr lang="en-US" sz="2400" b="0" i="1" smtClean="0">
                        <a:latin typeface="Cambria Math" panose="02040503050406030204" pitchFamily="18" charset="0"/>
                        <a:ea typeface="Cambria Math" panose="02040503050406030204" pitchFamily="18" charset="0"/>
                      </a:rPr>
                      <m:t>)</m:t>
                    </m:r>
                    <m:r>
                      <a:rPr lang="en-US" sz="240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0</m:t>
                    </m:r>
                  </m:oMath>
                </a14:m>
                <a:r>
                  <a:rPr lang="en-US" sz="2400" dirty="0"/>
                  <a:t> Instrument relevance</a:t>
                </a:r>
              </a:p>
            </p:txBody>
          </p:sp>
        </mc:Choice>
        <mc:Fallback xmlns="">
          <p:sp>
            <p:nvSpPr>
              <p:cNvPr id="27" name="Rectangle 26"/>
              <p:cNvSpPr>
                <a:spLocks noRot="1" noChangeAspect="1" noMove="1" noResize="1" noEditPoints="1" noAdjustHandles="1" noChangeArrowheads="1" noChangeShapeType="1" noTextEdit="1"/>
              </p:cNvSpPr>
              <p:nvPr/>
            </p:nvSpPr>
            <p:spPr>
              <a:xfrm>
                <a:off x="350938" y="4747300"/>
                <a:ext cx="4987519" cy="461665"/>
              </a:xfrm>
              <a:prstGeom prst="rect">
                <a:avLst/>
              </a:prstGeom>
              <a:blipFill>
                <a:blip r:embed="rId6"/>
                <a:stretch>
                  <a:fillRect l="-1956" t="-10667" r="-856" b="-30667"/>
                </a:stretch>
              </a:blipFill>
            </p:spPr>
            <p:txBody>
              <a:bodyPr/>
              <a:lstStyle/>
              <a:p>
                <a:r>
                  <a:rPr lang="en-US">
                    <a:noFill/>
                  </a:rPr>
                  <a:t> </a:t>
                </a:r>
              </a:p>
            </p:txBody>
          </p:sp>
        </mc:Fallback>
      </mc:AlternateContent>
      <p:cxnSp>
        <p:nvCxnSpPr>
          <p:cNvPr id="28" name="Straight Arrow Connector 27"/>
          <p:cNvCxnSpPr/>
          <p:nvPr/>
        </p:nvCxnSpPr>
        <p:spPr>
          <a:xfrm>
            <a:off x="7111666" y="5924407"/>
            <a:ext cx="2422358" cy="160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875922" y="5904264"/>
            <a:ext cx="885324" cy="181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322845" y="5018529"/>
            <a:ext cx="121117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7096876" y="5018529"/>
            <a:ext cx="106604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72275" y="5754210"/>
            <a:ext cx="381000" cy="372478"/>
          </a:xfrm>
          <a:prstGeom prst="rect">
            <a:avLst/>
          </a:prstGeom>
          <a:noFill/>
        </p:spPr>
        <p:txBody>
          <a:bodyPr wrap="square" rtlCol="0">
            <a:spAutoFit/>
          </a:bodyPr>
          <a:lstStyle/>
          <a:p>
            <a:r>
              <a:rPr lang="en-US" dirty="0"/>
              <a:t>X</a:t>
            </a:r>
          </a:p>
        </p:txBody>
      </p:sp>
      <p:sp>
        <p:nvSpPr>
          <p:cNvPr id="33" name="TextBox 32"/>
          <p:cNvSpPr txBox="1"/>
          <p:nvPr/>
        </p:nvSpPr>
        <p:spPr>
          <a:xfrm>
            <a:off x="9534024" y="5759430"/>
            <a:ext cx="453691" cy="369332"/>
          </a:xfrm>
          <a:prstGeom prst="rect">
            <a:avLst/>
          </a:prstGeom>
          <a:noFill/>
        </p:spPr>
        <p:txBody>
          <a:bodyPr wrap="square" rtlCol="0">
            <a:spAutoFit/>
          </a:bodyPr>
          <a:lstStyle/>
          <a:p>
            <a:r>
              <a:rPr lang="en-US" dirty="0"/>
              <a:t>Y</a:t>
            </a:r>
          </a:p>
        </p:txBody>
      </p:sp>
      <p:sp>
        <p:nvSpPr>
          <p:cNvPr id="34" name="TextBox 33"/>
          <p:cNvSpPr txBox="1"/>
          <p:nvPr/>
        </p:nvSpPr>
        <p:spPr>
          <a:xfrm>
            <a:off x="5540292" y="5727094"/>
            <a:ext cx="381000" cy="372478"/>
          </a:xfrm>
          <a:prstGeom prst="rect">
            <a:avLst/>
          </a:prstGeom>
          <a:noFill/>
        </p:spPr>
        <p:txBody>
          <a:bodyPr wrap="square" rtlCol="0">
            <a:spAutoFit/>
          </a:bodyPr>
          <a:lstStyle/>
          <a:p>
            <a:r>
              <a:rPr lang="en-US" dirty="0"/>
              <a:t>Z</a:t>
            </a:r>
          </a:p>
        </p:txBody>
      </p:sp>
      <p:sp>
        <p:nvSpPr>
          <p:cNvPr id="35" name="TextBox 34"/>
          <p:cNvSpPr txBox="1"/>
          <p:nvPr/>
        </p:nvSpPr>
        <p:spPr>
          <a:xfrm>
            <a:off x="8052385" y="4734781"/>
            <a:ext cx="381000" cy="372478"/>
          </a:xfrm>
          <a:prstGeom prst="rect">
            <a:avLst/>
          </a:prstGeom>
          <a:noFill/>
        </p:spPr>
        <p:txBody>
          <a:bodyPr wrap="square" rtlCol="0">
            <a:spAutoFit/>
          </a:bodyPr>
          <a:lstStyle/>
          <a:p>
            <a:r>
              <a:rPr lang="en-US" dirty="0"/>
              <a:t>U</a:t>
            </a:r>
          </a:p>
        </p:txBody>
      </p:sp>
      <mc:AlternateContent xmlns:mc="http://schemas.openxmlformats.org/markup-compatibility/2006" xmlns:a14="http://schemas.microsoft.com/office/drawing/2010/main">
        <mc:Choice Requires="a14">
          <p:sp>
            <p:nvSpPr>
              <p:cNvPr id="36" name="Rectangle 35"/>
              <p:cNvSpPr/>
              <p:nvPr/>
            </p:nvSpPr>
            <p:spPr>
              <a:xfrm>
                <a:off x="7984061" y="6047344"/>
                <a:ext cx="4579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36" name="Rectangle 35"/>
              <p:cNvSpPr>
                <a:spLocks noRot="1" noChangeAspect="1" noMove="1" noResize="1" noEditPoints="1" noAdjustHandles="1" noChangeArrowheads="1" noChangeShapeType="1" noTextEdit="1"/>
              </p:cNvSpPr>
              <p:nvPr/>
            </p:nvSpPr>
            <p:spPr>
              <a:xfrm>
                <a:off x="7984061" y="6047344"/>
                <a:ext cx="457946" cy="369332"/>
              </a:xfrm>
              <a:prstGeom prst="rect">
                <a:avLst/>
              </a:prstGeom>
              <a:blipFill>
                <a:blip r:embed="rId7"/>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6033201" y="5904264"/>
                <a:ext cx="44730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37" name="Rectangle 36"/>
              <p:cNvSpPr>
                <a:spLocks noRot="1" noChangeAspect="1" noMove="1" noResize="1" noEditPoints="1" noAdjustHandles="1" noChangeArrowheads="1" noChangeShapeType="1" noTextEdit="1"/>
              </p:cNvSpPr>
              <p:nvPr/>
            </p:nvSpPr>
            <p:spPr>
              <a:xfrm>
                <a:off x="6033201" y="5904264"/>
                <a:ext cx="447302" cy="369332"/>
              </a:xfrm>
              <a:prstGeom prst="rect">
                <a:avLst/>
              </a:prstGeom>
              <a:blipFill>
                <a:blip r:embed="rId9"/>
                <a:stretch>
                  <a:fillRect b="-5000"/>
                </a:stretch>
              </a:blipFill>
            </p:spPr>
            <p:txBody>
              <a:bodyPr/>
              <a:lstStyle/>
              <a:p>
                <a:r>
                  <a:rPr lang="en-US">
                    <a:noFill/>
                  </a:rPr>
                  <a:t> </a:t>
                </a:r>
              </a:p>
            </p:txBody>
          </p:sp>
        </mc:Fallback>
      </mc:AlternateContent>
    </p:spTree>
    <p:extLst>
      <p:ext uri="{BB962C8B-B14F-4D97-AF65-F5344CB8AC3E}">
        <p14:creationId xmlns:p14="http://schemas.microsoft.com/office/powerpoint/2010/main" val="411197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left)">
                                      <p:cBhvr>
                                        <p:cTn id="7" dur="500"/>
                                        <p:tgtEl>
                                          <p:spTgt spid="2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left)">
                                      <p:cBhvr>
                                        <p:cTn id="10" dur="500"/>
                                        <p:tgtEl>
                                          <p:spTgt spid="2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left)">
                                      <p:cBhvr>
                                        <p:cTn id="34" dur="500"/>
                                        <p:tgtEl>
                                          <p:spTgt spid="37"/>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par>
                                <p:cTn id="38" presetID="22" presetClass="entr" presetSubtype="8"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left)">
                                      <p:cBhvr>
                                        <p:cTn id="4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2" grpId="0"/>
      <p:bldP spid="33" grpId="0"/>
      <p:bldP spid="34" grpId="0"/>
      <p:bldP spid="35" grpId="0"/>
      <p:bldP spid="36"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with DAG</a:t>
            </a:r>
          </a:p>
        </p:txBody>
      </p:sp>
      <p:sp>
        <p:nvSpPr>
          <p:cNvPr id="4" name="Content Placeholder 17"/>
          <p:cNvSpPr txBox="1">
            <a:spLocks/>
          </p:cNvSpPr>
          <p:nvPr/>
        </p:nvSpPr>
        <p:spPr>
          <a:xfrm>
            <a:off x="699227" y="1660096"/>
            <a:ext cx="10972800" cy="638516"/>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a:t>IV solution. Standard notation and DAG.</a:t>
            </a:r>
          </a:p>
        </p:txBody>
      </p:sp>
      <p:cxnSp>
        <p:nvCxnSpPr>
          <p:cNvPr id="8" name="Straight Arrow Connector 7"/>
          <p:cNvCxnSpPr/>
          <p:nvPr/>
        </p:nvCxnSpPr>
        <p:spPr>
          <a:xfrm>
            <a:off x="7210818" y="3831202"/>
            <a:ext cx="2422358" cy="160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421997" y="2925324"/>
            <a:ext cx="121117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7196028" y="2925324"/>
            <a:ext cx="106604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71427" y="3661005"/>
            <a:ext cx="381000" cy="372478"/>
          </a:xfrm>
          <a:prstGeom prst="rect">
            <a:avLst/>
          </a:prstGeom>
          <a:noFill/>
        </p:spPr>
        <p:txBody>
          <a:bodyPr wrap="square" rtlCol="0">
            <a:spAutoFit/>
          </a:bodyPr>
          <a:lstStyle/>
          <a:p>
            <a:r>
              <a:rPr lang="en-US" dirty="0"/>
              <a:t>X</a:t>
            </a:r>
          </a:p>
        </p:txBody>
      </p:sp>
      <p:sp>
        <p:nvSpPr>
          <p:cNvPr id="12" name="TextBox 11"/>
          <p:cNvSpPr txBox="1"/>
          <p:nvPr/>
        </p:nvSpPr>
        <p:spPr>
          <a:xfrm>
            <a:off x="9633176" y="3666225"/>
            <a:ext cx="453691" cy="369332"/>
          </a:xfrm>
          <a:prstGeom prst="rect">
            <a:avLst/>
          </a:prstGeom>
          <a:noFill/>
        </p:spPr>
        <p:txBody>
          <a:bodyPr wrap="square" rtlCol="0">
            <a:spAutoFit/>
          </a:bodyPr>
          <a:lstStyle/>
          <a:p>
            <a:r>
              <a:rPr lang="en-US" dirty="0"/>
              <a:t>Y</a:t>
            </a:r>
          </a:p>
        </p:txBody>
      </p:sp>
      <p:sp>
        <p:nvSpPr>
          <p:cNvPr id="13" name="TextBox 12"/>
          <p:cNvSpPr txBox="1"/>
          <p:nvPr/>
        </p:nvSpPr>
        <p:spPr>
          <a:xfrm>
            <a:off x="5639444" y="3633889"/>
            <a:ext cx="381000" cy="372478"/>
          </a:xfrm>
          <a:prstGeom prst="rect">
            <a:avLst/>
          </a:prstGeom>
          <a:noFill/>
        </p:spPr>
        <p:txBody>
          <a:bodyPr wrap="square" rtlCol="0">
            <a:spAutoFit/>
          </a:bodyPr>
          <a:lstStyle/>
          <a:p>
            <a:r>
              <a:rPr lang="en-US" dirty="0"/>
              <a:t>Z</a:t>
            </a:r>
          </a:p>
        </p:txBody>
      </p:sp>
      <p:sp>
        <p:nvSpPr>
          <p:cNvPr id="14" name="TextBox 13"/>
          <p:cNvSpPr txBox="1"/>
          <p:nvPr/>
        </p:nvSpPr>
        <p:spPr>
          <a:xfrm>
            <a:off x="8151537" y="2641576"/>
            <a:ext cx="381000" cy="372478"/>
          </a:xfrm>
          <a:prstGeom prst="rect">
            <a:avLst/>
          </a:prstGeom>
          <a:noFill/>
        </p:spPr>
        <p:txBody>
          <a:bodyPr wrap="square" rtlCol="0">
            <a:spAutoFit/>
          </a:bodyPr>
          <a:lstStyle/>
          <a:p>
            <a:r>
              <a:rPr lang="en-US" dirty="0"/>
              <a:t>U</a:t>
            </a:r>
          </a:p>
        </p:txBody>
      </p:sp>
      <mc:AlternateContent xmlns:mc="http://schemas.openxmlformats.org/markup-compatibility/2006" xmlns:a14="http://schemas.microsoft.com/office/drawing/2010/main">
        <mc:Choice Requires="a14">
          <p:sp>
            <p:nvSpPr>
              <p:cNvPr id="15" name="Rectangle 14"/>
              <p:cNvSpPr/>
              <p:nvPr/>
            </p:nvSpPr>
            <p:spPr>
              <a:xfrm>
                <a:off x="8067451" y="3878571"/>
                <a:ext cx="4579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8067451" y="3878571"/>
                <a:ext cx="457946" cy="369332"/>
              </a:xfrm>
              <a:prstGeom prst="rect">
                <a:avLst/>
              </a:prstGeom>
              <a:blipFill>
                <a:blip r:embed="rId5"/>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6132353" y="3811059"/>
                <a:ext cx="44730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6132353" y="3811059"/>
                <a:ext cx="447302" cy="369332"/>
              </a:xfrm>
              <a:prstGeom prst="rect">
                <a:avLst/>
              </a:prstGeom>
              <a:blipFill>
                <a:blip r:embed="rId6"/>
                <a:stretch>
                  <a:fillRect b="-3279"/>
                </a:stretch>
              </a:blipFill>
            </p:spPr>
            <p:txBody>
              <a:bodyPr/>
              <a:lstStyle/>
              <a:p>
                <a:r>
                  <a:rPr lang="en-US">
                    <a:noFill/>
                  </a:rPr>
                  <a:t> </a:t>
                </a:r>
              </a:p>
            </p:txBody>
          </p:sp>
        </mc:Fallback>
      </mc:AlternateContent>
      <p:cxnSp>
        <p:nvCxnSpPr>
          <p:cNvPr id="17" name="Straight Arrow Connector 16"/>
          <p:cNvCxnSpPr/>
          <p:nvPr/>
        </p:nvCxnSpPr>
        <p:spPr>
          <a:xfrm>
            <a:off x="5975074" y="3811059"/>
            <a:ext cx="885324" cy="181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Content Placeholder 17"/>
              <p:cNvSpPr txBox="1">
                <a:spLocks/>
              </p:cNvSpPr>
              <p:nvPr/>
            </p:nvSpPr>
            <p:spPr>
              <a:xfrm>
                <a:off x="609600" y="4363696"/>
                <a:ext cx="10972800" cy="2213373"/>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a:t>The DAG is very clear on what to do.</a:t>
                </a:r>
              </a:p>
              <a:p>
                <a:r>
                  <a:rPr lang="en-US" dirty="0"/>
                  <a:t>Regress X on Z, learn      (first stage)</a:t>
                </a:r>
              </a:p>
              <a:p>
                <a:r>
                  <a:rPr lang="en-US" dirty="0"/>
                  <a:t>Regress Z on Y learn              (reduced form)</a:t>
                </a:r>
              </a:p>
              <a:p>
                <a:r>
                  <a:rPr lang="en-US" dirty="0"/>
                  <a:t>Divide! </a:t>
                </a:r>
                <a14:m>
                  <m:oMath xmlns:m="http://schemas.openxmlformats.org/officeDocument/2006/math">
                    <m:f>
                      <m:fPr>
                        <m:ctrlPr>
                          <a:rPr lang="en-US" i="1" smtClean="0">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𝛾</m:t>
                            </m:r>
                          </m:e>
                          <m:sub>
                            <m:r>
                              <a:rPr lang="en-US" i="1">
                                <a:latin typeface="Cambria Math" panose="02040503050406030204" pitchFamily="18" charset="0"/>
                                <a:ea typeface="Cambria Math" panose="02040503050406030204" pitchFamily="18" charset="0"/>
                              </a:rPr>
                              <m:t>1</m:t>
                            </m:r>
                          </m:sub>
                        </m:sSub>
                      </m:den>
                    </m:f>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𝛽</m:t>
                        </m:r>
                      </m:e>
                      <m:sub>
                        <m:r>
                          <a:rPr lang="en-US" i="1">
                            <a:latin typeface="Cambria Math" panose="02040503050406030204" pitchFamily="18" charset="0"/>
                            <a:ea typeface="Cambria Math" panose="02040503050406030204" pitchFamily="18" charset="0"/>
                          </a:rPr>
                          <m:t>1</m:t>
                        </m:r>
                      </m:sub>
                    </m:sSub>
                  </m:oMath>
                </a14:m>
                <a:endParaRPr lang="en-US" dirty="0"/>
              </a:p>
            </p:txBody>
          </p:sp>
        </mc:Choice>
        <mc:Fallback xmlns="">
          <p:sp>
            <p:nvSpPr>
              <p:cNvPr id="18" name="Content Placeholder 17"/>
              <p:cNvSpPr txBox="1">
                <a:spLocks noRot="1" noChangeAspect="1" noMove="1" noResize="1" noEditPoints="1" noAdjustHandles="1" noChangeArrowheads="1" noChangeShapeType="1" noTextEdit="1"/>
              </p:cNvSpPr>
              <p:nvPr/>
            </p:nvSpPr>
            <p:spPr>
              <a:xfrm>
                <a:off x="609600" y="4363696"/>
                <a:ext cx="10972800" cy="2213373"/>
              </a:xfrm>
              <a:prstGeom prst="rect">
                <a:avLst/>
              </a:prstGeom>
              <a:blipFill>
                <a:blip r:embed="rId7"/>
                <a:stretch>
                  <a:fillRect t="-3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575871" y="4828032"/>
                <a:ext cx="53277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𝛾</m:t>
                          </m:r>
                        </m:e>
                        <m:sub>
                          <m:r>
                            <a:rPr lang="en-US" sz="2400" i="1">
                              <a:latin typeface="Cambria Math" panose="02040503050406030204" pitchFamily="18" charset="0"/>
                              <a:ea typeface="Cambria Math" panose="02040503050406030204" pitchFamily="18" charset="0"/>
                            </a:rPr>
                            <m:t>1</m:t>
                          </m:r>
                        </m:sub>
                      </m:sSub>
                    </m:oMath>
                  </m:oMathPara>
                </a14:m>
                <a:endParaRPr lang="en-US" sz="2400" dirty="0"/>
              </a:p>
            </p:txBody>
          </p:sp>
        </mc:Choice>
        <mc:Fallback xmlns="">
          <p:sp>
            <p:nvSpPr>
              <p:cNvPr id="19" name="Rectangle 18"/>
              <p:cNvSpPr>
                <a:spLocks noRot="1" noChangeAspect="1" noMove="1" noResize="1" noEditPoints="1" noAdjustHandles="1" noChangeArrowheads="1" noChangeShapeType="1" noTextEdit="1"/>
              </p:cNvSpPr>
              <p:nvPr/>
            </p:nvSpPr>
            <p:spPr>
              <a:xfrm>
                <a:off x="4575871" y="4828032"/>
                <a:ext cx="532775" cy="461665"/>
              </a:xfrm>
              <a:prstGeom prst="rect">
                <a:avLst/>
              </a:prstGeom>
              <a:blipFill>
                <a:blip r:embed="rId8"/>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4513098" y="5262662"/>
                <a:ext cx="1191095" cy="461665"/>
              </a:xfrm>
              <a:prstGeom prst="rect">
                <a:avLst/>
              </a:prstGeom>
            </p:spPr>
            <p:txBody>
              <a:bodyPr wrap="none">
                <a:spAutoFit/>
              </a:bodyPr>
              <a:lstStyle/>
              <a:p>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𝛾</m:t>
                        </m:r>
                      </m:e>
                      <m:sub>
                        <m:r>
                          <a:rPr lang="en-US" sz="2400" i="1">
                            <a:latin typeface="Cambria Math" panose="02040503050406030204" pitchFamily="18" charset="0"/>
                            <a:ea typeface="Cambria Math" panose="02040503050406030204" pitchFamily="18" charset="0"/>
                          </a:rPr>
                          <m:t>1</m:t>
                        </m:r>
                      </m:sub>
                    </m:sSub>
                    <m:sSub>
                      <m:sSubPr>
                        <m:ctrlPr>
                          <a:rPr lang="en-US" sz="2400" i="1">
                            <a:latin typeface="Cambria Math" panose="02040503050406030204" pitchFamily="18" charset="0"/>
                            <a:ea typeface="Cambria Math" panose="02040503050406030204" pitchFamily="18" charset="0"/>
                          </a:rPr>
                        </m:ctrlPr>
                      </m:sSubPr>
                      <m:e>
                        <m:r>
                          <a:rPr lang="en-US" sz="240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𝛽</m:t>
                        </m:r>
                      </m:e>
                      <m:sub>
                        <m:r>
                          <a:rPr lang="en-US" sz="2400" i="1">
                            <a:latin typeface="Cambria Math" panose="02040503050406030204" pitchFamily="18" charset="0"/>
                            <a:ea typeface="Cambria Math" panose="02040503050406030204" pitchFamily="18" charset="0"/>
                          </a:rPr>
                          <m:t>1</m:t>
                        </m:r>
                      </m:sub>
                    </m:sSub>
                  </m:oMath>
                </a14:m>
                <a:r>
                  <a:rPr lang="en-US" sz="2400" dirty="0"/>
                  <a:t> </a:t>
                </a:r>
              </a:p>
            </p:txBody>
          </p:sp>
        </mc:Choice>
        <mc:Fallback xmlns="">
          <p:sp>
            <p:nvSpPr>
              <p:cNvPr id="20" name="Rectangle 19"/>
              <p:cNvSpPr>
                <a:spLocks noRot="1" noChangeAspect="1" noMove="1" noResize="1" noEditPoints="1" noAdjustHandles="1" noChangeArrowheads="1" noChangeShapeType="1" noTextEdit="1"/>
              </p:cNvSpPr>
              <p:nvPr/>
            </p:nvSpPr>
            <p:spPr>
              <a:xfrm>
                <a:off x="4513098" y="5262662"/>
                <a:ext cx="1191095" cy="461665"/>
              </a:xfrm>
              <a:prstGeom prst="rect">
                <a:avLst/>
              </a:prstGeom>
              <a:blipFill>
                <a:blip r:embed="rId9"/>
                <a:stretch>
                  <a:fillRect l="-1020" b="-17105"/>
                </a:stretch>
              </a:blipFill>
            </p:spPr>
            <p:txBody>
              <a:bodyPr/>
              <a:lstStyle/>
              <a:p>
                <a:r>
                  <a:rPr lang="en-US">
                    <a:noFill/>
                  </a:rPr>
                  <a:t> </a:t>
                </a:r>
              </a:p>
            </p:txBody>
          </p:sp>
        </mc:Fallback>
      </mc:AlternateContent>
    </p:spTree>
    <p:extLst>
      <p:ext uri="{BB962C8B-B14F-4D97-AF65-F5344CB8AC3E}">
        <p14:creationId xmlns:p14="http://schemas.microsoft.com/office/powerpoint/2010/main" val="211412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wipe(left)">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wipe(left)">
                                      <p:cBhvr>
                                        <p:cTn id="12" dur="500"/>
                                        <p:tgtEl>
                                          <p:spTgt spid="18">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8">
                                            <p:txEl>
                                              <p:pRg st="2" end="2"/>
                                            </p:txEl>
                                          </p:spTgt>
                                        </p:tgtEl>
                                        <p:attrNameLst>
                                          <p:attrName>style.visibility</p:attrName>
                                        </p:attrNameLst>
                                      </p:cBhvr>
                                      <p:to>
                                        <p:strVal val="visible"/>
                                      </p:to>
                                    </p:set>
                                    <p:animEffect transition="in" filter="wipe(left)">
                                      <p:cBhvr>
                                        <p:cTn id="20" dur="500"/>
                                        <p:tgtEl>
                                          <p:spTgt spid="18">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8">
                                            <p:txEl>
                                              <p:pRg st="3" end="3"/>
                                            </p:txEl>
                                          </p:spTgt>
                                        </p:tgtEl>
                                        <p:attrNameLst>
                                          <p:attrName>style.visibility</p:attrName>
                                        </p:attrNameLst>
                                      </p:cBhvr>
                                      <p:to>
                                        <p:strVal val="visible"/>
                                      </p:to>
                                    </p:set>
                                    <p:animEffect transition="in" filter="wipe(left)">
                                      <p:cBhvr>
                                        <p:cTn id="28"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6364833" y="2590068"/>
            <a:ext cx="4447069" cy="713862"/>
          </a:xfrm>
          <a:prstGeom prst="rect">
            <a:avLst/>
          </a:prstGeom>
          <a:solidFill>
            <a:schemeClr val="accent2">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IV Language</a:t>
            </a:r>
          </a:p>
        </p:txBody>
      </p:sp>
      <p:sp>
        <p:nvSpPr>
          <p:cNvPr id="3" name="Content Placeholder 2"/>
          <p:cNvSpPr>
            <a:spLocks noGrp="1"/>
          </p:cNvSpPr>
          <p:nvPr>
            <p:ph idx="1"/>
          </p:nvPr>
        </p:nvSpPr>
        <p:spPr>
          <a:xfrm>
            <a:off x="609600" y="1775192"/>
            <a:ext cx="4370024" cy="4625609"/>
          </a:xfrm>
        </p:spPr>
        <p:txBody>
          <a:bodyPr>
            <a:normAutofit/>
          </a:bodyPr>
          <a:lstStyle/>
          <a:p>
            <a:r>
              <a:rPr lang="en-US" dirty="0"/>
              <a:t>First stage—show Z influences X.</a:t>
            </a:r>
          </a:p>
          <a:p>
            <a:r>
              <a:rPr lang="en-US" dirty="0"/>
              <a:t>Reduced form, influence of Z on Y (intention to treat effect).</a:t>
            </a:r>
          </a:p>
          <a:p>
            <a:r>
              <a:rPr lang="en-US" dirty="0"/>
              <a:t>IV=Reduced Form/First Stage</a:t>
            </a:r>
          </a:p>
        </p:txBody>
      </p:sp>
      <p:cxnSp>
        <p:nvCxnSpPr>
          <p:cNvPr id="4" name="Straight Arrow Connector 3"/>
          <p:cNvCxnSpPr/>
          <p:nvPr/>
        </p:nvCxnSpPr>
        <p:spPr>
          <a:xfrm>
            <a:off x="8070134" y="2964818"/>
            <a:ext cx="2422358" cy="160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9281313" y="2058940"/>
            <a:ext cx="121117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8055344" y="2058940"/>
            <a:ext cx="1066049" cy="771435"/>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730743" y="2794621"/>
            <a:ext cx="381000" cy="3724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orbel"/>
                <a:ea typeface="+mn-ea"/>
                <a:cs typeface="+mn-cs"/>
              </a:rPr>
              <a:t>X</a:t>
            </a:r>
          </a:p>
        </p:txBody>
      </p:sp>
      <p:sp>
        <p:nvSpPr>
          <p:cNvPr id="8" name="TextBox 7"/>
          <p:cNvSpPr txBox="1"/>
          <p:nvPr/>
        </p:nvSpPr>
        <p:spPr>
          <a:xfrm>
            <a:off x="10492492" y="2799841"/>
            <a:ext cx="45369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orbel"/>
                <a:ea typeface="+mn-ea"/>
                <a:cs typeface="+mn-cs"/>
              </a:rPr>
              <a:t>Y</a:t>
            </a:r>
          </a:p>
        </p:txBody>
      </p:sp>
      <p:sp>
        <p:nvSpPr>
          <p:cNvPr id="9" name="TextBox 8"/>
          <p:cNvSpPr txBox="1"/>
          <p:nvPr/>
        </p:nvSpPr>
        <p:spPr>
          <a:xfrm>
            <a:off x="6498760" y="2767505"/>
            <a:ext cx="381000" cy="3724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orbel"/>
                <a:ea typeface="+mn-ea"/>
                <a:cs typeface="+mn-cs"/>
              </a:rPr>
              <a:t>Z</a:t>
            </a:r>
          </a:p>
        </p:txBody>
      </p:sp>
      <p:sp>
        <p:nvSpPr>
          <p:cNvPr id="10" name="TextBox 9"/>
          <p:cNvSpPr txBox="1"/>
          <p:nvPr/>
        </p:nvSpPr>
        <p:spPr>
          <a:xfrm>
            <a:off x="9010853" y="1775192"/>
            <a:ext cx="381000" cy="3724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orbel"/>
                <a:ea typeface="+mn-ea"/>
                <a:cs typeface="+mn-cs"/>
              </a:rPr>
              <a:t>U</a:t>
            </a:r>
          </a:p>
        </p:txBody>
      </p:sp>
      <mc:AlternateContent xmlns:mc="http://schemas.openxmlformats.org/markup-compatibility/2006" xmlns:a14="http://schemas.microsoft.com/office/drawing/2010/main">
        <mc:Choice Requires="a14">
          <p:sp>
            <p:nvSpPr>
              <p:cNvPr id="11" name="Rectangle 10"/>
              <p:cNvSpPr/>
              <p:nvPr/>
            </p:nvSpPr>
            <p:spPr>
              <a:xfrm>
                <a:off x="6991669" y="2944675"/>
                <a:ext cx="44730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𝛾</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1</m:t>
                          </m:r>
                        </m:sub>
                      </m:sSub>
                    </m:oMath>
                  </m:oMathPara>
                </a14:m>
                <a:endParaRPr kumimoji="0" lang="en-US" sz="1800" b="0" i="0" u="none" strike="noStrike" kern="1200" cap="none" spc="0" normalizeH="0" baseline="0" noProof="0" dirty="0">
                  <a:ln>
                    <a:noFill/>
                  </a:ln>
                  <a:solidFill>
                    <a:prstClr val="black"/>
                  </a:solidFill>
                  <a:effectLst/>
                  <a:uLnTx/>
                  <a:uFillTx/>
                  <a:latin typeface="Corbel"/>
                  <a:ea typeface="+mn-ea"/>
                  <a:cs typeface="+mn-cs"/>
                </a:endParaRPr>
              </a:p>
            </p:txBody>
          </p:sp>
        </mc:Choice>
        <mc:Fallback xmlns="">
          <p:sp>
            <p:nvSpPr>
              <p:cNvPr id="11" name="Rectangle 10"/>
              <p:cNvSpPr>
                <a:spLocks noRot="1" noChangeAspect="1" noMove="1" noResize="1" noEditPoints="1" noAdjustHandles="1" noChangeArrowheads="1" noChangeShapeType="1" noTextEdit="1"/>
              </p:cNvSpPr>
              <p:nvPr/>
            </p:nvSpPr>
            <p:spPr>
              <a:xfrm>
                <a:off x="6991669" y="2944675"/>
                <a:ext cx="447302" cy="369332"/>
              </a:xfrm>
              <a:prstGeom prst="rect">
                <a:avLst/>
              </a:prstGeom>
              <a:blipFill>
                <a:blip r:embed="rId3"/>
                <a:stretch>
                  <a:fillRect b="-3279"/>
                </a:stretch>
              </a:blipFill>
            </p:spPr>
            <p:txBody>
              <a:bodyPr/>
              <a:lstStyle/>
              <a:p>
                <a:r>
                  <a:rPr lang="en-US">
                    <a:noFill/>
                  </a:rPr>
                  <a:t> </a:t>
                </a:r>
              </a:p>
            </p:txBody>
          </p:sp>
        </mc:Fallback>
      </mc:AlternateContent>
      <p:cxnSp>
        <p:nvCxnSpPr>
          <p:cNvPr id="12" name="Straight Arrow Connector 11"/>
          <p:cNvCxnSpPr/>
          <p:nvPr/>
        </p:nvCxnSpPr>
        <p:spPr>
          <a:xfrm>
            <a:off x="6834390" y="2944675"/>
            <a:ext cx="885324" cy="181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Rectangle 12"/>
              <p:cNvSpPr/>
              <p:nvPr/>
            </p:nvSpPr>
            <p:spPr>
              <a:xfrm>
                <a:off x="9010853" y="2982433"/>
                <a:ext cx="45794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𝛽</m:t>
                          </m:r>
                        </m:e>
                        <m:sub>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1</m:t>
                          </m:r>
                        </m:sub>
                      </m:sSub>
                    </m:oMath>
                  </m:oMathPara>
                </a14:m>
                <a:endParaRPr kumimoji="0" lang="en-US" sz="1800" b="0" i="0" u="none" strike="noStrike" kern="1200" cap="none" spc="0" normalizeH="0" baseline="0" noProof="0" dirty="0">
                  <a:ln>
                    <a:noFill/>
                  </a:ln>
                  <a:solidFill>
                    <a:prstClr val="black"/>
                  </a:solidFill>
                  <a:effectLst/>
                  <a:uLnTx/>
                  <a:uFillTx/>
                  <a:latin typeface="Corbel"/>
                  <a:ea typeface="+mn-ea"/>
                  <a:cs typeface="+mn-cs"/>
                </a:endParaRPr>
              </a:p>
            </p:txBody>
          </p:sp>
        </mc:Choice>
        <mc:Fallback xmlns="">
          <p:sp>
            <p:nvSpPr>
              <p:cNvPr id="13" name="Rectangle 12"/>
              <p:cNvSpPr>
                <a:spLocks noRot="1" noChangeAspect="1" noMove="1" noResize="1" noEditPoints="1" noAdjustHandles="1" noChangeArrowheads="1" noChangeShapeType="1" noTextEdit="1"/>
              </p:cNvSpPr>
              <p:nvPr/>
            </p:nvSpPr>
            <p:spPr>
              <a:xfrm>
                <a:off x="9010853" y="2982433"/>
                <a:ext cx="457946" cy="369332"/>
              </a:xfrm>
              <a:prstGeom prst="rect">
                <a:avLst/>
              </a:prstGeom>
              <a:blipFill>
                <a:blip r:embed="rId4"/>
                <a:stretch>
                  <a:fillRect b="-13115"/>
                </a:stretch>
              </a:blipFill>
            </p:spPr>
            <p:txBody>
              <a:bodyPr/>
              <a:lstStyle/>
              <a:p>
                <a:r>
                  <a:rPr lang="en-US">
                    <a:noFill/>
                  </a:rPr>
                  <a:t> </a:t>
                </a:r>
              </a:p>
            </p:txBody>
          </p:sp>
        </mc:Fallback>
      </mc:AlternateContent>
      <p:sp>
        <p:nvSpPr>
          <p:cNvPr id="14" name="Oval 13"/>
          <p:cNvSpPr/>
          <p:nvPr/>
        </p:nvSpPr>
        <p:spPr>
          <a:xfrm>
            <a:off x="6382512" y="2660904"/>
            <a:ext cx="1687622" cy="690861"/>
          </a:xfrm>
          <a:prstGeom prst="ellipse">
            <a:avLst/>
          </a:prstGeom>
          <a:solidFill>
            <a:schemeClr val="accent6">
              <a:lumMod val="40000"/>
              <a:lumOff val="6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613648" y="3406183"/>
            <a:ext cx="1203343" cy="369332"/>
          </a:xfrm>
          <a:prstGeom prst="rect">
            <a:avLst/>
          </a:prstGeom>
          <a:noFill/>
        </p:spPr>
        <p:txBody>
          <a:bodyPr wrap="none" rtlCol="0">
            <a:spAutoFit/>
          </a:bodyPr>
          <a:lstStyle/>
          <a:p>
            <a:r>
              <a:rPr lang="en-US" dirty="0"/>
              <a:t>First Stage</a:t>
            </a:r>
          </a:p>
        </p:txBody>
      </p:sp>
      <p:sp>
        <p:nvSpPr>
          <p:cNvPr id="17" name="TextBox 16"/>
          <p:cNvSpPr txBox="1"/>
          <p:nvPr/>
        </p:nvSpPr>
        <p:spPr>
          <a:xfrm>
            <a:off x="6991669" y="4032154"/>
            <a:ext cx="3633545" cy="369332"/>
          </a:xfrm>
          <a:prstGeom prst="rect">
            <a:avLst/>
          </a:prstGeom>
          <a:noFill/>
        </p:spPr>
        <p:txBody>
          <a:bodyPr wrap="square" rtlCol="0">
            <a:spAutoFit/>
          </a:bodyPr>
          <a:lstStyle/>
          <a:p>
            <a:pPr algn="ctr"/>
            <a:r>
              <a:rPr lang="en-US" dirty="0"/>
              <a:t>Reduced Form</a:t>
            </a:r>
          </a:p>
        </p:txBody>
      </p:sp>
      <p:cxnSp>
        <p:nvCxnSpPr>
          <p:cNvPr id="19" name="Elbow Connector 18"/>
          <p:cNvCxnSpPr/>
          <p:nvPr/>
        </p:nvCxnSpPr>
        <p:spPr>
          <a:xfrm flipV="1">
            <a:off x="6698255" y="3910470"/>
            <a:ext cx="4113647" cy="518"/>
          </a:xfrm>
          <a:prstGeom prst="bentConnector3">
            <a:avLst/>
          </a:prstGeom>
          <a:ln w="25400">
            <a:solidFill>
              <a:schemeClr val="accent2">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Rectangle 20"/>
              <p:cNvSpPr/>
              <p:nvPr/>
            </p:nvSpPr>
            <p:spPr>
              <a:xfrm>
                <a:off x="6894583" y="4743430"/>
                <a:ext cx="3827715" cy="85414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ea typeface="Cambria Math" panose="02040503050406030204" pitchFamily="18" charset="0"/>
                        </a:rPr>
                        <m:t>𝐼𝑉𝑒𝑠𝑡𝑖𝑚𝑎𝑡𝑒</m:t>
                      </m:r>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𝛾</m:t>
                                  </m:r>
                                </m:e>
                                <m:sub>
                                  <m:r>
                                    <a:rPr lang="en-US" sz="2400" i="1">
                                      <a:latin typeface="Cambria Math" panose="02040503050406030204" pitchFamily="18" charset="0"/>
                                      <a:ea typeface="Cambria Math" panose="02040503050406030204" pitchFamily="18" charset="0"/>
                                    </a:rPr>
                                    <m:t>1</m:t>
                                  </m:r>
                                </m:sub>
                              </m:sSub>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𝛽</m:t>
                              </m:r>
                            </m:e>
                            <m:sub>
                              <m:r>
                                <a:rPr lang="en-US" sz="2400" i="1">
                                  <a:latin typeface="Cambria Math" panose="02040503050406030204" pitchFamily="18" charset="0"/>
                                  <a:ea typeface="Cambria Math" panose="02040503050406030204" pitchFamily="18" charset="0"/>
                                </a:rPr>
                                <m:t>1</m:t>
                              </m:r>
                            </m:sub>
                          </m:sSub>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𝛾</m:t>
                              </m:r>
                            </m:e>
                            <m:sub>
                              <m:r>
                                <a:rPr lang="en-US" sz="2400" i="1">
                                  <a:latin typeface="Cambria Math" panose="02040503050406030204" pitchFamily="18" charset="0"/>
                                  <a:ea typeface="Cambria Math" panose="02040503050406030204" pitchFamily="18" charset="0"/>
                                </a:rPr>
                                <m:t>1</m:t>
                              </m:r>
                            </m:sub>
                          </m:sSub>
                        </m:den>
                      </m:f>
                      <m:r>
                        <a:rPr lang="en-US" sz="2400" i="1">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𝛽</m:t>
                          </m:r>
                        </m:e>
                        <m:sub>
                          <m:r>
                            <a:rPr lang="en-US" sz="2400" i="1">
                              <a:latin typeface="Cambria Math" panose="02040503050406030204" pitchFamily="18" charset="0"/>
                              <a:ea typeface="Cambria Math" panose="02040503050406030204" pitchFamily="18" charset="0"/>
                            </a:rPr>
                            <m:t>1</m:t>
                          </m:r>
                        </m:sub>
                      </m:sSub>
                    </m:oMath>
                  </m:oMathPara>
                </a14:m>
                <a:endParaRPr lang="en-US" sz="2400" dirty="0"/>
              </a:p>
            </p:txBody>
          </p:sp>
        </mc:Choice>
        <mc:Fallback xmlns="">
          <p:sp>
            <p:nvSpPr>
              <p:cNvPr id="21" name="Rectangle 20"/>
              <p:cNvSpPr>
                <a:spLocks noRot="1" noChangeAspect="1" noMove="1" noResize="1" noEditPoints="1" noAdjustHandles="1" noChangeArrowheads="1" noChangeShapeType="1" noTextEdit="1"/>
              </p:cNvSpPr>
              <p:nvPr/>
            </p:nvSpPr>
            <p:spPr>
              <a:xfrm>
                <a:off x="6894583" y="4743430"/>
                <a:ext cx="3827715" cy="854145"/>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5928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par>
                                <p:cTn id="24" presetID="22" presetClass="entr" presetSubtype="8"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left)">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left)">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5" grpId="0"/>
      <p:bldP spid="17" grpId="0"/>
      <p:bldP spid="2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Orang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BlackOrange" id="{892866EC-0D04-4D9B-B465-4F60C2042476}" vid="{B210B652-7E4D-4362-B938-D82A846892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BlackOrange</Template>
  <TotalTime>501</TotalTime>
  <Words>1984</Words>
  <Application>Microsoft Office PowerPoint</Application>
  <PresentationFormat>Widescreen</PresentationFormat>
  <Paragraphs>207</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Cambria Math</vt:lpstr>
      <vt:lpstr>Corbel</vt:lpstr>
      <vt:lpstr>Wingdings</vt:lpstr>
      <vt:lpstr>Wingdings 2</vt:lpstr>
      <vt:lpstr>Wingdings 3</vt:lpstr>
      <vt:lpstr>BlackOrange</vt:lpstr>
      <vt:lpstr>Instrumental Variables</vt:lpstr>
      <vt:lpstr>Omitted Variable Bias</vt:lpstr>
      <vt:lpstr>Omitted Variable Bias</vt:lpstr>
      <vt:lpstr>Introduction</vt:lpstr>
      <vt:lpstr>The Search for Random Variation</vt:lpstr>
      <vt:lpstr>Instrumental Variables</vt:lpstr>
      <vt:lpstr>DAG: Directed Acyclic Graph</vt:lpstr>
      <vt:lpstr>IV with DAG</vt:lpstr>
      <vt:lpstr>IV Language</vt:lpstr>
      <vt:lpstr>Weak Instruments</vt:lpstr>
      <vt:lpstr>Angrist-Krueger IV</vt:lpstr>
      <vt:lpstr>PowerPoint Presentation</vt:lpstr>
      <vt:lpstr>Angrist-Krueger IV</vt:lpstr>
      <vt:lpstr>Exclusion Restriction</vt:lpstr>
      <vt:lpstr>Mathematics of IV (2SLS)</vt:lpstr>
      <vt:lpstr>2SLS</vt:lpstr>
      <vt:lpstr>2SLS in STATA</vt:lpstr>
      <vt:lpstr>IV with Two Binary Variables (interesting special case)</vt:lpstr>
      <vt:lpstr>IV with Two Binary Variables</vt:lpstr>
      <vt:lpstr>IV with Two Binary Variables (Wald Estimator)</vt:lpstr>
      <vt:lpstr>Finding Good Instruments</vt:lpstr>
    </vt:vector>
  </TitlesOfParts>
  <Company>George Mason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Variables</dc:title>
  <dc:creator>Alex T Tabarrok</dc:creator>
  <cp:lastModifiedBy>Alex T Tabarrok</cp:lastModifiedBy>
  <cp:revision>37</cp:revision>
  <dcterms:created xsi:type="dcterms:W3CDTF">2019-08-10T17:35:21Z</dcterms:created>
  <dcterms:modified xsi:type="dcterms:W3CDTF">2022-09-26T16:09:52Z</dcterms:modified>
</cp:coreProperties>
</file>