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4"/>
  </p:notesMasterIdLst>
  <p:sldIdLst>
    <p:sldId id="256" r:id="rId2"/>
    <p:sldId id="257" r:id="rId3"/>
    <p:sldId id="259" r:id="rId4"/>
    <p:sldId id="260" r:id="rId5"/>
    <p:sldId id="273" r:id="rId6"/>
    <p:sldId id="263" r:id="rId7"/>
    <p:sldId id="264" r:id="rId8"/>
    <p:sldId id="293" r:id="rId9"/>
    <p:sldId id="265" r:id="rId10"/>
    <p:sldId id="295" r:id="rId11"/>
    <p:sldId id="294" r:id="rId12"/>
    <p:sldId id="278" r:id="rId13"/>
    <p:sldId id="279" r:id="rId14"/>
    <p:sldId id="268" r:id="rId15"/>
    <p:sldId id="269" r:id="rId16"/>
    <p:sldId id="270" r:id="rId17"/>
    <p:sldId id="271" r:id="rId18"/>
    <p:sldId id="272" r:id="rId19"/>
    <p:sldId id="274" r:id="rId20"/>
    <p:sldId id="275" r:id="rId21"/>
    <p:sldId id="276" r:id="rId22"/>
    <p:sldId id="277" r:id="rId23"/>
    <p:sldId id="280" r:id="rId24"/>
    <p:sldId id="319" r:id="rId25"/>
    <p:sldId id="317" r:id="rId26"/>
    <p:sldId id="287" r:id="rId27"/>
    <p:sldId id="283" r:id="rId28"/>
    <p:sldId id="326" r:id="rId29"/>
    <p:sldId id="321" r:id="rId30"/>
    <p:sldId id="322" r:id="rId31"/>
    <p:sldId id="323" r:id="rId32"/>
    <p:sldId id="327" r:id="rId33"/>
    <p:sldId id="331" r:id="rId34"/>
    <p:sldId id="332" r:id="rId35"/>
    <p:sldId id="333" r:id="rId36"/>
    <p:sldId id="334" r:id="rId37"/>
    <p:sldId id="335" r:id="rId38"/>
    <p:sldId id="336" r:id="rId39"/>
    <p:sldId id="343" r:id="rId40"/>
    <p:sldId id="312" r:id="rId41"/>
    <p:sldId id="314" r:id="rId42"/>
    <p:sldId id="285" r:id="rId43"/>
    <p:sldId id="337" r:id="rId44"/>
    <p:sldId id="338" r:id="rId45"/>
    <p:sldId id="339" r:id="rId46"/>
    <p:sldId id="340" r:id="rId47"/>
    <p:sldId id="341" r:id="rId48"/>
    <p:sldId id="342" r:id="rId49"/>
    <p:sldId id="328" r:id="rId50"/>
    <p:sldId id="329" r:id="rId51"/>
    <p:sldId id="330" r:id="rId52"/>
    <p:sldId id="325" r:id="rId53"/>
  </p:sldIdLst>
  <p:sldSz cx="9144000" cy="6858000" type="screen4x3"/>
  <p:notesSz cx="6858000" cy="9144000"/>
  <p:embeddedFontLst>
    <p:embeddedFont>
      <p:font typeface="Cambria Math" panose="02040503050406030204" pitchFamily="18" charset="0"/>
      <p:regular r:id="rId55"/>
    </p:embeddedFont>
    <p:embeddedFont>
      <p:font typeface="Corbel" panose="020B0503020204020204" pitchFamily="34" charset="0"/>
      <p:regular r:id="rId56"/>
      <p:bold r:id="rId57"/>
      <p:italic r:id="rId58"/>
      <p:boldItalic r:id="rId59"/>
    </p:embeddedFont>
    <p:embeddedFont>
      <p:font typeface="MS PGothic" panose="020B0600070205080204" pitchFamily="34" charset="-128"/>
      <p:regular r:id="rId60"/>
    </p:embeddedFont>
    <p:embeddedFont>
      <p:font typeface="Tahoma" panose="020B0604030504040204" pitchFamily="34" charset="0"/>
      <p:regular r:id="rId61"/>
      <p:bold r:id="rId62"/>
    </p:embeddedFont>
    <p:embeddedFont>
      <p:font typeface="Wingdings 2" panose="05020102010507070707" pitchFamily="18" charset="2"/>
      <p:regular r:id="rId63"/>
    </p:embeddedFont>
    <p:embeddedFont>
      <p:font typeface="Wingdings 3" panose="05040102010807070707" pitchFamily="18" charset="2"/>
      <p:regular r:id="rId64"/>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59977" autoAdjust="0"/>
  </p:normalViewPr>
  <p:slideViewPr>
    <p:cSldViewPr>
      <p:cViewPr varScale="1">
        <p:scale>
          <a:sx n="78" d="100"/>
          <a:sy n="78" d="100"/>
        </p:scale>
        <p:origin x="2574" y="90"/>
      </p:cViewPr>
      <p:guideLst>
        <p:guide orient="horz" pos="2160"/>
        <p:guide pos="2880"/>
      </p:guideLst>
    </p:cSldViewPr>
  </p:slideViewPr>
  <p:notesTextViewPr>
    <p:cViewPr>
      <p:scale>
        <a:sx n="3" d="2"/>
        <a:sy n="3" d="2"/>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E80A488-71D1-4E22-96FF-2C65CD42A1E5}" type="slidenum">
              <a:rPr lang="en-US"/>
              <a:pPr>
                <a:defRPr/>
              </a:pPr>
              <a:t>‹#›</a:t>
            </a:fld>
            <a:endParaRPr lang="en-US"/>
          </a:p>
        </p:txBody>
      </p:sp>
    </p:spTree>
    <p:extLst>
      <p:ext uri="{BB962C8B-B14F-4D97-AF65-F5344CB8AC3E}">
        <p14:creationId xmlns:p14="http://schemas.microsoft.com/office/powerpoint/2010/main" val="1585071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0790FE-9636-4D7F-AE06-7655E0BBAD6D}" type="slidenum">
              <a:rPr lang="en-US" smtClean="0"/>
              <a:pPr eaLnBrk="1" hangingPunct="1"/>
              <a:t>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207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41ADD8-CB16-4E3A-B695-B4AE8A01FE68}" type="slidenum">
              <a:rPr lang="en-US" smtClean="0"/>
              <a:pPr eaLnBrk="1" hangingPunct="1"/>
              <a:t>13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059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6628CB-5799-44D4-8FD9-C62895EF3848}" type="slidenum">
              <a:rPr lang="en-US" smtClean="0"/>
              <a:pPr eaLnBrk="1" hangingPunct="1"/>
              <a:t>14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3768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17DB90-009C-4817-BA44-087CFFC5E07A}" type="slidenum">
              <a:rPr lang="en-US" smtClean="0"/>
              <a:pPr eaLnBrk="1" hangingPunct="1"/>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309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828D1F-8795-4FAF-AAA3-3E336EEF9132}" type="slidenum">
              <a:rPr lang="en-US" smtClean="0"/>
              <a:pPr eaLnBrk="1" hangingPunct="1"/>
              <a:t>16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1092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83CF3E-7DFA-46CB-B04A-B074C6743239}" type="slidenum">
              <a:rPr lang="en-US" smtClean="0"/>
              <a:pPr eaLnBrk="1" hangingPunct="1"/>
              <a:t>17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53718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01FCC7-FA8B-49EC-B70C-43DEB9CD4973}" type="slidenum">
              <a:rPr lang="en-US" smtClean="0"/>
              <a:pPr eaLnBrk="1" hangingPunct="1"/>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6596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8BDCA3-B991-4486-B0D5-166DBACDD6CA}" type="slidenum">
              <a:rPr lang="en-US" smtClean="0"/>
              <a:pPr eaLnBrk="1" hangingPunct="1"/>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4599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DDD446-C7E3-4F4B-A2AC-5C42AA05F101}" type="slidenum">
              <a:rPr lang="en-US" smtClean="0"/>
              <a:pPr eaLnBrk="1" hangingPunct="1"/>
              <a:t>20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6137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1900B6-3D57-4412-B686-75A6AE936875}" type="slidenum">
              <a:rPr lang="en-US" smtClean="0"/>
              <a:pPr eaLnBrk="1" hangingPunct="1"/>
              <a:t>21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46966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43D251-C625-4582-97C7-6C7A3AA98D0A}" type="slidenum">
              <a:rPr lang="en-US" smtClean="0"/>
              <a:pPr eaLnBrk="1" hangingPunct="1"/>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5506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B288CE-B193-420D-974C-321F0938C06F}" type="slidenum">
              <a:rPr lang="en-US" smtClean="0"/>
              <a:pPr eaLnBrk="1" hangingPunct="1"/>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7542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C71A6A-C128-40E7-A26E-EAA4BED443D1}" type="slidenum">
              <a:rPr lang="en-US" smtClean="0"/>
              <a:pPr eaLnBrk="1" hangingPunct="1"/>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45235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compares funeral workers in Colorado with those in the rest of the United States. It's good because the comparison group is close on an important dimensions, namely they are all funeral workers. But the first estimator leaves open the possibility that something else in general was going in Colorado in 1983 that reduced wages.    What about the second estimator. It also has some virtues because it compares workers all of whom are in Colorado. Are funeral workers in other states a better control for funeral workers in Colorado or are other workers in Colorado a better control? It's a judgment call.</a:t>
            </a:r>
          </a:p>
          <a:p>
            <a:endParaRPr lang="en-US" dirty="0"/>
          </a:p>
          <a:p>
            <a:r>
              <a:rPr lang="en-US" dirty="0"/>
              <a:t> Consider an ideal case when the only shock is the delicensing of funeral workers in Colorado. In this case the latter two differences will both be zero. Now imagine that we have the delicensing shock and also a shock to  funeral worker wages throughout the US. The second difference controls for that. Now suppose there is also a shock to wages in Colorado. The third difference controls for that.    Adding a third difference, however, makes it less clear what is driving the estimated effect. My view is that triple difference is great if it shows the same thing as the double difference but if you have to do the triple difference to get your result I am less wowed.</a:t>
            </a:r>
          </a:p>
        </p:txBody>
      </p:sp>
      <p:sp>
        <p:nvSpPr>
          <p:cNvPr id="4" name="Slide Number Placeholder 3"/>
          <p:cNvSpPr>
            <a:spLocks noGrp="1"/>
          </p:cNvSpPr>
          <p:nvPr>
            <p:ph type="sldNum" sz="quarter" idx="10"/>
          </p:nvPr>
        </p:nvSpPr>
        <p:spPr/>
        <p:txBody>
          <a:bodyPr/>
          <a:lstStyle/>
          <a:p>
            <a:pPr>
              <a:defRPr/>
            </a:pPr>
            <a:fld id="{BE80A488-71D1-4E22-96FF-2C65CD42A1E5}" type="slidenum">
              <a:rPr lang="en-US" smtClean="0"/>
              <a:pPr>
                <a:defRPr/>
              </a:pPr>
              <a:t>25</a:t>
            </a:fld>
            <a:endParaRPr lang="en-US"/>
          </a:p>
        </p:txBody>
      </p:sp>
    </p:spTree>
    <p:extLst>
      <p:ext uri="{BB962C8B-B14F-4D97-AF65-F5344CB8AC3E}">
        <p14:creationId xmlns:p14="http://schemas.microsoft.com/office/powerpoint/2010/main" val="2677137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D17447-02FF-45C3-9971-538A31B2FFDB}" type="slidenum">
              <a:rPr lang="en-US" smtClean="0"/>
              <a:pPr eaLnBrk="1" hangingPunct="1"/>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7307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622" indent="-285750" fontAlgn="auto">
              <a:spcBef>
                <a:spcPts val="0"/>
              </a:spcBef>
              <a:spcAft>
                <a:spcPts val="0"/>
              </a:spcAft>
              <a:buFont typeface="Arial" panose="020B0604020202020204" pitchFamily="34" charset="0"/>
              <a:buChar char="•"/>
              <a:defRPr/>
            </a:pPr>
            <a:r>
              <a:rPr lang="en-US" dirty="0"/>
              <a:t>Stata</a:t>
            </a:r>
          </a:p>
          <a:p>
            <a:pPr marL="404622" indent="-285750" fontAlgn="auto">
              <a:spcBef>
                <a:spcPts val="0"/>
              </a:spcBef>
              <a:spcAft>
                <a:spcPts val="0"/>
              </a:spcAft>
              <a:buFont typeface="Arial" panose="020B0604020202020204" pitchFamily="34" charset="0"/>
              <a:buChar char="•"/>
              <a:defRPr/>
            </a:pPr>
            <a:r>
              <a:rPr lang="en-US" dirty="0"/>
              <a:t>xi: regress y T </a:t>
            </a:r>
            <a:r>
              <a:rPr lang="en-US" dirty="0" err="1"/>
              <a:t>i.Year</a:t>
            </a:r>
            <a:r>
              <a:rPr lang="en-US" dirty="0"/>
              <a:t> </a:t>
            </a:r>
            <a:r>
              <a:rPr lang="en-US" dirty="0" err="1"/>
              <a:t>i.State</a:t>
            </a:r>
            <a:endParaRPr lang="en-US" dirty="0"/>
          </a:p>
          <a:p>
            <a:pPr marL="404622" indent="-285750" fontAlgn="auto">
              <a:spcBef>
                <a:spcPts val="0"/>
              </a:spcBef>
              <a:spcAft>
                <a:spcPts val="0"/>
              </a:spcAft>
              <a:buFont typeface="Arial" panose="020B0604020202020204" pitchFamily="34" charset="0"/>
              <a:buChar char="•"/>
              <a:defRPr/>
            </a:pPr>
            <a:r>
              <a:rPr lang="en-US" dirty="0"/>
              <a:t>Where T is 0 for non-treated state-years and 1 for treated state-years. T is then the difference in difference estimator.</a:t>
            </a:r>
          </a:p>
          <a:p>
            <a:pPr marL="404622" indent="-285750" fontAlgn="auto">
              <a:spcBef>
                <a:spcPts val="0"/>
              </a:spcBef>
              <a:spcAft>
                <a:spcPts val="0"/>
              </a:spcAft>
              <a:buFont typeface="Arial" panose="020B0604020202020204" pitchFamily="34" charset="0"/>
              <a:buChar char="•"/>
              <a:defRPr/>
            </a:pPr>
            <a:r>
              <a:rPr lang="en-US" dirty="0"/>
              <a:t>Or better</a:t>
            </a:r>
          </a:p>
          <a:p>
            <a:pPr marL="404622" indent="-285750" fontAlgn="auto">
              <a:spcBef>
                <a:spcPts val="0"/>
              </a:spcBef>
              <a:spcAft>
                <a:spcPts val="0"/>
              </a:spcAft>
              <a:buFont typeface="Arial" panose="020B0604020202020204" pitchFamily="34" charset="0"/>
              <a:buChar char="•"/>
              <a:defRPr/>
            </a:pPr>
            <a:r>
              <a:rPr lang="en-US" dirty="0"/>
              <a:t>xi: </a:t>
            </a:r>
            <a:r>
              <a:rPr lang="en-US" dirty="0" err="1"/>
              <a:t>areg</a:t>
            </a:r>
            <a:r>
              <a:rPr lang="en-US" dirty="0"/>
              <a:t> y T </a:t>
            </a:r>
            <a:r>
              <a:rPr lang="en-US" dirty="0" err="1"/>
              <a:t>i.Year</a:t>
            </a:r>
            <a:r>
              <a:rPr lang="en-US" dirty="0"/>
              <a:t>, absorb(State)</a:t>
            </a:r>
          </a:p>
          <a:p>
            <a:pPr marL="404622" indent="-285750" fontAlgn="auto">
              <a:spcBef>
                <a:spcPts val="0"/>
              </a:spcBef>
              <a:spcAft>
                <a:spcPts val="0"/>
              </a:spcAft>
              <a:buFont typeface="Arial" panose="020B0604020202020204" pitchFamily="34" charset="0"/>
              <a:buChar char="•"/>
              <a:defRPr/>
            </a:pPr>
            <a:r>
              <a:rPr lang="en-US" dirty="0"/>
              <a:t>Or best</a:t>
            </a:r>
          </a:p>
          <a:p>
            <a:pPr marL="404622" indent="-285750" fontAlgn="auto">
              <a:spcBef>
                <a:spcPts val="0"/>
              </a:spcBef>
              <a:spcAft>
                <a:spcPts val="0"/>
              </a:spcAft>
              <a:buFont typeface="Arial" panose="020B0604020202020204" pitchFamily="34" charset="0"/>
              <a:buChar char="•"/>
              <a:defRPr/>
            </a:pPr>
            <a:r>
              <a:rPr lang="en-US" dirty="0" err="1"/>
              <a:t>xtset</a:t>
            </a:r>
            <a:r>
              <a:rPr lang="en-US" dirty="0"/>
              <a:t> </a:t>
            </a:r>
            <a:r>
              <a:rPr lang="en-US" i="1" dirty="0"/>
              <a:t>state year</a:t>
            </a:r>
          </a:p>
          <a:p>
            <a:pPr marL="404622" indent="-285750" fontAlgn="auto">
              <a:spcBef>
                <a:spcPts val="0"/>
              </a:spcBef>
              <a:spcAft>
                <a:spcPts val="0"/>
              </a:spcAft>
              <a:buFont typeface="Arial" panose="020B0604020202020204" pitchFamily="34" charset="0"/>
              <a:buChar char="•"/>
              <a:defRPr/>
            </a:pPr>
            <a:r>
              <a:rPr lang="en-US" dirty="0" err="1"/>
              <a:t>xtreg</a:t>
            </a:r>
            <a:r>
              <a:rPr lang="en-US" dirty="0"/>
              <a:t> y T, </a:t>
            </a:r>
            <a:r>
              <a:rPr lang="en-US" dirty="0" err="1"/>
              <a:t>fe</a:t>
            </a:r>
            <a:endParaRPr lang="en-US" dirty="0"/>
          </a:p>
          <a:p>
            <a:pPr marL="404622" indent="-285750" fontAlgn="auto">
              <a:spcBef>
                <a:spcPts val="0"/>
              </a:spcBef>
              <a:spcAft>
                <a:spcPts val="0"/>
              </a:spcAft>
              <a:buFont typeface="Arial" panose="020B0604020202020204" pitchFamily="34" charset="0"/>
              <a:buChar char="•"/>
              <a:defRPr/>
            </a:pPr>
            <a:r>
              <a:rPr lang="en-US" dirty="0"/>
              <a:t>What else should we include?</a:t>
            </a:r>
          </a:p>
          <a:p>
            <a:pPr marL="404622" indent="-285750" fontAlgn="auto">
              <a:spcBef>
                <a:spcPts val="0"/>
              </a:spcBef>
              <a:spcAft>
                <a:spcPts val="0"/>
              </a:spcAft>
              <a:buFont typeface="Arial" panose="020B0604020202020204" pitchFamily="34" charset="0"/>
              <a:buChar char="•"/>
              <a:defRPr/>
            </a:pPr>
            <a:r>
              <a:rPr lang="en-US" dirty="0" err="1"/>
              <a:t>xtreg</a:t>
            </a:r>
            <a:r>
              <a:rPr lang="en-US" dirty="0"/>
              <a:t> y T, </a:t>
            </a:r>
            <a:r>
              <a:rPr lang="en-US" dirty="0" err="1"/>
              <a:t>fe</a:t>
            </a:r>
            <a:r>
              <a:rPr lang="en-US" dirty="0"/>
              <a:t> cluster(state)</a:t>
            </a:r>
          </a:p>
          <a:p>
            <a:pPr marL="404622" indent="-285750" fontAlgn="auto">
              <a:spcBef>
                <a:spcPts val="0"/>
              </a:spcBef>
              <a:spcAft>
                <a:spcPts val="0"/>
              </a:spcAft>
              <a:buFont typeface="Arial" panose="020B0604020202020204" pitchFamily="34" charset="0"/>
              <a:buChar char="•"/>
              <a:defRPr/>
            </a:pPr>
            <a:r>
              <a:rPr lang="en-US" dirty="0"/>
              <a:t>Other </a:t>
            </a:r>
            <a:r>
              <a:rPr lang="en-US" dirty="0" err="1"/>
              <a:t>xt</a:t>
            </a:r>
            <a:r>
              <a:rPr lang="en-US" dirty="0"/>
              <a:t> commands</a:t>
            </a:r>
          </a:p>
          <a:p>
            <a:endParaRPr lang="en-US" dirty="0"/>
          </a:p>
        </p:txBody>
      </p:sp>
      <p:sp>
        <p:nvSpPr>
          <p:cNvPr id="4" name="Slide Number Placeholder 3"/>
          <p:cNvSpPr>
            <a:spLocks noGrp="1"/>
          </p:cNvSpPr>
          <p:nvPr>
            <p:ph type="sldNum" sz="quarter" idx="5"/>
          </p:nvPr>
        </p:nvSpPr>
        <p:spPr/>
        <p:txBody>
          <a:bodyPr/>
          <a:lstStyle/>
          <a:p>
            <a:pPr>
              <a:defRPr/>
            </a:pPr>
            <a:fld id="{BE80A488-71D1-4E22-96FF-2C65CD42A1E5}" type="slidenum">
              <a:rPr lang="en-US" smtClean="0"/>
              <a:pPr>
                <a:defRPr/>
              </a:pPr>
              <a:t>28</a:t>
            </a:fld>
            <a:endParaRPr lang="en-US"/>
          </a:p>
        </p:txBody>
      </p:sp>
    </p:spTree>
    <p:extLst>
      <p:ext uri="{BB962C8B-B14F-4D97-AF65-F5344CB8AC3E}">
        <p14:creationId xmlns:p14="http://schemas.microsoft.com/office/powerpoint/2010/main" val="3377473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3EE411-D460-4A6A-AC6A-E478212B5B76}" type="slidenum">
              <a:rPr lang="en-US" smtClean="0"/>
              <a:pPr eaLnBrk="1" hangingPunct="1"/>
              <a:t>42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0018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0790FE-9636-4D7F-AE06-7655E0BBAD6D}" type="slidenum">
              <a:rPr lang="en-US" smtClean="0"/>
              <a:pPr eaLnBrk="1" hangingPunct="1"/>
              <a:t>48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3916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626896-CBFB-43CA-A141-9C6DCB6FB510}" type="slidenum">
              <a:rPr lang="en-US" smtClean="0"/>
              <a:pPr eaLnBrk="1" hangingPunct="1"/>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4413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26F821-DA40-468D-A89A-42454DE1191C}" type="slidenum">
              <a:rPr lang="en-US" smtClean="0"/>
              <a:pPr eaLnBrk="1" hangingPunct="1"/>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9863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FF7C97-8514-49D4-B539-FBFF043D51F0}" type="slidenum">
              <a:rPr lang="en-US" smtClean="0"/>
              <a:pPr eaLnBrk="1" hangingPunct="1"/>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9984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BA20DB-71DD-4895-8058-C2C21FDB15CD}" type="slidenum">
              <a:rPr lang="en-US" smtClean="0"/>
              <a:pPr eaLnBrk="1" hangingPunct="1"/>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7797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5F19AD-953E-4984-B439-ABDD550E93E5}" type="slidenum">
              <a:rPr lang="en-US" smtClean="0"/>
              <a:pPr eaLnBrk="1" hangingPunct="1"/>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202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BD1027-5CA6-403B-95A5-8592038C194E}" type="slidenum">
              <a:rPr lang="en-US" smtClean="0"/>
              <a:pPr eaLnBrk="1" hangingPunct="1"/>
              <a:t>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621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10F007-34EF-4DAA-99AE-053FB99E8878}" type="slidenum">
              <a:rPr lang="en-US" smtClean="0"/>
              <a:pPr eaLnBrk="1" hangingPunct="1"/>
              <a:t>12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2375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2DA7761-D0C5-4909-AAB8-2A990EBD97E2}" type="slidenum">
              <a:rPr lang="en-US"/>
              <a:pPr>
                <a:defRPr/>
              </a:pPr>
              <a:t>‹#›</a:t>
            </a:fld>
            <a:endParaRPr lang="en-US"/>
          </a:p>
        </p:txBody>
      </p:sp>
    </p:spTree>
    <p:extLst>
      <p:ext uri="{BB962C8B-B14F-4D97-AF65-F5344CB8AC3E}">
        <p14:creationId xmlns:p14="http://schemas.microsoft.com/office/powerpoint/2010/main" val="9510386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BD6CE-7BEF-49F9-8510-559596F36FDE}" type="slidenum">
              <a:rPr lang="en-US"/>
              <a:pPr>
                <a:defRPr/>
              </a:pPr>
              <a:t>‹#›</a:t>
            </a:fld>
            <a:endParaRPr lang="en-US"/>
          </a:p>
        </p:txBody>
      </p:sp>
    </p:spTree>
    <p:extLst>
      <p:ext uri="{BB962C8B-B14F-4D97-AF65-F5344CB8AC3E}">
        <p14:creationId xmlns:p14="http://schemas.microsoft.com/office/powerpoint/2010/main" val="388704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12C5A28-02C2-43BA-AAF1-611B7FE89B03}" type="slidenum">
              <a:rPr lang="en-US"/>
              <a:pPr>
                <a:defRPr/>
              </a:pPr>
              <a:t>‹#›</a:t>
            </a:fld>
            <a:endParaRPr lang="en-US"/>
          </a:p>
        </p:txBody>
      </p:sp>
    </p:spTree>
    <p:extLst>
      <p:ext uri="{BB962C8B-B14F-4D97-AF65-F5344CB8AC3E}">
        <p14:creationId xmlns:p14="http://schemas.microsoft.com/office/powerpoint/2010/main" val="424339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1034C1-0139-4684-8C37-60230438F77C}" type="slidenum">
              <a:rPr lang="en-US"/>
              <a:pPr>
                <a:defRPr/>
              </a:pPr>
              <a:t>‹#›</a:t>
            </a:fld>
            <a:endParaRPr lang="en-US"/>
          </a:p>
        </p:txBody>
      </p:sp>
    </p:spTree>
    <p:extLst>
      <p:ext uri="{BB962C8B-B14F-4D97-AF65-F5344CB8AC3E}">
        <p14:creationId xmlns:p14="http://schemas.microsoft.com/office/powerpoint/2010/main" val="118208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4B23FF-6E93-408F-B84B-F21734DC3177}" type="slidenum">
              <a:rPr lang="en-US"/>
              <a:pPr>
                <a:defRPr/>
              </a:pPr>
              <a:t>‹#›</a:t>
            </a:fld>
            <a:endParaRPr lang="en-US"/>
          </a:p>
        </p:txBody>
      </p:sp>
    </p:spTree>
    <p:extLst>
      <p:ext uri="{BB962C8B-B14F-4D97-AF65-F5344CB8AC3E}">
        <p14:creationId xmlns:p14="http://schemas.microsoft.com/office/powerpoint/2010/main" val="1236714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3F24A9-824D-4FC8-BFE6-13E3D02026C4}" type="slidenum">
              <a:rPr lang="en-US"/>
              <a:pPr>
                <a:defRPr/>
              </a:pPr>
              <a:t>‹#›</a:t>
            </a:fld>
            <a:endParaRPr lang="en-US"/>
          </a:p>
        </p:txBody>
      </p:sp>
    </p:spTree>
    <p:extLst>
      <p:ext uri="{BB962C8B-B14F-4D97-AF65-F5344CB8AC3E}">
        <p14:creationId xmlns:p14="http://schemas.microsoft.com/office/powerpoint/2010/main" val="108082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2F0842-0483-4094-B684-CE64C3C795B3}" type="slidenum">
              <a:rPr lang="en-US"/>
              <a:pPr>
                <a:defRPr/>
              </a:pPr>
              <a:t>‹#›</a:t>
            </a:fld>
            <a:endParaRPr lang="en-US"/>
          </a:p>
        </p:txBody>
      </p:sp>
    </p:spTree>
    <p:extLst>
      <p:ext uri="{BB962C8B-B14F-4D97-AF65-F5344CB8AC3E}">
        <p14:creationId xmlns:p14="http://schemas.microsoft.com/office/powerpoint/2010/main" val="422422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BC5303-A15F-486D-AA5A-8E980044164C}" type="slidenum">
              <a:rPr lang="en-US"/>
              <a:pPr>
                <a:defRPr/>
              </a:pPr>
              <a:t>‹#›</a:t>
            </a:fld>
            <a:endParaRPr lang="en-US"/>
          </a:p>
        </p:txBody>
      </p:sp>
    </p:spTree>
    <p:extLst>
      <p:ext uri="{BB962C8B-B14F-4D97-AF65-F5344CB8AC3E}">
        <p14:creationId xmlns:p14="http://schemas.microsoft.com/office/powerpoint/2010/main" val="160488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5EA1BA4-D054-4B9F-9F3E-9729CF33ACF0}" type="slidenum">
              <a:rPr lang="en-US"/>
              <a:pPr>
                <a:defRPr/>
              </a:pPr>
              <a:t>‹#›</a:t>
            </a:fld>
            <a:endParaRPr lang="en-US"/>
          </a:p>
        </p:txBody>
      </p:sp>
    </p:spTree>
    <p:extLst>
      <p:ext uri="{BB962C8B-B14F-4D97-AF65-F5344CB8AC3E}">
        <p14:creationId xmlns:p14="http://schemas.microsoft.com/office/powerpoint/2010/main" val="197370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F420271-848B-4BDB-97F8-FFEB8BDF869E}" type="slidenum">
              <a:rPr lang="en-US"/>
              <a:pPr>
                <a:defRPr/>
              </a:pPr>
              <a:t>‹#›</a:t>
            </a:fld>
            <a:endParaRPr lang="en-US"/>
          </a:p>
        </p:txBody>
      </p:sp>
    </p:spTree>
    <p:extLst>
      <p:ext uri="{BB962C8B-B14F-4D97-AF65-F5344CB8AC3E}">
        <p14:creationId xmlns:p14="http://schemas.microsoft.com/office/powerpoint/2010/main" val="418304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4B4F610-B844-4810-97CF-D1BA934F1CB1}" type="slidenum">
              <a:rPr lang="en-US"/>
              <a:pPr>
                <a:defRPr/>
              </a:pPr>
              <a:t>‹#›</a:t>
            </a:fld>
            <a:endParaRPr lang="en-US"/>
          </a:p>
        </p:txBody>
      </p:sp>
    </p:spTree>
    <p:extLst>
      <p:ext uri="{BB962C8B-B14F-4D97-AF65-F5344CB8AC3E}">
        <p14:creationId xmlns:p14="http://schemas.microsoft.com/office/powerpoint/2010/main" val="342597784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latin typeface="Arial" charset="0"/>
              </a:defRPr>
            </a:lvl1pPr>
            <a:extLst/>
          </a:lstStyle>
          <a:p>
            <a:pPr>
              <a:defRPr/>
            </a:pPr>
            <a:fld id="{7D4C4427-A80A-45E2-966C-D86EDB0445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8" r:id="rId2"/>
    <p:sldLayoutId id="2147483684" r:id="rId3"/>
    <p:sldLayoutId id="2147483679" r:id="rId4"/>
    <p:sldLayoutId id="2147483680" r:id="rId5"/>
    <p:sldLayoutId id="2147483681" r:id="rId6"/>
    <p:sldLayoutId id="2147483685" r:id="rId7"/>
    <p:sldLayoutId id="2147483686" r:id="rId8"/>
    <p:sldLayoutId id="2147483687" r:id="rId9"/>
    <p:sldLayoutId id="2147483682" r:id="rId10"/>
    <p:sldLayoutId id="2147483688"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srn.com/abstract=896293"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dol.gov/esa/minwage/america.map"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oi.org/10.1016/j.jeconom.2023.03.00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1257/pol.20180076" TargetMode="External"/><Relationship Id="rId2" Type="http://schemas.openxmlformats.org/officeDocument/2006/relationships/hyperlink" Target="https://doi.org/10.1093/qje/qjz01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fontAlgn="auto">
              <a:spcAft>
                <a:spcPts val="0"/>
              </a:spcAft>
              <a:defRPr/>
            </a:pPr>
            <a:r>
              <a:rPr lang="en-US">
                <a:solidFill>
                  <a:schemeClr val="accent1">
                    <a:satMod val="150000"/>
                  </a:schemeClr>
                </a:solidFill>
              </a:rPr>
              <a:t>Difference in Difference Estimators</a:t>
            </a:r>
          </a:p>
        </p:txBody>
      </p:sp>
      <p:sp>
        <p:nvSpPr>
          <p:cNvPr id="8195" name="Rectangle 3"/>
          <p:cNvSpPr>
            <a:spLocks noGrp="1" noChangeArrowheads="1"/>
          </p:cNvSpPr>
          <p:nvPr>
            <p:ph type="subTitle" idx="1"/>
          </p:nvPr>
        </p:nvSpPr>
        <p:spPr>
          <a:xfrm>
            <a:off x="685800" y="1828800"/>
            <a:ext cx="8077200" cy="1500188"/>
          </a:xfrm>
        </p:spPr>
        <p:txBody>
          <a:bodyPr/>
          <a:lstStyle/>
          <a:p>
            <a:r>
              <a:rPr lang="en-US"/>
              <a:t>Alexander Tabarrok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Compare the Two Regressions</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1595438"/>
            <a:ext cx="91455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00" y="3954463"/>
            <a:ext cx="91455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テキスト ボックス 10"/>
          <p:cNvSpPr txBox="1">
            <a:spLocks noChangeArrowheads="1"/>
          </p:cNvSpPr>
          <p:nvPr/>
        </p:nvSpPr>
        <p:spPr bwMode="auto">
          <a:xfrm>
            <a:off x="152400" y="1519238"/>
            <a:ext cx="2089150" cy="52625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n-US" altLang="ja-JP" sz="2400">
                <a:latin typeface="Times New Roman" pitchFamily="18" charset="0"/>
                <a:ea typeface="MS PGothic" pitchFamily="34" charset="-128"/>
              </a:rPr>
              <a:t>Compared to </a:t>
            </a:r>
            <a:r>
              <a:rPr kumimoji="1" lang="en-US" altLang="ja-JP" sz="2400" b="1">
                <a:latin typeface="Times New Roman" pitchFamily="18" charset="0"/>
                <a:ea typeface="MS PGothic" pitchFamily="34" charset="-128"/>
              </a:rPr>
              <a:t>1978</a:t>
            </a:r>
            <a:r>
              <a:rPr kumimoji="1" lang="en-US" altLang="ja-JP" sz="2400">
                <a:latin typeface="Times New Roman" pitchFamily="18" charset="0"/>
                <a:ea typeface="MS PGothic" pitchFamily="34" charset="-128"/>
              </a:rPr>
              <a:t>, the </a:t>
            </a:r>
            <a:r>
              <a:rPr kumimoji="1" lang="en-US" altLang="ja-JP" sz="2400" b="1">
                <a:latin typeface="Times New Roman" pitchFamily="18" charset="0"/>
                <a:ea typeface="MS PGothic" pitchFamily="34" charset="-128"/>
              </a:rPr>
              <a:t>price penalty</a:t>
            </a:r>
            <a:r>
              <a:rPr kumimoji="1" lang="en-US" altLang="ja-JP" sz="2400">
                <a:latin typeface="Times New Roman" pitchFamily="18" charset="0"/>
                <a:ea typeface="MS PGothic" pitchFamily="34" charset="-128"/>
              </a:rPr>
              <a:t> for houses near the incinerator is greater in </a:t>
            </a:r>
            <a:r>
              <a:rPr kumimoji="1" lang="en-US" altLang="ja-JP" sz="2400" b="1">
                <a:latin typeface="Times New Roman" pitchFamily="18" charset="0"/>
                <a:ea typeface="MS PGothic" pitchFamily="34" charset="-128"/>
              </a:rPr>
              <a:t>1981</a:t>
            </a:r>
            <a:r>
              <a:rPr kumimoji="1" lang="en-US" altLang="ja-JP" sz="2400">
                <a:latin typeface="Times New Roman" pitchFamily="18" charset="0"/>
                <a:ea typeface="MS PGothic" pitchFamily="34" charset="-128"/>
              </a:rPr>
              <a:t>.</a:t>
            </a:r>
          </a:p>
          <a:p>
            <a:pPr eaLnBrk="1" hangingPunct="1"/>
            <a:endParaRPr kumimoji="1" lang="en-US" altLang="ja-JP" sz="2400">
              <a:latin typeface="Times New Roman" pitchFamily="18" charset="0"/>
              <a:ea typeface="MS PGothic" pitchFamily="34" charset="-128"/>
            </a:endParaRPr>
          </a:p>
          <a:p>
            <a:pPr eaLnBrk="1" hangingPunct="1"/>
            <a:r>
              <a:rPr kumimoji="1" lang="en-US" altLang="ja-JP" sz="2400">
                <a:latin typeface="Times New Roman" pitchFamily="18" charset="0"/>
                <a:ea typeface="MS PGothic" pitchFamily="34" charset="-128"/>
              </a:rPr>
              <a:t>Perhaps, the increase in the price penalty in 1981 is caused by the incinerator</a:t>
            </a:r>
            <a:endParaRPr kumimoji="1" lang="ja-JP" altLang="en-US" sz="2400">
              <a:latin typeface="Times New Roman" pitchFamily="18" charset="0"/>
              <a:ea typeface="MS PGothic" pitchFamily="34" charset="-128"/>
            </a:endParaRPr>
          </a:p>
        </p:txBody>
      </p:sp>
      <p:sp>
        <p:nvSpPr>
          <p:cNvPr id="7" name="円/楕円 11"/>
          <p:cNvSpPr>
            <a:spLocks noChangeArrowheads="1"/>
          </p:cNvSpPr>
          <p:nvPr/>
        </p:nvSpPr>
        <p:spPr bwMode="auto">
          <a:xfrm>
            <a:off x="3611563" y="3352800"/>
            <a:ext cx="863600" cy="287338"/>
          </a:xfrm>
          <a:prstGeom prst="ellipse">
            <a:avLst/>
          </a:prstGeom>
          <a:noFill/>
          <a:ln w="127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ea typeface="MS PGothic" pitchFamily="34" charset="-128"/>
            </a:endParaRPr>
          </a:p>
        </p:txBody>
      </p:sp>
      <p:sp>
        <p:nvSpPr>
          <p:cNvPr id="8" name="円/楕円 12"/>
          <p:cNvSpPr>
            <a:spLocks noChangeArrowheads="1"/>
          </p:cNvSpPr>
          <p:nvPr/>
        </p:nvSpPr>
        <p:spPr bwMode="auto">
          <a:xfrm>
            <a:off x="3538538" y="5649913"/>
            <a:ext cx="936625" cy="288925"/>
          </a:xfrm>
          <a:prstGeom prst="ellipse">
            <a:avLst/>
          </a:prstGeom>
          <a:noFill/>
          <a:ln w="127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ea typeface="MS PGothic" pitchFamily="34" charset="-128"/>
            </a:endParaRPr>
          </a:p>
        </p:txBody>
      </p:sp>
      <p:cxnSp>
        <p:nvCxnSpPr>
          <p:cNvPr id="9" name="直線矢印コネクタ 14"/>
          <p:cNvCxnSpPr>
            <a:cxnSpLocks noChangeShapeType="1"/>
          </p:cNvCxnSpPr>
          <p:nvPr/>
        </p:nvCxnSpPr>
        <p:spPr bwMode="auto">
          <a:xfrm flipV="1">
            <a:off x="2141538" y="3495675"/>
            <a:ext cx="1470025" cy="347663"/>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1" name="直線矢印コネクタ 16"/>
          <p:cNvCxnSpPr>
            <a:cxnSpLocks noChangeShapeType="1"/>
            <a:endCxn id="8" idx="1"/>
          </p:cNvCxnSpPr>
          <p:nvPr/>
        </p:nvCxnSpPr>
        <p:spPr bwMode="auto">
          <a:xfrm>
            <a:off x="2141538" y="3843338"/>
            <a:ext cx="1533525" cy="1847850"/>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3" name="テキスト ボックス 23"/>
          <p:cNvSpPr txBox="1">
            <a:spLocks noChangeArrowheads="1"/>
          </p:cNvSpPr>
          <p:nvPr/>
        </p:nvSpPr>
        <p:spPr bwMode="auto">
          <a:xfrm>
            <a:off x="2555875" y="6392863"/>
            <a:ext cx="613092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n-US" altLang="ja-JP">
                <a:solidFill>
                  <a:srgbClr val="FF0000"/>
                </a:solidFill>
                <a:latin typeface="Times New Roman" pitchFamily="18" charset="0"/>
                <a:ea typeface="MS PGothic" pitchFamily="34" charset="-128"/>
              </a:rPr>
              <a:t>This is the basic idea of the difference-in-difference estimator</a:t>
            </a:r>
            <a:endParaRPr kumimoji="1" lang="ja-JP" altLang="en-US">
              <a:solidFill>
                <a:srgbClr val="FF0000"/>
              </a:solidFill>
              <a:latin typeface="Times New Roman" pitchFamily="18" charset="0"/>
              <a:ea typeface="MS PGothic" pitchFamily="34" charset="-128"/>
            </a:endParaRPr>
          </a:p>
        </p:txBody>
      </p:sp>
      <p:cxnSp>
        <p:nvCxnSpPr>
          <p:cNvPr id="14" name="直線矢印コネクタ 25"/>
          <p:cNvCxnSpPr>
            <a:cxnSpLocks noChangeShapeType="1"/>
            <a:endCxn id="13" idx="1"/>
          </p:cNvCxnSpPr>
          <p:nvPr/>
        </p:nvCxnSpPr>
        <p:spPr bwMode="auto">
          <a:xfrm>
            <a:off x="1676400" y="6096000"/>
            <a:ext cx="879475" cy="481013"/>
          </a:xfrm>
          <a:prstGeom prst="straightConnector1">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7200" y="3847839"/>
            <a:ext cx="6454699" cy="3010161"/>
          </a:xfrm>
          <a:prstGeom prst="rect">
            <a:avLst/>
          </a:prstGeom>
        </p:spPr>
      </p:pic>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The Estimator</a:t>
            </a:r>
          </a:p>
        </p:txBody>
      </p:sp>
      <p:sp>
        <p:nvSpPr>
          <p:cNvPr id="18435" name="Content Placeholder 2"/>
          <p:cNvSpPr>
            <a:spLocks noGrp="1"/>
          </p:cNvSpPr>
          <p:nvPr>
            <p:ph idx="1"/>
          </p:nvPr>
        </p:nvSpPr>
        <p:spPr>
          <a:xfrm>
            <a:off x="342900" y="1625004"/>
            <a:ext cx="8458200" cy="2173794"/>
          </a:xfrm>
        </p:spPr>
        <p:txBody>
          <a:bodyPr>
            <a:normAutofit fontScale="70000" lnSpcReduction="20000"/>
          </a:bodyPr>
          <a:lstStyle/>
          <a:p>
            <a:pPr>
              <a:lnSpc>
                <a:spcPct val="90000"/>
              </a:lnSpc>
            </a:pPr>
            <a:r>
              <a:rPr lang="en-US" dirty="0"/>
              <a:t>A better estimate is to look at the change in the </a:t>
            </a:r>
            <a:r>
              <a:rPr lang="en-US" dirty="0" err="1"/>
              <a:t>nearinc</a:t>
            </a:r>
            <a:r>
              <a:rPr lang="en-US" dirty="0"/>
              <a:t> coefficient before and after the plans for the incinerator become known, i.e. -30,688-(-18,824)=-11,869</a:t>
            </a:r>
          </a:p>
          <a:p>
            <a:pPr>
              <a:lnSpc>
                <a:spcPct val="90000"/>
              </a:lnSpc>
            </a:pPr>
            <a:r>
              <a:rPr lang="en-US" dirty="0"/>
              <a:t>This difference in difference estimate can be obtained by running the regression</a:t>
            </a:r>
          </a:p>
          <a:p>
            <a:pPr>
              <a:lnSpc>
                <a:spcPct val="90000"/>
              </a:lnSpc>
            </a:pPr>
            <a:endParaRPr lang="en-US" dirty="0"/>
          </a:p>
          <a:p>
            <a:pPr>
              <a:buFont typeface="Monotype Sorts" pitchFamily="2" charset="2"/>
              <a:buNone/>
            </a:pPr>
            <a:r>
              <a:rPr lang="en-US" altLang="ja-JP" dirty="0">
                <a:ea typeface="MS PGothic" pitchFamily="34" charset="-128"/>
              </a:rPr>
              <a:t>price =</a:t>
            </a:r>
            <a:r>
              <a:rPr lang="el-GR" altLang="ja-JP" dirty="0">
                <a:latin typeface="Times New Roman" pitchFamily="18" charset="0"/>
                <a:cs typeface="HGｺﾞｼｯｸM"/>
              </a:rPr>
              <a:t>β</a:t>
            </a:r>
            <a:r>
              <a:rPr lang="en-US" altLang="ja-JP" baseline="-25000" dirty="0">
                <a:latin typeface="Times New Roman" pitchFamily="18" charset="0"/>
                <a:ea typeface="MS PGothic" pitchFamily="34" charset="-128"/>
              </a:rPr>
              <a:t>0</a:t>
            </a:r>
            <a:r>
              <a:rPr lang="en-US" altLang="ja-JP" dirty="0">
                <a:latin typeface="Times New Roman" pitchFamily="18" charset="0"/>
                <a:ea typeface="MS PGothic" pitchFamily="34" charset="-128"/>
              </a:rPr>
              <a:t>+</a:t>
            </a:r>
            <a:r>
              <a:rPr lang="el-GR" altLang="ja-JP" dirty="0">
                <a:latin typeface="Times New Roman" pitchFamily="18" charset="0"/>
                <a:cs typeface="HGｺﾞｼｯｸM"/>
              </a:rPr>
              <a:t>β</a:t>
            </a:r>
            <a:r>
              <a:rPr lang="en-US" altLang="ja-JP" baseline="-25000" dirty="0">
                <a:latin typeface="Times New Roman" pitchFamily="18" charset="0"/>
                <a:ea typeface="MS PGothic" pitchFamily="34" charset="-128"/>
              </a:rPr>
              <a:t>1</a:t>
            </a:r>
            <a:r>
              <a:rPr lang="en-US" altLang="ja-JP" dirty="0">
                <a:latin typeface="Times New Roman" pitchFamily="18" charset="0"/>
                <a:ea typeface="MS PGothic" pitchFamily="34" charset="-128"/>
              </a:rPr>
              <a:t>(</a:t>
            </a:r>
            <a:r>
              <a:rPr lang="en-US" altLang="ja-JP" dirty="0" err="1">
                <a:latin typeface="Times New Roman" pitchFamily="18" charset="0"/>
                <a:ea typeface="MS PGothic" pitchFamily="34" charset="-128"/>
              </a:rPr>
              <a:t>nearinc</a:t>
            </a:r>
            <a:r>
              <a:rPr lang="en-US" altLang="ja-JP" dirty="0">
                <a:latin typeface="Times New Roman" pitchFamily="18" charset="0"/>
                <a:ea typeface="MS PGothic" pitchFamily="34" charset="-128"/>
              </a:rPr>
              <a:t>)</a:t>
            </a:r>
          </a:p>
          <a:p>
            <a:pPr>
              <a:buFont typeface="Monotype Sorts" pitchFamily="2" charset="2"/>
              <a:buNone/>
            </a:pPr>
            <a:r>
              <a:rPr lang="en-US" altLang="ja-JP" dirty="0">
                <a:latin typeface="Times New Roman" pitchFamily="18" charset="0"/>
                <a:ea typeface="MS PGothic" pitchFamily="34" charset="-128"/>
              </a:rPr>
              <a:t>                +</a:t>
            </a:r>
            <a:r>
              <a:rPr lang="el-GR" altLang="ja-JP" dirty="0">
                <a:latin typeface="Times New Roman" pitchFamily="18" charset="0"/>
                <a:cs typeface="HGｺﾞｼｯｸM"/>
              </a:rPr>
              <a:t>β</a:t>
            </a:r>
            <a:r>
              <a:rPr lang="en-US" altLang="ja-JP" baseline="-25000" dirty="0">
                <a:latin typeface="Times New Roman" pitchFamily="18" charset="0"/>
                <a:ea typeface="MS PGothic" pitchFamily="34" charset="-128"/>
              </a:rPr>
              <a:t>2</a:t>
            </a:r>
            <a:r>
              <a:rPr lang="en-US" altLang="ja-JP" dirty="0">
                <a:latin typeface="Times New Roman" pitchFamily="18" charset="0"/>
                <a:ea typeface="MS PGothic" pitchFamily="34" charset="-128"/>
              </a:rPr>
              <a:t>(year81)+</a:t>
            </a:r>
            <a:r>
              <a:rPr lang="el-GR" altLang="ja-JP" dirty="0">
                <a:latin typeface="Times New Roman" pitchFamily="18" charset="0"/>
                <a:cs typeface="HGｺﾞｼｯｸM"/>
              </a:rPr>
              <a:t>β</a:t>
            </a:r>
            <a:r>
              <a:rPr lang="en-US" altLang="ja-JP" baseline="-25000" dirty="0">
                <a:latin typeface="Times New Roman" pitchFamily="18" charset="0"/>
                <a:ea typeface="MS PGothic" pitchFamily="34" charset="-128"/>
              </a:rPr>
              <a:t>3</a:t>
            </a:r>
            <a:r>
              <a:rPr lang="en-US" altLang="ja-JP" dirty="0">
                <a:latin typeface="Times New Roman" pitchFamily="18" charset="0"/>
                <a:ea typeface="MS PGothic" pitchFamily="34" charset="-128"/>
              </a:rPr>
              <a:t>(year81)(</a:t>
            </a:r>
            <a:r>
              <a:rPr lang="en-US" altLang="ja-JP" dirty="0" err="1">
                <a:latin typeface="Times New Roman" pitchFamily="18" charset="0"/>
                <a:ea typeface="MS PGothic" pitchFamily="34" charset="-128"/>
              </a:rPr>
              <a:t>nearinc</a:t>
            </a:r>
            <a:r>
              <a:rPr lang="en-US" altLang="ja-JP" dirty="0">
                <a:latin typeface="Times New Roman" pitchFamily="18" charset="0"/>
                <a:ea typeface="MS PGothic" pitchFamily="34" charset="-128"/>
              </a:rPr>
              <a:t>)</a:t>
            </a:r>
            <a:endParaRPr lang="ja-JP" altLang="en-US" dirty="0">
              <a:ea typeface="MS PGothic" pitchFamily="34" charset="-128"/>
            </a:endParaRPr>
          </a:p>
        </p:txBody>
      </p:sp>
      <p:sp>
        <p:nvSpPr>
          <p:cNvPr id="4" name="テキスト ボックス 4"/>
          <p:cNvSpPr txBox="1">
            <a:spLocks noChangeArrowheads="1"/>
          </p:cNvSpPr>
          <p:nvPr/>
        </p:nvSpPr>
        <p:spPr bwMode="auto">
          <a:xfrm>
            <a:off x="7287794" y="4191000"/>
            <a:ext cx="1604695" cy="156966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kumimoji="1" lang="en-US" altLang="ja-JP" sz="2400">
                <a:latin typeface="Times New Roman" pitchFamily="18" charset="0"/>
                <a:ea typeface="MS PGothic" pitchFamily="34" charset="-128"/>
              </a:rPr>
              <a:t>Difference in difference estimator</a:t>
            </a:r>
            <a:endParaRPr kumimoji="1" lang="ja-JP" altLang="en-US" sz="2400">
              <a:latin typeface="Times New Roman" pitchFamily="18" charset="0"/>
              <a:ea typeface="MS PGothic" pitchFamily="34" charset="-128"/>
            </a:endParaRPr>
          </a:p>
        </p:txBody>
      </p:sp>
      <p:cxnSp>
        <p:nvCxnSpPr>
          <p:cNvPr id="5" name="直線矢印コネクタ 6"/>
          <p:cNvCxnSpPr>
            <a:cxnSpLocks noChangeShapeType="1"/>
            <a:stCxn id="4" idx="1"/>
          </p:cNvCxnSpPr>
          <p:nvPr/>
        </p:nvCxnSpPr>
        <p:spPr bwMode="auto">
          <a:xfrm flipH="1">
            <a:off x="2438400" y="4975830"/>
            <a:ext cx="4849394" cy="132813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fontAlgn="auto">
              <a:spcAft>
                <a:spcPts val="0"/>
              </a:spcAft>
              <a:defRPr/>
            </a:pPr>
            <a:r>
              <a:rPr lang="en-US" sz="4000">
                <a:solidFill>
                  <a:schemeClr val="accent1">
                    <a:satMod val="150000"/>
                  </a:schemeClr>
                </a:solidFill>
              </a:rPr>
              <a:t>Rating the Millennium Challenge Corporation</a:t>
            </a:r>
          </a:p>
        </p:txBody>
      </p:sp>
      <p:sp>
        <p:nvSpPr>
          <p:cNvPr id="10243" name="Rectangle 3"/>
          <p:cNvSpPr>
            <a:spLocks noGrp="1" noChangeArrowheads="1"/>
          </p:cNvSpPr>
          <p:nvPr>
            <p:ph idx="1"/>
          </p:nvPr>
        </p:nvSpPr>
        <p:spPr/>
        <p:txBody>
          <a:bodyPr/>
          <a:lstStyle/>
          <a:p>
            <a:pPr>
              <a:lnSpc>
                <a:spcPct val="90000"/>
              </a:lnSpc>
            </a:pPr>
            <a:r>
              <a:rPr lang="en-US" sz="2800"/>
              <a:t>The Millennium Challenge Corporation is a new approach to foreign aid that awards aid to countries that perform well on a set of variables such as  political rights, civil liberties, the costs of starting a business, trade policy and other variables.</a:t>
            </a:r>
          </a:p>
          <a:p>
            <a:pPr>
              <a:lnSpc>
                <a:spcPct val="90000"/>
              </a:lnSpc>
            </a:pPr>
            <a:r>
              <a:rPr lang="en-US" sz="2800"/>
              <a:t>How well has the MCC worked?  Doug Johnson and Tristan Zajonc (2006) find that candidates for MCC aid improve their performance to a greater degree on more indicators than similar control countries.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he image “http://www.marginalrevolution.com/photos/uncategorized/mccdd.PN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62113"/>
            <a:ext cx="63436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152400" y="1752600"/>
            <a:ext cx="259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sz="1400"/>
              <a:t> The first panel is candidate and control countries before the MCC - when we would not expect many differences.</a:t>
            </a:r>
          </a:p>
          <a:p>
            <a:pPr eaLnBrk="1" hangingPunct="1">
              <a:spcBef>
                <a:spcPct val="50000"/>
              </a:spcBef>
              <a:buFontTx/>
              <a:buChar char="•"/>
            </a:pPr>
            <a:r>
              <a:rPr lang="en-US" sz="1400"/>
              <a:t> The second panel is the same countries after the MCC was put in place - when we would expect the MCC to have an incentive effect on candidate but not control countries.</a:t>
            </a:r>
          </a:p>
          <a:p>
            <a:pPr eaLnBrk="1" hangingPunct="1">
              <a:spcBef>
                <a:spcPct val="50000"/>
              </a:spcBef>
              <a:buFontTx/>
              <a:buChar char="•"/>
            </a:pPr>
            <a:r>
              <a:rPr lang="en-US" sz="1400"/>
              <a:t> The last panel subtracts the differences in the second panel from the differences in the first to arrive at the difference-in-difference estimate  - most of the gains are positive and fairly large. </a:t>
            </a:r>
          </a:p>
        </p:txBody>
      </p:sp>
      <p:sp>
        <p:nvSpPr>
          <p:cNvPr id="11268" name="Rectangle 7"/>
          <p:cNvSpPr>
            <a:spLocks noGrp="1" noChangeArrowheads="1"/>
          </p:cNvSpPr>
          <p:nvPr>
            <p:ph type="title"/>
          </p:nvPr>
        </p:nvSpPr>
        <p:spPr>
          <a:xfrm>
            <a:off x="457200" y="274638"/>
            <a:ext cx="8229600" cy="792162"/>
          </a:xfrm>
        </p:spPr>
        <p:txBody>
          <a:bodyPr/>
          <a:lstStyle/>
          <a:p>
            <a:pPr fontAlgn="auto">
              <a:spcAft>
                <a:spcPts val="0"/>
              </a:spcAft>
              <a:defRPr/>
            </a:pPr>
            <a:r>
              <a:rPr lang="en-US" sz="3200" dirty="0">
                <a:solidFill>
                  <a:schemeClr val="accent1">
                    <a:satMod val="150000"/>
                  </a:schemeClr>
                </a:solidFill>
              </a:rPr>
              <a:t>Figuring Out Diff-in-Diff</a:t>
            </a:r>
          </a:p>
        </p:txBody>
      </p:sp>
      <p:sp>
        <p:nvSpPr>
          <p:cNvPr id="20485" name="Text Box 8"/>
          <p:cNvSpPr txBox="1">
            <a:spLocks noChangeArrowheads="1"/>
          </p:cNvSpPr>
          <p:nvPr/>
        </p:nvSpPr>
        <p:spPr bwMode="auto">
          <a:xfrm>
            <a:off x="457200" y="6400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Source: Johnson, Doug and Zajonc, Tristan, "Can Foreign Aid Create an Incentive for Good Governance? Evidence from the Millennium Challenge Corporation" (April 11, 2006). Available at SSRN: </a:t>
            </a:r>
            <a:r>
              <a:rPr lang="en-US" sz="1200">
                <a:hlinkClick r:id="rId4"/>
              </a:rPr>
              <a:t>http://ssrn.com/abstract=896293</a:t>
            </a:r>
            <a:r>
              <a:rPr lang="en-US" sz="12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Text Box 49"/>
          <p:cNvSpPr txBox="1">
            <a:spLocks noChangeArrowheads="1"/>
          </p:cNvSpPr>
          <p:nvPr/>
        </p:nvSpPr>
        <p:spPr bwMode="auto">
          <a:xfrm>
            <a:off x="5943600" y="5240338"/>
            <a:ext cx="25908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	    </a:t>
            </a:r>
            <a:r>
              <a:rPr lang="en-US" sz="1600" dirty="0"/>
              <a:t>States with minimum wages below the federal min. or states with no minimum wage respectively</a:t>
            </a:r>
          </a:p>
        </p:txBody>
      </p:sp>
      <p:sp>
        <p:nvSpPr>
          <p:cNvPr id="21512" name="Text Box 45"/>
          <p:cNvSpPr txBox="1">
            <a:spLocks noChangeArrowheads="1"/>
          </p:cNvSpPr>
          <p:nvPr/>
        </p:nvSpPr>
        <p:spPr bwMode="auto">
          <a:xfrm>
            <a:off x="5943600" y="3106738"/>
            <a:ext cx="2590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t>	States with minimum wages above the federal min. wage</a:t>
            </a:r>
          </a:p>
        </p:txBody>
      </p:sp>
      <p:sp>
        <p:nvSpPr>
          <p:cNvPr id="12290" name="Rectangle 2"/>
          <p:cNvSpPr>
            <a:spLocks noGrp="1" noChangeArrowheads="1"/>
          </p:cNvSpPr>
          <p:nvPr>
            <p:ph type="title"/>
          </p:nvPr>
        </p:nvSpPr>
        <p:spPr/>
        <p:txBody>
          <a:bodyPr>
            <a:normAutofit fontScale="90000"/>
          </a:bodyPr>
          <a:lstStyle/>
          <a:p>
            <a:pPr fontAlgn="auto">
              <a:spcAft>
                <a:spcPts val="0"/>
              </a:spcAft>
              <a:defRPr/>
            </a:pPr>
            <a:r>
              <a:rPr lang="en-US" sz="3200" dirty="0">
                <a:solidFill>
                  <a:schemeClr val="accent1">
                    <a:satMod val="150000"/>
                  </a:schemeClr>
                </a:solidFill>
              </a:rPr>
              <a:t>Minimum Wages</a:t>
            </a:r>
            <a:br>
              <a:rPr lang="en-US" sz="3200" dirty="0">
                <a:solidFill>
                  <a:schemeClr val="accent1">
                    <a:satMod val="150000"/>
                  </a:schemeClr>
                </a:solidFill>
              </a:rPr>
            </a:br>
            <a:r>
              <a:rPr lang="en-US" sz="2400" dirty="0">
                <a:solidFill>
                  <a:schemeClr val="accent1">
                    <a:satMod val="150000"/>
                  </a:schemeClr>
                </a:solidFill>
              </a:rPr>
              <a:t>Diff-in-diffs: Example 2</a:t>
            </a:r>
            <a:br>
              <a:rPr lang="en-US" sz="2400" dirty="0">
                <a:solidFill>
                  <a:schemeClr val="accent1">
                    <a:satMod val="150000"/>
                  </a:schemeClr>
                </a:solidFill>
              </a:rPr>
            </a:br>
            <a:r>
              <a:rPr lang="en-US" sz="2400" dirty="0">
                <a:solidFill>
                  <a:schemeClr val="accent1">
                    <a:satMod val="150000"/>
                  </a:schemeClr>
                </a:solidFill>
              </a:rPr>
              <a:t>from Card and Krueger (1994)</a:t>
            </a:r>
          </a:p>
        </p:txBody>
      </p:sp>
      <p:sp>
        <p:nvSpPr>
          <p:cNvPr id="21507" name="Rectangle 3"/>
          <p:cNvSpPr>
            <a:spLocks noGrp="1" noChangeArrowheads="1"/>
          </p:cNvSpPr>
          <p:nvPr>
            <p:ph idx="1"/>
          </p:nvPr>
        </p:nvSpPr>
        <p:spPr>
          <a:xfrm>
            <a:off x="457200" y="1600200"/>
            <a:ext cx="8153400" cy="1371600"/>
          </a:xfrm>
        </p:spPr>
        <p:txBody>
          <a:bodyPr/>
          <a:lstStyle/>
          <a:p>
            <a:pPr>
              <a:lnSpc>
                <a:spcPct val="80000"/>
              </a:lnSpc>
            </a:pPr>
            <a:r>
              <a:rPr lang="en-US" sz="2000"/>
              <a:t>What is the effect of increasing the minimum wage on employment at fast food restaurants?</a:t>
            </a:r>
          </a:p>
          <a:p>
            <a:pPr>
              <a:lnSpc>
                <a:spcPct val="80000"/>
              </a:lnSpc>
            </a:pPr>
            <a:r>
              <a:rPr lang="en-US" sz="2000"/>
              <a:t>State minimum wages may exceed the federal minimum wage</a:t>
            </a:r>
          </a:p>
          <a:p>
            <a:pPr lvl="2">
              <a:lnSpc>
                <a:spcPct val="80000"/>
              </a:lnSpc>
            </a:pPr>
            <a:r>
              <a:rPr lang="en-US" sz="1600"/>
              <a:t>They can also be lower than the federal but then they have no effect.</a:t>
            </a:r>
          </a:p>
          <a:p>
            <a:pPr>
              <a:lnSpc>
                <a:spcPct val="80000"/>
              </a:lnSpc>
            </a:pPr>
            <a:endParaRPr lang="en-US" sz="2000"/>
          </a:p>
        </p:txBody>
      </p:sp>
      <p:pic>
        <p:nvPicPr>
          <p:cNvPr id="21508" name="Picture 5" descr="Clickable map of Americ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4705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334000"/>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6" descr="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5334000"/>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3" descr="The image “http://www.dol.gov/esa/minwage/green.gif” cannot be displayed, because it contains err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200400"/>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46"/>
          <p:cNvSpPr txBox="1">
            <a:spLocks noChangeArrowheads="1"/>
          </p:cNvSpPr>
          <p:nvPr/>
        </p:nvSpPr>
        <p:spPr bwMode="auto">
          <a:xfrm>
            <a:off x="5943600" y="4173538"/>
            <a:ext cx="25908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	</a:t>
            </a:r>
            <a:r>
              <a:rPr lang="en-US" sz="1600" dirty="0"/>
              <a:t>States with minimum wages equal to the federal min. wage</a:t>
            </a:r>
          </a:p>
        </p:txBody>
      </p:sp>
      <p:pic>
        <p:nvPicPr>
          <p:cNvPr id="21514" name="Picture 48" descr="The image “http://www.dol.gov/esa/minwage/blue.gif” cannot be displayed, because it contains erro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267200"/>
            <a:ext cx="457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up)">
                                      <p:cBhvr>
                                        <p:cTn id="7" dur="500"/>
                                        <p:tgtEl>
                                          <p:spTgt spid="2150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12"/>
                                        </p:tgtEl>
                                        <p:attrNameLst>
                                          <p:attrName>style.visibility</p:attrName>
                                        </p:attrNameLst>
                                      </p:cBhvr>
                                      <p:to>
                                        <p:strVal val="visible"/>
                                      </p:to>
                                    </p:set>
                                    <p:animEffect transition="in" filter="wipe(up)">
                                      <p:cBhvr>
                                        <p:cTn id="10" dur="500"/>
                                        <p:tgtEl>
                                          <p:spTgt spid="215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513"/>
                                        </p:tgtEl>
                                        <p:attrNameLst>
                                          <p:attrName>style.visibility</p:attrName>
                                        </p:attrNameLst>
                                      </p:cBhvr>
                                      <p:to>
                                        <p:strVal val="visible"/>
                                      </p:to>
                                    </p:set>
                                    <p:animEffect transition="in" filter="wipe(up)">
                                      <p:cBhvr>
                                        <p:cTn id="13" dur="500"/>
                                        <p:tgtEl>
                                          <p:spTgt spid="215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515"/>
                                        </p:tgtEl>
                                        <p:attrNameLst>
                                          <p:attrName>style.visibility</p:attrName>
                                        </p:attrNameLst>
                                      </p:cBhvr>
                                      <p:to>
                                        <p:strVal val="visible"/>
                                      </p:to>
                                    </p:set>
                                    <p:animEffect transition="in" filter="wipe(up)">
                                      <p:cBhvr>
                                        <p:cTn id="16" dur="500"/>
                                        <p:tgtEl>
                                          <p:spTgt spid="21515"/>
                                        </p:tgtEl>
                                      </p:cBhvr>
                                    </p:animEffect>
                                  </p:childTnLst>
                                </p:cTn>
                              </p:par>
                              <p:par>
                                <p:cTn id="17" presetID="22" presetClass="entr" presetSubtype="1" fill="hold" nodeType="with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wipe(up)">
                                      <p:cBhvr>
                                        <p:cTn id="19" dur="500"/>
                                        <p:tgtEl>
                                          <p:spTgt spid="21509"/>
                                        </p:tgtEl>
                                      </p:cBhvr>
                                    </p:animEffect>
                                  </p:childTnLst>
                                </p:cTn>
                              </p:par>
                              <p:par>
                                <p:cTn id="20" presetID="22" presetClass="entr" presetSubtype="1" fill="hold" nodeType="with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up)">
                                      <p:cBhvr>
                                        <p:cTn id="22" dur="500"/>
                                        <p:tgtEl>
                                          <p:spTgt spid="21510"/>
                                        </p:tgtEl>
                                      </p:cBhvr>
                                    </p:animEffect>
                                  </p:childTnLst>
                                </p:cTn>
                              </p:par>
                              <p:par>
                                <p:cTn id="23" presetID="22" presetClass="entr" presetSubtype="1" fill="hold" nodeType="withEffect">
                                  <p:stCondLst>
                                    <p:cond delay="0"/>
                                  </p:stCondLst>
                                  <p:childTnLst>
                                    <p:set>
                                      <p:cBhvr>
                                        <p:cTn id="24" dur="1" fill="hold">
                                          <p:stCondLst>
                                            <p:cond delay="0"/>
                                          </p:stCondLst>
                                        </p:cTn>
                                        <p:tgtEl>
                                          <p:spTgt spid="21514"/>
                                        </p:tgtEl>
                                        <p:attrNameLst>
                                          <p:attrName>style.visibility</p:attrName>
                                        </p:attrNameLst>
                                      </p:cBhvr>
                                      <p:to>
                                        <p:strVal val="visible"/>
                                      </p:to>
                                    </p:set>
                                    <p:animEffect transition="in" filter="wipe(up)">
                                      <p:cBhvr>
                                        <p:cTn id="25" dur="500"/>
                                        <p:tgtEl>
                                          <p:spTgt spid="21514"/>
                                        </p:tgtEl>
                                      </p:cBhvr>
                                    </p:animEffect>
                                  </p:childTnLst>
                                </p:cTn>
                              </p:par>
                              <p:par>
                                <p:cTn id="26" presetID="22" presetClass="entr" presetSubtype="1" fill="hold" nodeType="with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wipe(up)">
                                      <p:cBhvr>
                                        <p:cTn id="28"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2" grpId="0"/>
      <p:bldP spid="215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92162"/>
          </a:xfrm>
        </p:spPr>
        <p:txBody>
          <a:bodyPr/>
          <a:lstStyle/>
          <a:p>
            <a:pPr fontAlgn="auto">
              <a:spcAft>
                <a:spcPts val="0"/>
              </a:spcAft>
              <a:defRPr/>
            </a:pPr>
            <a:r>
              <a:rPr lang="en-US" sz="3200">
                <a:solidFill>
                  <a:schemeClr val="accent1">
                    <a:satMod val="150000"/>
                  </a:schemeClr>
                </a:solidFill>
              </a:rPr>
              <a:t>The NJ Minimum Wage Hike</a:t>
            </a:r>
          </a:p>
        </p:txBody>
      </p:sp>
      <p:sp>
        <p:nvSpPr>
          <p:cNvPr id="22531" name="Rectangle 3"/>
          <p:cNvSpPr>
            <a:spLocks noGrp="1" noChangeArrowheads="1"/>
          </p:cNvSpPr>
          <p:nvPr>
            <p:ph idx="1"/>
          </p:nvPr>
        </p:nvSpPr>
        <p:spPr>
          <a:xfrm>
            <a:off x="457200" y="1766888"/>
            <a:ext cx="8001000" cy="5029200"/>
          </a:xfrm>
        </p:spPr>
        <p:txBody>
          <a:bodyPr/>
          <a:lstStyle/>
          <a:p>
            <a:pPr>
              <a:lnSpc>
                <a:spcPct val="80000"/>
              </a:lnSpc>
            </a:pPr>
            <a:r>
              <a:rPr lang="en-US" sz="2100" dirty="0"/>
              <a:t>A increase in the NJ minimum wage above that of the federal minimum was passed in early 1990 to take effect April 1, 1992.</a:t>
            </a:r>
          </a:p>
          <a:p>
            <a:pPr>
              <a:lnSpc>
                <a:spcPct val="80000"/>
              </a:lnSpc>
            </a:pPr>
            <a:r>
              <a:rPr lang="en-US" sz="2100" dirty="0"/>
              <a:t>In 1992, the United States slipped into a recession and in March of 1992, the NJ state legislature voted to delay the immediate adoption of the law and instead phase in the new minimum wage over two years.</a:t>
            </a:r>
          </a:p>
          <a:p>
            <a:pPr>
              <a:lnSpc>
                <a:spcPct val="80000"/>
              </a:lnSpc>
            </a:pPr>
            <a:r>
              <a:rPr lang="en-US" sz="2100" dirty="0"/>
              <a:t>But the Governor vetoed and the law went into effect as planned.</a:t>
            </a:r>
          </a:p>
          <a:p>
            <a:pPr>
              <a:lnSpc>
                <a:spcPct val="80000"/>
              </a:lnSpc>
            </a:pPr>
            <a:r>
              <a:rPr lang="en-US" sz="2100" dirty="0"/>
              <a:t>The history is useful to know because it was not certain the law was going to happen and thus there was little behavioral response </a:t>
            </a:r>
            <a:r>
              <a:rPr lang="en-US" sz="2100" i="1" dirty="0"/>
              <a:t>before</a:t>
            </a:r>
            <a:r>
              <a:rPr lang="en-US" sz="2100" dirty="0"/>
              <a:t> the law went into effect (which could otherwise distort results).</a:t>
            </a:r>
          </a:p>
          <a:p>
            <a:pPr>
              <a:lnSpc>
                <a:spcPct val="80000"/>
              </a:lnSpc>
            </a:pPr>
            <a:r>
              <a:rPr lang="en-US" sz="2100" dirty="0"/>
              <a:t>Also the change in the MW, from $4.25 to $5.05/</a:t>
            </a:r>
            <a:r>
              <a:rPr lang="en-US" sz="2100" dirty="0" err="1"/>
              <a:t>hr</a:t>
            </a:r>
            <a:r>
              <a:rPr lang="en-US" sz="2100" dirty="0"/>
              <a:t> was quite large, an 18% increase, so it should be possible to detect an employment impact if it exists.</a:t>
            </a:r>
          </a:p>
          <a:p>
            <a:pPr>
              <a:lnSpc>
                <a:spcPct val="80000"/>
              </a:lnSpc>
            </a:pPr>
            <a:r>
              <a:rPr lang="en-US" sz="2100" dirty="0"/>
              <a:t>On the other hand, the fact that law went into effect during a recession suggests that we are going to need a very good research design to get credible estimates.</a:t>
            </a:r>
          </a:p>
        </p:txBody>
      </p:sp>
      <p:sp>
        <p:nvSpPr>
          <p:cNvPr id="22532" name="Text Box 5"/>
          <p:cNvSpPr txBox="1">
            <a:spLocks noChangeArrowheads="1"/>
          </p:cNvSpPr>
          <p:nvPr/>
        </p:nvSpPr>
        <p:spPr bwMode="auto">
          <a:xfrm>
            <a:off x="533400" y="6491288"/>
            <a:ext cx="746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400" dirty="0"/>
              <a:t>Notes adapted in part from Bill Evans.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wipe(left)">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left)">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wipe(left)">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wipe(left)">
                                      <p:cBhvr>
                                        <p:cTn id="22" dur="500"/>
                                        <p:tgtEl>
                                          <p:spTgt spid="225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wipe(left)">
                                      <p:cBhvr>
                                        <p:cTn id="27"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685800"/>
          </a:xfrm>
        </p:spPr>
        <p:txBody>
          <a:bodyPr>
            <a:noAutofit/>
          </a:bodyPr>
          <a:lstStyle/>
          <a:p>
            <a:pPr fontAlgn="auto">
              <a:spcAft>
                <a:spcPts val="0"/>
              </a:spcAft>
              <a:defRPr/>
            </a:pPr>
            <a:r>
              <a:rPr lang="en-US" sz="4000" dirty="0">
                <a:solidFill>
                  <a:schemeClr val="accent1">
                    <a:satMod val="150000"/>
                  </a:schemeClr>
                </a:solidFill>
              </a:rPr>
              <a:t>Fast Food</a:t>
            </a:r>
          </a:p>
        </p:txBody>
      </p:sp>
      <p:sp>
        <p:nvSpPr>
          <p:cNvPr id="23555" name="Rectangle 3"/>
          <p:cNvSpPr>
            <a:spLocks noGrp="1" noChangeArrowheads="1"/>
          </p:cNvSpPr>
          <p:nvPr>
            <p:ph idx="1"/>
          </p:nvPr>
        </p:nvSpPr>
        <p:spPr>
          <a:xfrm>
            <a:off x="381000" y="1752600"/>
            <a:ext cx="8229600" cy="4983163"/>
          </a:xfrm>
        </p:spPr>
        <p:txBody>
          <a:bodyPr/>
          <a:lstStyle/>
          <a:p>
            <a:pPr>
              <a:lnSpc>
                <a:spcPct val="90000"/>
              </a:lnSpc>
            </a:pPr>
            <a:r>
              <a:rPr lang="en-US" sz="2400" dirty="0"/>
              <a:t>Card and Krueger surveyed fast food restaurants (with the help of a lot of graduate students!) before and after the law went into effect.  They asked for:</a:t>
            </a:r>
          </a:p>
          <a:p>
            <a:pPr lvl="2">
              <a:lnSpc>
                <a:spcPct val="90000"/>
              </a:lnSpc>
            </a:pPr>
            <a:r>
              <a:rPr lang="en-US" sz="1800" dirty="0"/>
              <a:t># of Employees (full and part time)</a:t>
            </a:r>
          </a:p>
          <a:p>
            <a:pPr lvl="2">
              <a:lnSpc>
                <a:spcPct val="90000"/>
              </a:lnSpc>
            </a:pPr>
            <a:r>
              <a:rPr lang="en-US" sz="1800" dirty="0"/>
              <a:t>Wages</a:t>
            </a:r>
          </a:p>
          <a:p>
            <a:pPr lvl="2">
              <a:lnSpc>
                <a:spcPct val="90000"/>
              </a:lnSpc>
            </a:pPr>
            <a:r>
              <a:rPr lang="en-US" sz="1800" dirty="0"/>
              <a:t>Price of a basic meal</a:t>
            </a:r>
          </a:p>
          <a:p>
            <a:pPr lvl="2">
              <a:lnSpc>
                <a:spcPct val="90000"/>
              </a:lnSpc>
              <a:buFontTx/>
              <a:buNone/>
            </a:pPr>
            <a:endParaRPr lang="en-US" sz="1800" dirty="0"/>
          </a:p>
          <a:p>
            <a:pPr>
              <a:lnSpc>
                <a:spcPct val="90000"/>
              </a:lnSpc>
            </a:pPr>
            <a:r>
              <a:rPr lang="en-US" sz="2400" dirty="0"/>
              <a:t>The fast food industry is a good one to look at because</a:t>
            </a:r>
          </a:p>
          <a:p>
            <a:pPr lvl="1">
              <a:lnSpc>
                <a:spcPct val="90000"/>
              </a:lnSpc>
            </a:pPr>
            <a:r>
              <a:rPr lang="en-US" sz="2000" dirty="0"/>
              <a:t>It is the leading employer of low wage workers, 25% of the employees in the restaurant industry are paid minimum wage.</a:t>
            </a:r>
          </a:p>
          <a:p>
            <a:pPr lvl="1">
              <a:lnSpc>
                <a:spcPct val="90000"/>
              </a:lnSpc>
            </a:pPr>
            <a:r>
              <a:rPr lang="en-US" sz="2000" dirty="0"/>
              <a:t>Fast food employers comply with Min wage.</a:t>
            </a:r>
          </a:p>
          <a:p>
            <a:pPr lvl="1">
              <a:lnSpc>
                <a:spcPct val="90000"/>
              </a:lnSpc>
            </a:pPr>
            <a:r>
              <a:rPr lang="en-US" sz="2000" dirty="0"/>
              <a:t>No tips are paid to workers – so wage costs are known.</a:t>
            </a:r>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animEffect transition="in" filter="wipe(left)">
                                      <p:cBhvr>
                                        <p:cTn id="7" dur="500"/>
                                        <p:tgtEl>
                                          <p:spTgt spid="23555">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3555">
                                            <p:txEl>
                                              <p:pRg st="6" end="6"/>
                                            </p:txEl>
                                          </p:spTgt>
                                        </p:tgtEl>
                                        <p:attrNameLst>
                                          <p:attrName>style.visibility</p:attrName>
                                        </p:attrNameLst>
                                      </p:cBhvr>
                                      <p:to>
                                        <p:strVal val="visible"/>
                                      </p:to>
                                    </p:set>
                                    <p:animEffect transition="in" filter="wipe(left)">
                                      <p:cBhvr>
                                        <p:cTn id="10" dur="500"/>
                                        <p:tgtEl>
                                          <p:spTgt spid="23555">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3555">
                                            <p:txEl>
                                              <p:pRg st="7" end="7"/>
                                            </p:txEl>
                                          </p:spTgt>
                                        </p:tgtEl>
                                        <p:attrNameLst>
                                          <p:attrName>style.visibility</p:attrName>
                                        </p:attrNameLst>
                                      </p:cBhvr>
                                      <p:to>
                                        <p:strVal val="visible"/>
                                      </p:to>
                                    </p:set>
                                    <p:animEffect transition="in" filter="wipe(left)">
                                      <p:cBhvr>
                                        <p:cTn id="13" dur="500"/>
                                        <p:tgtEl>
                                          <p:spTgt spid="23555">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3555">
                                            <p:txEl>
                                              <p:pRg st="8" end="8"/>
                                            </p:txEl>
                                          </p:spTgt>
                                        </p:tgtEl>
                                        <p:attrNameLst>
                                          <p:attrName>style.visibility</p:attrName>
                                        </p:attrNameLst>
                                      </p:cBhvr>
                                      <p:to>
                                        <p:strVal val="visible"/>
                                      </p:to>
                                    </p:set>
                                    <p:animEffect transition="in" filter="wipe(left)">
                                      <p:cBhvr>
                                        <p:cTn id="16" dur="500"/>
                                        <p:tgtEl>
                                          <p:spTgt spid="23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Comparing NJ to PA</a:t>
            </a:r>
          </a:p>
        </p:txBody>
      </p:sp>
      <p:sp>
        <p:nvSpPr>
          <p:cNvPr id="24579" name="Rectangle 3"/>
          <p:cNvSpPr>
            <a:spLocks noGrp="1" noChangeArrowheads="1"/>
          </p:cNvSpPr>
          <p:nvPr>
            <p:ph idx="1"/>
          </p:nvPr>
        </p:nvSpPr>
        <p:spPr/>
        <p:txBody>
          <a:bodyPr/>
          <a:lstStyle/>
          <a:p>
            <a:r>
              <a:rPr lang="en-US" sz="2800" dirty="0"/>
              <a:t>Recognizing that the recession may affect the results the basic research design is to compare the change in employment in New Jersey (the treatment group) with the change in employment in Pennsylvania (the control group.)</a:t>
            </a:r>
          </a:p>
          <a:p>
            <a:r>
              <a:rPr lang="en-US" sz="2800" dirty="0"/>
              <a:t>The idea is that the recession affects NJ and PA equally but the increase in the minimum wage is for NJ only so the difference (NJ-PA) in the difference (after-before) gives the effect of the minimum wage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wipe(left)">
                                      <p:cBhvr>
                                        <p:cTn id="7"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15962"/>
          </a:xfrm>
        </p:spPr>
        <p:txBody>
          <a:bodyPr/>
          <a:lstStyle/>
          <a:p>
            <a:pPr fontAlgn="auto">
              <a:spcAft>
                <a:spcPts val="0"/>
              </a:spcAft>
              <a:defRPr/>
            </a:pPr>
            <a:r>
              <a:rPr lang="en-US" sz="3200">
                <a:solidFill>
                  <a:schemeClr val="accent1">
                    <a:satMod val="150000"/>
                  </a:schemeClr>
                </a:solidFill>
              </a:rPr>
              <a:t>The Basic Estimating Equation</a:t>
            </a:r>
          </a:p>
        </p:txBody>
      </p:sp>
      <p:pic>
        <p:nvPicPr>
          <p:cNvPr id="2" name="Picture 1"/>
          <p:cNvPicPr>
            <a:picLocks noChangeAspect="1"/>
          </p:cNvPicPr>
          <p:nvPr/>
        </p:nvPicPr>
        <p:blipFill>
          <a:blip r:embed="rId3"/>
          <a:stretch>
            <a:fillRect/>
          </a:stretch>
        </p:blipFill>
        <p:spPr>
          <a:xfrm>
            <a:off x="304800" y="3222945"/>
            <a:ext cx="6866215" cy="3635055"/>
          </a:xfrm>
          <a:prstGeom prst="rect">
            <a:avLst/>
          </a:prstGeom>
        </p:spPr>
      </p:pic>
      <p:pic>
        <p:nvPicPr>
          <p:cNvPr id="4" name="Picture 3"/>
          <p:cNvPicPr>
            <a:picLocks noChangeAspect="1"/>
          </p:cNvPicPr>
          <p:nvPr/>
        </p:nvPicPr>
        <p:blipFill>
          <a:blip r:embed="rId4"/>
          <a:stretch>
            <a:fillRect/>
          </a:stretch>
        </p:blipFill>
        <p:spPr>
          <a:xfrm>
            <a:off x="304800" y="1579226"/>
            <a:ext cx="6645216" cy="1661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9762"/>
          </a:xfrm>
        </p:spPr>
        <p:txBody>
          <a:bodyPr/>
          <a:lstStyle/>
          <a:p>
            <a:pPr fontAlgn="auto">
              <a:spcAft>
                <a:spcPts val="0"/>
              </a:spcAft>
              <a:defRPr/>
            </a:pPr>
            <a:r>
              <a:rPr lang="en-US" sz="3200" dirty="0">
                <a:solidFill>
                  <a:schemeClr val="accent1">
                    <a:satMod val="150000"/>
                  </a:schemeClr>
                </a:solidFill>
              </a:rPr>
              <a:t>Results</a:t>
            </a:r>
          </a:p>
        </p:txBody>
      </p:sp>
      <p:sp>
        <p:nvSpPr>
          <p:cNvPr id="26627" name="Rectangle 3"/>
          <p:cNvSpPr>
            <a:spLocks noGrp="1" noChangeArrowheads="1"/>
          </p:cNvSpPr>
          <p:nvPr>
            <p:ph idx="1"/>
          </p:nvPr>
        </p:nvSpPr>
        <p:spPr>
          <a:xfrm>
            <a:off x="838200" y="1298189"/>
            <a:ext cx="8229600" cy="1219200"/>
          </a:xfrm>
        </p:spPr>
        <p:txBody>
          <a:bodyPr/>
          <a:lstStyle/>
          <a:p>
            <a:pPr>
              <a:lnSpc>
                <a:spcPct val="80000"/>
              </a:lnSpc>
            </a:pPr>
            <a:endParaRPr lang="en-US" sz="2000" dirty="0"/>
          </a:p>
          <a:p>
            <a:pPr>
              <a:lnSpc>
                <a:spcPct val="80000"/>
              </a:lnSpc>
            </a:pPr>
            <a:r>
              <a:rPr lang="en-US" sz="2000" dirty="0" err="1"/>
              <a:t>FTE</a:t>
            </a:r>
            <a:r>
              <a:rPr lang="en-US" sz="2000" baseline="-25000" dirty="0" err="1"/>
              <a:t>i</a:t>
            </a:r>
            <a:r>
              <a:rPr lang="en-US" sz="2000" dirty="0"/>
              <a:t> = 23.33 </a:t>
            </a:r>
            <a:r>
              <a:rPr lang="en-US" sz="2000" dirty="0">
                <a:cs typeface="Tahoma" pitchFamily="34" charset="0"/>
              </a:rPr>
              <a:t> </a:t>
            </a:r>
            <a:r>
              <a:rPr lang="en-US" sz="2000" dirty="0"/>
              <a:t>- 2.89 </a:t>
            </a:r>
            <a:r>
              <a:rPr lang="en-US" sz="2000" dirty="0" err="1">
                <a:cs typeface="Tahoma" pitchFamily="34" charset="0"/>
              </a:rPr>
              <a:t>NJ</a:t>
            </a:r>
            <a:r>
              <a:rPr lang="en-US" sz="2000" baseline="-25000" dirty="0" err="1"/>
              <a:t>i</a:t>
            </a:r>
            <a:r>
              <a:rPr lang="en-US" sz="2000" dirty="0">
                <a:cs typeface="Tahoma" pitchFamily="34" charset="0"/>
              </a:rPr>
              <a:t>  </a:t>
            </a:r>
            <a:r>
              <a:rPr lang="en-US" sz="2000" dirty="0"/>
              <a:t>- 2.16</a:t>
            </a:r>
            <a:r>
              <a:rPr lang="en-US" sz="2000" dirty="0">
                <a:cs typeface="Tahoma" pitchFamily="34" charset="0"/>
              </a:rPr>
              <a:t> Nov92</a:t>
            </a:r>
            <a:r>
              <a:rPr lang="en-US" sz="2000" baseline="-25000" dirty="0"/>
              <a:t>i</a:t>
            </a:r>
            <a:r>
              <a:rPr lang="en-US" sz="2000" dirty="0">
                <a:cs typeface="Tahoma" pitchFamily="34" charset="0"/>
              </a:rPr>
              <a:t>  +</a:t>
            </a:r>
            <a:r>
              <a:rPr lang="el-GR" sz="2000" dirty="0">
                <a:cs typeface="Tahoma" pitchFamily="34" charset="0"/>
              </a:rPr>
              <a:t> </a:t>
            </a:r>
            <a:r>
              <a:rPr lang="en-US" sz="2000" dirty="0">
                <a:cs typeface="Tahoma" pitchFamily="34" charset="0"/>
              </a:rPr>
              <a:t> </a:t>
            </a:r>
            <a:r>
              <a:rPr lang="en-US" sz="2000" dirty="0"/>
              <a:t>2.76</a:t>
            </a:r>
            <a:r>
              <a:rPr lang="el-GR" sz="2000" dirty="0">
                <a:cs typeface="Tahoma" pitchFamily="34" charset="0"/>
              </a:rPr>
              <a:t> </a:t>
            </a:r>
            <a:r>
              <a:rPr lang="en-US" sz="2000" dirty="0">
                <a:cs typeface="Tahoma" pitchFamily="34" charset="0"/>
              </a:rPr>
              <a:t> </a:t>
            </a:r>
            <a:r>
              <a:rPr lang="en-US" sz="2000" dirty="0" err="1">
                <a:cs typeface="Tahoma" pitchFamily="34" charset="0"/>
              </a:rPr>
              <a:t>NJ</a:t>
            </a:r>
            <a:r>
              <a:rPr lang="en-US" sz="2000" baseline="-25000" dirty="0" err="1"/>
              <a:t>i</a:t>
            </a:r>
            <a:r>
              <a:rPr lang="en-US" sz="2000" dirty="0">
                <a:cs typeface="Tahoma" pitchFamily="34" charset="0"/>
              </a:rPr>
              <a:t>*Nov92</a:t>
            </a:r>
            <a:r>
              <a:rPr lang="en-US" sz="2000" baseline="-25000" dirty="0"/>
              <a:t>i</a:t>
            </a:r>
            <a:r>
              <a:rPr lang="en-US" sz="2000" dirty="0">
                <a:cs typeface="Tahoma" pitchFamily="34" charset="0"/>
              </a:rPr>
              <a:t> </a:t>
            </a:r>
          </a:p>
          <a:p>
            <a:pPr>
              <a:lnSpc>
                <a:spcPct val="80000"/>
              </a:lnSpc>
              <a:buFontTx/>
              <a:buNone/>
            </a:pPr>
            <a:endParaRPr lang="en-US" sz="2000" dirty="0">
              <a:cs typeface="Tahoma" pitchFamily="34" charset="0"/>
            </a:endParaRPr>
          </a:p>
          <a:p>
            <a:pPr>
              <a:lnSpc>
                <a:spcPct val="80000"/>
              </a:lnSpc>
            </a:pPr>
            <a:r>
              <a:rPr lang="en-US" sz="2000" dirty="0"/>
              <a:t>In other words, the estimate is that employment increased in New Jersey following the imposition of the minimum wage!</a:t>
            </a:r>
          </a:p>
          <a:p>
            <a:pPr>
              <a:lnSpc>
                <a:spcPct val="80000"/>
              </a:lnSpc>
              <a:buFontTx/>
              <a:buNone/>
            </a:pPr>
            <a:endParaRPr lang="en-US" sz="2000" dirty="0"/>
          </a:p>
        </p:txBody>
      </p:sp>
      <p:pic>
        <p:nvPicPr>
          <p:cNvPr id="2" name="Picture 1"/>
          <p:cNvPicPr>
            <a:picLocks noChangeAspect="1"/>
          </p:cNvPicPr>
          <p:nvPr/>
        </p:nvPicPr>
        <p:blipFill>
          <a:blip r:embed="rId3"/>
          <a:stretch>
            <a:fillRect/>
          </a:stretch>
        </p:blipFill>
        <p:spPr>
          <a:xfrm>
            <a:off x="1905000" y="2640923"/>
            <a:ext cx="5824848" cy="4199492"/>
          </a:xfrm>
          <a:prstGeom prst="rect">
            <a:avLst/>
          </a:prstGeom>
        </p:spPr>
      </p:pic>
      <p:pic>
        <p:nvPicPr>
          <p:cNvPr id="6" name="Picture 5"/>
          <p:cNvPicPr>
            <a:picLocks noChangeAspect="1"/>
          </p:cNvPicPr>
          <p:nvPr/>
        </p:nvPicPr>
        <p:blipFill>
          <a:blip r:embed="rId4"/>
          <a:stretch>
            <a:fillRect/>
          </a:stretch>
        </p:blipFill>
        <p:spPr>
          <a:xfrm>
            <a:off x="1531815" y="2635740"/>
            <a:ext cx="5951452" cy="4086324"/>
          </a:xfrm>
          <a:prstGeom prst="rect">
            <a:avLst/>
          </a:prstGeom>
        </p:spPr>
      </p:pic>
      <p:pic>
        <p:nvPicPr>
          <p:cNvPr id="3" name="Picture 2"/>
          <p:cNvPicPr>
            <a:picLocks noChangeAspect="1"/>
          </p:cNvPicPr>
          <p:nvPr/>
        </p:nvPicPr>
        <p:blipFill>
          <a:blip r:embed="rId5"/>
          <a:stretch>
            <a:fillRect/>
          </a:stretch>
        </p:blipFill>
        <p:spPr>
          <a:xfrm>
            <a:off x="836246" y="990600"/>
            <a:ext cx="7469554" cy="635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lang="en-US" sz="3600" dirty="0">
                <a:solidFill>
                  <a:schemeClr val="accent1">
                    <a:satMod val="150000"/>
                  </a:schemeClr>
                </a:solidFill>
              </a:rPr>
              <a:t>The differences-in-differences estimator</a:t>
            </a:r>
          </a:p>
        </p:txBody>
      </p:sp>
      <p:sp>
        <p:nvSpPr>
          <p:cNvPr id="3075" name="Rectangle 3"/>
          <p:cNvSpPr>
            <a:spLocks noGrp="1" noChangeArrowheads="1"/>
          </p:cNvSpPr>
          <p:nvPr>
            <p:ph idx="1"/>
          </p:nvPr>
        </p:nvSpPr>
        <p:spPr>
          <a:xfrm>
            <a:off x="457200" y="1752600"/>
            <a:ext cx="8229600" cy="4678363"/>
          </a:xfrm>
        </p:spPr>
        <p:txBody>
          <a:bodyPr/>
          <a:lstStyle/>
          <a:p>
            <a:pPr marL="533400" indent="-533400">
              <a:lnSpc>
                <a:spcPct val="80000"/>
              </a:lnSpc>
            </a:pPr>
            <a:r>
              <a:rPr lang="en-US" sz="2400"/>
              <a:t>Suppose that we have a before and after treatment.</a:t>
            </a:r>
          </a:p>
          <a:p>
            <a:pPr marL="914400" lvl="1" indent="-457200">
              <a:lnSpc>
                <a:spcPct val="80000"/>
              </a:lnSpc>
            </a:pPr>
            <a:r>
              <a:rPr lang="en-US" sz="2000"/>
              <a:t>A simple estimate of the treatment effect is to look at the after-before difference but this will not be accurate if other factors are changing through time.</a:t>
            </a:r>
          </a:p>
          <a:p>
            <a:pPr marL="533400" indent="-533400">
              <a:lnSpc>
                <a:spcPct val="80000"/>
              </a:lnSpc>
            </a:pPr>
            <a:r>
              <a:rPr lang="en-US" sz="2400"/>
              <a:t>Suppose that we have a treatment and control group.  </a:t>
            </a:r>
          </a:p>
          <a:p>
            <a:pPr marL="914400" lvl="1" indent="-457200">
              <a:lnSpc>
                <a:spcPct val="80000"/>
              </a:lnSpc>
            </a:pPr>
            <a:r>
              <a:rPr lang="en-US" sz="2000"/>
              <a:t>A simple estimate of the treatment effect is to look at the treatment-control difference but this will not be accurate if the control group differs from the treatment group in important ways.</a:t>
            </a:r>
          </a:p>
          <a:p>
            <a:pPr marL="533400" indent="-533400">
              <a:lnSpc>
                <a:spcPct val="80000"/>
              </a:lnSpc>
            </a:pPr>
            <a:r>
              <a:rPr lang="en-US" sz="2400"/>
              <a:t>The difference-in-difference estimator subtracts the after-before difference in the treatment group from the after-before difference in the control group.  </a:t>
            </a:r>
          </a:p>
          <a:p>
            <a:pPr marL="914400" lvl="1" indent="-457200">
              <a:lnSpc>
                <a:spcPct val="80000"/>
              </a:lnSpc>
            </a:pPr>
            <a:r>
              <a:rPr lang="en-US" sz="2000"/>
              <a:t>Note that for this to work we do </a:t>
            </a:r>
            <a:r>
              <a:rPr lang="en-US" sz="2000" i="1"/>
              <a:t>not need </a:t>
            </a:r>
            <a:r>
              <a:rPr lang="en-US" sz="2000"/>
              <a:t>all other factors to remain constant through time, the first problem, </a:t>
            </a:r>
            <a:r>
              <a:rPr lang="en-US" sz="2000" i="1"/>
              <a:t>nor do we need </a:t>
            </a:r>
            <a:r>
              <a:rPr lang="en-US" sz="2000"/>
              <a:t>the treatment and control group to be identical, the second problem, what we need is that the time factors affect the two groups in the same way which is often a weaker assumption.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What is going on!</a:t>
            </a:r>
          </a:p>
        </p:txBody>
      </p:sp>
      <p:sp>
        <p:nvSpPr>
          <p:cNvPr id="27651" name="Rectangle 3"/>
          <p:cNvSpPr>
            <a:spLocks noGrp="1" noChangeArrowheads="1"/>
          </p:cNvSpPr>
          <p:nvPr>
            <p:ph idx="1"/>
          </p:nvPr>
        </p:nvSpPr>
        <p:spPr>
          <a:xfrm>
            <a:off x="381000" y="1600200"/>
            <a:ext cx="8229600" cy="4625975"/>
          </a:xfrm>
        </p:spPr>
        <p:txBody>
          <a:bodyPr/>
          <a:lstStyle/>
          <a:p>
            <a:pPr>
              <a:lnSpc>
                <a:spcPct val="80000"/>
              </a:lnSpc>
            </a:pPr>
            <a:r>
              <a:rPr lang="en-US" sz="2400" dirty="0"/>
              <a:t>Card and Kruger is a controversial paper because it runs counter to standard economic theory which predicts an employment decline.</a:t>
            </a:r>
          </a:p>
          <a:p>
            <a:pPr>
              <a:lnSpc>
                <a:spcPct val="80000"/>
              </a:lnSpc>
            </a:pPr>
            <a:r>
              <a:rPr lang="en-US" sz="2400" dirty="0"/>
              <a:t>There is a theory, the monopsony theory, which can predict an increase in employment but it is supposed to apply when the buyer of labor has market power – it is hard to see how this applies to the fast food market.</a:t>
            </a:r>
          </a:p>
          <a:p>
            <a:pPr>
              <a:lnSpc>
                <a:spcPct val="80000"/>
              </a:lnSpc>
            </a:pPr>
            <a:r>
              <a:rPr lang="en-US" sz="2400" dirty="0"/>
              <a:t>More likely is that PA is a poor control.  Notice that the big effect is coming from a decline in employment in PA not the very slightly increase in NJ.  Looking at NJ alone we would say the effect was zero.</a:t>
            </a:r>
          </a:p>
          <a:p>
            <a:pPr lvl="1">
              <a:lnSpc>
                <a:spcPct val="80000"/>
              </a:lnSpc>
            </a:pPr>
            <a:r>
              <a:rPr lang="en-US" sz="2400" dirty="0"/>
              <a:t>E.g. Suppose we randomly allocate steroids and a placebo to two treatment groups.  We find that the group on placebo has a big decrease in the weight that they can bench press.  Do we conclude that the steroids work?</a:t>
            </a:r>
          </a:p>
          <a:p>
            <a:pPr>
              <a:lnSpc>
                <a:spcPct val="80000"/>
              </a:lnSpc>
            </a:pPr>
            <a:r>
              <a:rPr lang="en-US" sz="2400" dirty="0"/>
              <a:t>On paper, however, PA doesn’t look like a bad control.</a:t>
            </a:r>
          </a:p>
          <a:p>
            <a:pPr>
              <a:lnSpc>
                <a:spcPct val="80000"/>
              </a:lnSpc>
            </a:pPr>
            <a:r>
              <a:rPr lang="en-US" sz="2400" dirty="0"/>
              <a:t>Are other controls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left)">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wipe(left)">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wipe(left)">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wipe(left)">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wipe(left)">
                                      <p:cBhvr>
                                        <p:cTn id="27"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fontAlgn="auto">
              <a:spcAft>
                <a:spcPts val="0"/>
              </a:spcAft>
              <a:defRPr/>
            </a:pPr>
            <a:r>
              <a:rPr lang="en-US" sz="3200">
                <a:solidFill>
                  <a:schemeClr val="accent1">
                    <a:satMod val="150000"/>
                  </a:schemeClr>
                </a:solidFill>
              </a:rPr>
              <a:t>Other controls</a:t>
            </a:r>
          </a:p>
        </p:txBody>
      </p:sp>
      <p:sp>
        <p:nvSpPr>
          <p:cNvPr id="28675" name="Rectangle 3"/>
          <p:cNvSpPr>
            <a:spLocks noGrp="1" noChangeArrowheads="1"/>
          </p:cNvSpPr>
          <p:nvPr>
            <p:ph idx="1"/>
          </p:nvPr>
        </p:nvSpPr>
        <p:spPr>
          <a:xfrm>
            <a:off x="533400" y="1752600"/>
            <a:ext cx="8229600" cy="4983163"/>
          </a:xfrm>
        </p:spPr>
        <p:txBody>
          <a:bodyPr/>
          <a:lstStyle/>
          <a:p>
            <a:r>
              <a:rPr lang="en-US" dirty="0"/>
              <a:t>Instead of comparing PA vs NJ let’s compare the low-wage fast food restaurants versus the high-wage fast food restaurants all of them from NJ.</a:t>
            </a:r>
          </a:p>
          <a:p>
            <a:r>
              <a:rPr lang="en-US" dirty="0"/>
              <a:t>Idea is that the increase in the minimum wage binds the low-wage restaurants but has no effect on the high-wage restaurants since they were already paying more than the min. wage.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wipe(left)">
                                      <p:cBhvr>
                                        <p:cTn id="7"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lang="en-US" sz="3200">
                <a:solidFill>
                  <a:schemeClr val="accent1">
                    <a:satMod val="150000"/>
                  </a:schemeClr>
                </a:solidFill>
              </a:rPr>
              <a:t>Dif and Dif: FTE in Low v. High Wage Restaurants in NJ</a:t>
            </a:r>
          </a:p>
        </p:txBody>
      </p:sp>
      <p:sp>
        <p:nvSpPr>
          <p:cNvPr id="29699" name="Rectangle 3"/>
          <p:cNvSpPr>
            <a:spLocks noGrp="1" noChangeArrowheads="1"/>
          </p:cNvSpPr>
          <p:nvPr>
            <p:ph idx="1"/>
          </p:nvPr>
        </p:nvSpPr>
        <p:spPr/>
        <p:txBody>
          <a:bodyPr/>
          <a:lstStyle/>
          <a:p>
            <a:pPr>
              <a:lnSpc>
                <a:spcPct val="90000"/>
              </a:lnSpc>
              <a:buFontTx/>
              <a:buNone/>
            </a:pPr>
            <a:r>
              <a:rPr lang="en-US" sz="2400" dirty="0"/>
              <a:t>Low Before: 19.56</a:t>
            </a:r>
          </a:p>
          <a:p>
            <a:pPr>
              <a:lnSpc>
                <a:spcPct val="90000"/>
              </a:lnSpc>
              <a:buFontTx/>
              <a:buNone/>
            </a:pPr>
            <a:r>
              <a:rPr lang="en-US" sz="2400" dirty="0"/>
              <a:t>Low After: 20.88</a:t>
            </a:r>
          </a:p>
          <a:p>
            <a:pPr lvl="1">
              <a:lnSpc>
                <a:spcPct val="90000"/>
              </a:lnSpc>
              <a:buFontTx/>
              <a:buNone/>
            </a:pPr>
            <a:r>
              <a:rPr lang="en-US" sz="2000" dirty="0" err="1"/>
              <a:t>Dif</a:t>
            </a:r>
            <a:r>
              <a:rPr lang="en-US" sz="2000" dirty="0"/>
              <a:t>: 1.32</a:t>
            </a:r>
          </a:p>
          <a:p>
            <a:pPr>
              <a:lnSpc>
                <a:spcPct val="90000"/>
              </a:lnSpc>
              <a:buFontTx/>
              <a:buNone/>
            </a:pPr>
            <a:r>
              <a:rPr lang="en-US" sz="2400" dirty="0"/>
              <a:t>High Before: 22.25</a:t>
            </a:r>
          </a:p>
          <a:p>
            <a:pPr>
              <a:lnSpc>
                <a:spcPct val="90000"/>
              </a:lnSpc>
              <a:buFontTx/>
              <a:buNone/>
            </a:pPr>
            <a:r>
              <a:rPr lang="en-US" sz="2400" dirty="0"/>
              <a:t>High After: 20.21</a:t>
            </a:r>
          </a:p>
          <a:p>
            <a:pPr lvl="1">
              <a:lnSpc>
                <a:spcPct val="90000"/>
              </a:lnSpc>
              <a:buFontTx/>
              <a:buNone/>
            </a:pPr>
            <a:r>
              <a:rPr lang="en-US" sz="2000" dirty="0" err="1"/>
              <a:t>Dif</a:t>
            </a:r>
            <a:r>
              <a:rPr lang="en-US" sz="2000" dirty="0"/>
              <a:t>: -2.04</a:t>
            </a:r>
          </a:p>
          <a:p>
            <a:pPr>
              <a:lnSpc>
                <a:spcPct val="90000"/>
              </a:lnSpc>
              <a:buFontTx/>
              <a:buNone/>
            </a:pPr>
            <a:r>
              <a:rPr lang="en-US" sz="2400" dirty="0" err="1"/>
              <a:t>Dif</a:t>
            </a:r>
            <a:r>
              <a:rPr lang="en-US" sz="2400" dirty="0"/>
              <a:t> in </a:t>
            </a:r>
            <a:r>
              <a:rPr lang="en-US" sz="2400" dirty="0" err="1"/>
              <a:t>Dif</a:t>
            </a:r>
            <a:r>
              <a:rPr lang="en-US" sz="2400" dirty="0"/>
              <a:t>: 1.32- (-2.04)=3.36!</a:t>
            </a:r>
          </a:p>
          <a:p>
            <a:pPr>
              <a:lnSpc>
                <a:spcPct val="90000"/>
              </a:lnSpc>
            </a:pPr>
            <a:r>
              <a:rPr lang="en-US" sz="2400" dirty="0"/>
              <a:t>Ugh, we find again a relative employment increase!</a:t>
            </a:r>
          </a:p>
          <a:p>
            <a:pPr>
              <a:lnSpc>
                <a:spcPct val="90000"/>
              </a:lnSpc>
            </a:pPr>
            <a:r>
              <a:rPr lang="en-US" sz="2400" dirty="0"/>
              <a:t>As before it’s mostly the high wage restaurants that decreased employment rather than the low-wage restaurants which increase.  Nevertheless the result is puzzling.</a:t>
            </a:r>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699">
                                            <p:txEl>
                                              <p:pRg st="7" end="7"/>
                                            </p:txEl>
                                          </p:spTgt>
                                        </p:tgtEl>
                                        <p:attrNameLst>
                                          <p:attrName>style.visibility</p:attrName>
                                        </p:attrNameLst>
                                      </p:cBhvr>
                                      <p:to>
                                        <p:strVal val="visible"/>
                                      </p:to>
                                    </p:set>
                                    <p:animEffect transition="in" filter="wipe(left)">
                                      <p:cBhvr>
                                        <p:cTn id="7" dur="500"/>
                                        <p:tgtEl>
                                          <p:spTgt spid="29699">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9699">
                                            <p:txEl>
                                              <p:pRg st="8" end="8"/>
                                            </p:txEl>
                                          </p:spTgt>
                                        </p:tgtEl>
                                        <p:attrNameLst>
                                          <p:attrName>style.visibility</p:attrName>
                                        </p:attrNameLst>
                                      </p:cBhvr>
                                      <p:to>
                                        <p:strVal val="visible"/>
                                      </p:to>
                                    </p:set>
                                    <p:animEffect transition="in" filter="wipe(left)">
                                      <p:cBhvr>
                                        <p:cTn id="10"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noAutofit/>
          </a:bodyPr>
          <a:lstStyle/>
          <a:p>
            <a:pPr fontAlgn="auto">
              <a:spcAft>
                <a:spcPts val="0"/>
              </a:spcAft>
              <a:defRPr/>
            </a:pPr>
            <a:r>
              <a:rPr lang="en-US" sz="3600" dirty="0">
                <a:solidFill>
                  <a:schemeClr val="accent1">
                    <a:satMod val="150000"/>
                  </a:schemeClr>
                </a:solidFill>
              </a:rPr>
              <a:t>General Comments on Checking a DD Strategy</a:t>
            </a:r>
          </a:p>
        </p:txBody>
      </p:sp>
      <p:sp>
        <p:nvSpPr>
          <p:cNvPr id="30723" name="Rectangle 3"/>
          <p:cNvSpPr>
            <a:spLocks noGrp="1" noChangeArrowheads="1"/>
          </p:cNvSpPr>
          <p:nvPr>
            <p:ph idx="1"/>
          </p:nvPr>
        </p:nvSpPr>
        <p:spPr>
          <a:xfrm>
            <a:off x="457200" y="1600200"/>
            <a:ext cx="8229600" cy="5029200"/>
          </a:xfrm>
        </p:spPr>
        <p:txBody>
          <a:bodyPr/>
          <a:lstStyle/>
          <a:p>
            <a:pPr>
              <a:lnSpc>
                <a:spcPct val="80000"/>
              </a:lnSpc>
            </a:pPr>
            <a:r>
              <a:rPr lang="en-US" sz="2800" dirty="0"/>
              <a:t>Show that the treatment and control groups are similar along many margins.</a:t>
            </a:r>
          </a:p>
          <a:p>
            <a:pPr>
              <a:lnSpc>
                <a:spcPct val="80000"/>
              </a:lnSpc>
            </a:pPr>
            <a:r>
              <a:rPr lang="en-US" sz="2800" dirty="0"/>
              <a:t>Use more than one control group – as we saw already Card and Krueger used NJ and PA but also High and Low wage within NJ.</a:t>
            </a:r>
          </a:p>
          <a:p>
            <a:pPr>
              <a:lnSpc>
                <a:spcPct val="80000"/>
              </a:lnSpc>
            </a:pPr>
            <a:r>
              <a:rPr lang="en-US" sz="2800" dirty="0"/>
              <a:t>The DD assertion is that the control group is like the treatment group but for the treatment.  Thus, look at previous years when there was no treatment then the DD should be zero since the control group should look just like the treatment group. </a:t>
            </a:r>
          </a:p>
          <a:p>
            <a:pPr>
              <a:lnSpc>
                <a:spcPct val="80000"/>
              </a:lnSpc>
            </a:pPr>
            <a:r>
              <a:rPr lang="en-US" sz="2800" dirty="0"/>
              <a:t>Plot DD by year on graph – should show jump around treatment and not otherwise. Remember key assumption is the parallel trends assumption.</a:t>
            </a:r>
          </a:p>
          <a:p>
            <a:pPr>
              <a:lnSpc>
                <a:spcPct val="8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left)">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wipe(left)">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wipe(left)">
                                      <p:cBhvr>
                                        <p:cTn id="17"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satMod val="150000"/>
                  </a:schemeClr>
                </a:solidFill>
              </a:rPr>
              <a:t>Placebos</a:t>
            </a:r>
            <a:endParaRPr lang="en-US" b="0" dirty="0"/>
          </a:p>
        </p:txBody>
      </p:sp>
      <p:sp>
        <p:nvSpPr>
          <p:cNvPr id="3" name="Content Placeholder 2"/>
          <p:cNvSpPr>
            <a:spLocks noGrp="1"/>
          </p:cNvSpPr>
          <p:nvPr>
            <p:ph idx="1"/>
          </p:nvPr>
        </p:nvSpPr>
        <p:spPr>
          <a:xfrm>
            <a:off x="457200" y="1774825"/>
            <a:ext cx="8229600" cy="4854575"/>
          </a:xfrm>
        </p:spPr>
        <p:txBody>
          <a:bodyPr>
            <a:normAutofit fontScale="77500" lnSpcReduction="20000"/>
          </a:bodyPr>
          <a:lstStyle/>
          <a:p>
            <a:r>
              <a:rPr lang="en-US" dirty="0"/>
              <a:t>Try the DD strategy on a Y that is not supposed to be affected by treatment.  If the control group is like the treatment group but for the treatment then if the treatment doesn’t affect Y the DD should be zero. </a:t>
            </a:r>
          </a:p>
          <a:p>
            <a:r>
              <a:rPr lang="en-US" dirty="0"/>
              <a:t>E.g. </a:t>
            </a:r>
            <a:r>
              <a:rPr lang="en-US" dirty="0" err="1"/>
              <a:t>Pizzola</a:t>
            </a:r>
            <a:r>
              <a:rPr lang="en-US" dirty="0"/>
              <a:t> and Tabarrok (2017) study the effect of delicensing funeral workers in Colorado in 1983 by running a DD comparing the wages of funeral workers in CO to the wages of funeral workers in the rest of the United States.</a:t>
            </a:r>
          </a:p>
          <a:p>
            <a:r>
              <a:rPr lang="en-US" dirty="0"/>
              <a:t>A placebo study. Run the same DD model with non-funeral workers in Colorado and in the rest of the United States.</a:t>
            </a:r>
          </a:p>
          <a:p>
            <a:pPr lvl="1"/>
            <a:r>
              <a:rPr lang="en-US" dirty="0"/>
              <a:t>Here we would expect a zero effect of the “treatment” of delicensing funeral workers in 1983.</a:t>
            </a:r>
          </a:p>
          <a:p>
            <a:r>
              <a:rPr lang="en-US" dirty="0"/>
              <a:t>Variation of this line of thinking can lead to a DDD strategy.</a:t>
            </a:r>
          </a:p>
        </p:txBody>
      </p:sp>
    </p:spTree>
    <p:extLst>
      <p:ext uri="{BB962C8B-B14F-4D97-AF65-F5344CB8AC3E}">
        <p14:creationId xmlns:p14="http://schemas.microsoft.com/office/powerpoint/2010/main" val="36273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Difference in Difference in Difference (DDD)</a:t>
            </a:r>
            <a:br>
              <a:rPr lang="en-US" dirty="0"/>
            </a:br>
            <a:r>
              <a:rPr lang="en-US" sz="2000" dirty="0" err="1"/>
              <a:t>Pizzola</a:t>
            </a:r>
            <a:r>
              <a:rPr lang="en-US" sz="2000" dirty="0"/>
              <a:t> and Tabarrok (2017)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690742"/>
            <a:ext cx="8954276" cy="5189670"/>
          </a:xfrm>
          <a:prstGeom prst="rect">
            <a:avLst/>
          </a:prstGeom>
        </p:spPr>
      </p:pic>
      <p:sp>
        <p:nvSpPr>
          <p:cNvPr id="3" name="Rectangle 2"/>
          <p:cNvSpPr/>
          <p:nvPr/>
        </p:nvSpPr>
        <p:spPr>
          <a:xfrm>
            <a:off x="94862" y="5638800"/>
            <a:ext cx="8954276"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rPr>
              <a:t>Correlation of Standard Errors Over Time</a:t>
            </a:r>
          </a:p>
        </p:txBody>
      </p:sp>
      <p:sp>
        <p:nvSpPr>
          <p:cNvPr id="32771" name="Content Placeholder 2"/>
          <p:cNvSpPr>
            <a:spLocks noGrp="1"/>
          </p:cNvSpPr>
          <p:nvPr>
            <p:ph idx="1"/>
          </p:nvPr>
        </p:nvSpPr>
        <p:spPr/>
        <p:txBody>
          <a:bodyPr/>
          <a:lstStyle/>
          <a:p>
            <a:r>
              <a:rPr lang="en-US" dirty="0"/>
              <a:t>Diff-in-diffs typically use several years of serially-correlated  data but ignore the resulting inconsistency of standard errors  (see Bertrand, </a:t>
            </a:r>
            <a:r>
              <a:rPr lang="en-US" dirty="0" err="1"/>
              <a:t>Duflo</a:t>
            </a:r>
            <a:r>
              <a:rPr lang="en-US" dirty="0"/>
              <a:t>, and Mullainathan 2004, </a:t>
            </a:r>
            <a:r>
              <a:rPr lang="en-US" dirty="0" err="1"/>
              <a:t>Helland</a:t>
            </a:r>
            <a:r>
              <a:rPr lang="en-US" dirty="0"/>
              <a:t> and Tabarrok 2004).</a:t>
            </a:r>
          </a:p>
          <a:p>
            <a:r>
              <a:rPr lang="en-US" dirty="0"/>
              <a:t>Cluster standard errors by unit.</a:t>
            </a:r>
          </a:p>
          <a:p>
            <a:r>
              <a:rPr lang="en-US" dirty="0"/>
              <a:t>Placebo tests.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92162"/>
          </a:xfrm>
        </p:spPr>
        <p:txBody>
          <a:bodyPr/>
          <a:lstStyle/>
          <a:p>
            <a:pPr fontAlgn="auto">
              <a:spcAft>
                <a:spcPts val="0"/>
              </a:spcAft>
              <a:defRPr/>
            </a:pPr>
            <a:r>
              <a:rPr lang="en-US" sz="3200">
                <a:solidFill>
                  <a:schemeClr val="accent1">
                    <a:satMod val="150000"/>
                  </a:schemeClr>
                </a:solidFill>
              </a:rPr>
              <a:t>Functional Form Dependence</a:t>
            </a:r>
          </a:p>
        </p:txBody>
      </p:sp>
      <p:sp>
        <p:nvSpPr>
          <p:cNvPr id="24579" name="Rectangle 3"/>
          <p:cNvSpPr>
            <a:spLocks noGrp="1" noChangeArrowheads="1"/>
          </p:cNvSpPr>
          <p:nvPr>
            <p:ph idx="1"/>
          </p:nvPr>
        </p:nvSpPr>
        <p:spPr>
          <a:xfrm>
            <a:off x="457200" y="1676400"/>
            <a:ext cx="8229600" cy="5059363"/>
          </a:xfrm>
        </p:spPr>
        <p:txBody>
          <a:bodyPr/>
          <a:lstStyle/>
          <a:p>
            <a:pPr>
              <a:lnSpc>
                <a:spcPct val="80000"/>
              </a:lnSpc>
            </a:pPr>
            <a:r>
              <a:rPr lang="en-US" sz="2400"/>
              <a:t>If the treatment and control groups have substantially different levels of Y before the treatment then the magnitude and even the sign of the DD effect can be very sensitive to the functional form!</a:t>
            </a:r>
          </a:p>
          <a:p>
            <a:pPr>
              <a:lnSpc>
                <a:spcPct val="80000"/>
              </a:lnSpc>
            </a:pPr>
            <a:r>
              <a:rPr lang="en-US" sz="2400"/>
              <a:t>Simple e.g. (from Duflo)</a:t>
            </a:r>
          </a:p>
          <a:p>
            <a:pPr>
              <a:lnSpc>
                <a:spcPct val="80000"/>
              </a:lnSpc>
            </a:pPr>
            <a:r>
              <a:rPr lang="en-US" sz="2400"/>
              <a:t>Suppose that we wish to evaluate a job training program for the young.  The u.e. level for the young decreases from 30% to 20% but we are worried about other effects so we use old people and their u.e. levels as controls.  Old people u.e. decreases from 10% to 5%.</a:t>
            </a:r>
          </a:p>
          <a:p>
            <a:pPr>
              <a:lnSpc>
                <a:spcPct val="80000"/>
              </a:lnSpc>
            </a:pPr>
            <a:r>
              <a:rPr lang="en-US" sz="2400"/>
              <a:t>DD in levels</a:t>
            </a:r>
          </a:p>
          <a:p>
            <a:pPr>
              <a:lnSpc>
                <a:spcPct val="80000"/>
              </a:lnSpc>
            </a:pPr>
            <a:r>
              <a:rPr lang="en-US" sz="2400"/>
              <a:t>(30-20)-(10-5)=5&gt;0</a:t>
            </a:r>
          </a:p>
          <a:p>
            <a:pPr>
              <a:lnSpc>
                <a:spcPct val="80000"/>
              </a:lnSpc>
            </a:pPr>
            <a:r>
              <a:rPr lang="en-US" sz="2400"/>
              <a:t>DD in percentages.</a:t>
            </a:r>
          </a:p>
          <a:p>
            <a:pPr>
              <a:lnSpc>
                <a:spcPct val="80000"/>
              </a:lnSpc>
            </a:pPr>
            <a:r>
              <a:rPr lang="en-US" sz="2400"/>
              <a:t>(30-20)/30-(10-5)/10=33%-50%=-17%&lt;0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Twoway</a:t>
            </a:r>
            <a:r>
              <a:rPr lang="en-US" dirty="0"/>
              <a:t> Fixed Effects and DD</a:t>
            </a:r>
          </a:p>
        </p:txBody>
      </p:sp>
      <p:sp>
        <p:nvSpPr>
          <p:cNvPr id="5" name="Content Placeholder 4"/>
          <p:cNvSpPr>
            <a:spLocks noGrp="1"/>
          </p:cNvSpPr>
          <p:nvPr>
            <p:ph idx="1"/>
          </p:nvPr>
        </p:nvSpPr>
        <p:spPr>
          <a:xfrm>
            <a:off x="228600" y="1752600"/>
            <a:ext cx="8382000" cy="2209800"/>
          </a:xfrm>
        </p:spPr>
        <p:txBody>
          <a:bodyPr/>
          <a:lstStyle/>
          <a:p>
            <a:pPr marL="438912" indent="-320040" fontAlgn="auto">
              <a:spcBef>
                <a:spcPts val="0"/>
              </a:spcBef>
              <a:spcAft>
                <a:spcPts val="0"/>
              </a:spcAft>
              <a:buFont typeface="Wingdings 2"/>
              <a:buChar char=""/>
              <a:defRPr/>
            </a:pPr>
            <a:r>
              <a:rPr lang="en-US" sz="2400" dirty="0"/>
              <a:t>In the good old days we used to say that you could “generalize”  classic </a:t>
            </a:r>
            <a:r>
              <a:rPr lang="en-US" sz="2400" dirty="0" err="1"/>
              <a:t>DiD</a:t>
            </a:r>
            <a:r>
              <a:rPr lang="en-US" sz="2400" dirty="0"/>
              <a:t> with treatment/control and before/after to multiple treatment groups at different times using TWFE.</a:t>
            </a:r>
          </a:p>
          <a:p>
            <a:pPr marL="438912" indent="-320040" fontAlgn="auto">
              <a:spcBef>
                <a:spcPts val="0"/>
              </a:spcBef>
              <a:spcAft>
                <a:spcPts val="0"/>
              </a:spcAft>
              <a:buFont typeface="Wingdings 2"/>
              <a:buChar char=""/>
              <a:defRPr/>
            </a:pPr>
            <a:r>
              <a:rPr lang="en-US" sz="2400" dirty="0"/>
              <a:t> As a standard framework think of “Years” and “States” with some states being treated in some years.</a:t>
            </a:r>
          </a:p>
          <a:p>
            <a:pPr marL="438912" indent="-320040" fontAlgn="auto">
              <a:spcBef>
                <a:spcPts val="0"/>
              </a:spcBef>
              <a:spcAft>
                <a:spcPts val="0"/>
              </a:spcAft>
              <a:buFont typeface="Wingdings 2"/>
              <a:buChar char=""/>
              <a:defRPr/>
            </a:pPr>
            <a:r>
              <a:rPr lang="en-US" sz="2400" dirty="0"/>
              <a:t>Idea was that you could then run a version of </a:t>
            </a:r>
          </a:p>
          <a:p>
            <a:pPr marL="438912" indent="-320040" fontAlgn="auto">
              <a:spcBef>
                <a:spcPts val="0"/>
              </a:spcBef>
              <a:spcAft>
                <a:spcPts val="0"/>
              </a:spcAft>
              <a:buFont typeface="Wingdings 2"/>
              <a:buChar char=""/>
              <a:defRPr/>
            </a:pPr>
            <a:r>
              <a:rPr lang="en-US" sz="2400" dirty="0"/>
              <a:t>regress y T </a:t>
            </a:r>
            <a:r>
              <a:rPr lang="en-US" sz="2400" dirty="0" err="1"/>
              <a:t>i.Year</a:t>
            </a:r>
            <a:r>
              <a:rPr lang="en-US" sz="2400" dirty="0"/>
              <a:t> </a:t>
            </a:r>
            <a:r>
              <a:rPr lang="en-US" sz="2400" dirty="0" err="1"/>
              <a:t>i.State</a:t>
            </a:r>
            <a:endParaRPr lang="en-US" sz="2400" dirty="0"/>
          </a:p>
          <a:p>
            <a:pPr marL="438912" indent="-320040" fontAlgn="auto">
              <a:spcBef>
                <a:spcPts val="0"/>
              </a:spcBef>
              <a:spcAft>
                <a:spcPts val="0"/>
              </a:spcAft>
              <a:buFont typeface="Wingdings 2"/>
              <a:buChar char=""/>
              <a:defRPr/>
            </a:pPr>
            <a:r>
              <a:rPr lang="en-US" sz="2400" dirty="0"/>
              <a:t>Where year </a:t>
            </a:r>
            <a:r>
              <a:rPr lang="en-US" sz="2400" dirty="0" err="1"/>
              <a:t>i.Year</a:t>
            </a:r>
            <a:r>
              <a:rPr lang="en-US" sz="2400" dirty="0"/>
              <a:t> were year fixed effects, and </a:t>
            </a:r>
            <a:r>
              <a:rPr lang="en-US" sz="2400" dirty="0" err="1"/>
              <a:t>i.State</a:t>
            </a:r>
            <a:r>
              <a:rPr lang="en-US" sz="2400" dirty="0"/>
              <a:t> state fixed effects and T was a dummy variable for treated states in years after treatment</a:t>
            </a:r>
          </a:p>
          <a:p>
            <a:pPr marL="438912" indent="-320040" fontAlgn="auto">
              <a:spcBef>
                <a:spcPts val="0"/>
              </a:spcBef>
              <a:spcAft>
                <a:spcPts val="0"/>
              </a:spcAft>
              <a:buFont typeface="Wingdings 2"/>
              <a:buChar char=""/>
              <a:defRP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5531276"/>
            <a:ext cx="3581400" cy="1171276"/>
          </a:xfrm>
          <a:prstGeom prst="rect">
            <a:avLst/>
          </a:prstGeom>
        </p:spPr>
      </p:pic>
    </p:spTree>
    <p:extLst>
      <p:ext uri="{BB962C8B-B14F-4D97-AF65-F5344CB8AC3E}">
        <p14:creationId xmlns:p14="http://schemas.microsoft.com/office/powerpoint/2010/main" val="28468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Dif</a:t>
            </a:r>
            <a:r>
              <a:rPr lang="en-US" dirty="0"/>
              <a:t> and </a:t>
            </a:r>
            <a:r>
              <a:rPr lang="en-US" dirty="0" err="1"/>
              <a:t>Dif</a:t>
            </a:r>
            <a:r>
              <a:rPr lang="en-US" dirty="0"/>
              <a:t> Revolution!</a:t>
            </a:r>
          </a:p>
        </p:txBody>
      </p:sp>
      <p:sp>
        <p:nvSpPr>
          <p:cNvPr id="3" name="Content Placeholder 2"/>
          <p:cNvSpPr>
            <a:spLocks noGrp="1"/>
          </p:cNvSpPr>
          <p:nvPr>
            <p:ph idx="1"/>
          </p:nvPr>
        </p:nvSpPr>
        <p:spPr/>
        <p:txBody>
          <a:bodyPr/>
          <a:lstStyle/>
          <a:p>
            <a:r>
              <a:rPr lang="en-US" dirty="0"/>
              <a:t>Unfortunately, the extension of the DD estimator to “time and state” fixed effects seems straightforward but hides a lot of complexity that is now better understood due to Goodman-Bacon (2019) and others.</a:t>
            </a:r>
          </a:p>
          <a:p>
            <a:r>
              <a:rPr lang="en-US" dirty="0"/>
              <a:t>Bottom line: Don’t do TWFE (without adjustments). </a:t>
            </a:r>
          </a:p>
          <a:p>
            <a:r>
              <a:rPr lang="en-US" dirty="0"/>
              <a:t>Good news: STATA now has implemented many modern estimators.</a:t>
            </a:r>
          </a:p>
        </p:txBody>
      </p:sp>
    </p:spTree>
    <p:extLst>
      <p:ext uri="{BB962C8B-B14F-4D97-AF65-F5344CB8AC3E}">
        <p14:creationId xmlns:p14="http://schemas.microsoft.com/office/powerpoint/2010/main" val="136389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fontAlgn="auto">
              <a:spcAft>
                <a:spcPts val="0"/>
              </a:spcAft>
              <a:defRPr/>
            </a:pPr>
            <a:r>
              <a:rPr lang="en-US" sz="3600" dirty="0">
                <a:solidFill>
                  <a:schemeClr val="accent1">
                    <a:satMod val="150000"/>
                  </a:schemeClr>
                </a:solidFill>
              </a:rPr>
              <a:t>Diff-in-diffs: without regression</a:t>
            </a:r>
          </a:p>
        </p:txBody>
      </p:sp>
      <p:sp>
        <p:nvSpPr>
          <p:cNvPr id="10243" name="Rectangle 3"/>
          <p:cNvSpPr>
            <a:spLocks noGrp="1" noChangeArrowheads="1"/>
          </p:cNvSpPr>
          <p:nvPr>
            <p:ph idx="1"/>
          </p:nvPr>
        </p:nvSpPr>
        <p:spPr>
          <a:xfrm>
            <a:off x="1066800" y="1981200"/>
            <a:ext cx="7467600" cy="4572000"/>
          </a:xfrm>
        </p:spPr>
        <p:txBody>
          <a:bodyPr/>
          <a:lstStyle/>
          <a:p>
            <a:pPr>
              <a:buFontTx/>
              <a:buNone/>
            </a:pPr>
            <a:r>
              <a:rPr lang="en-US" sz="2000"/>
              <a:t>One approach is simply to take the mean value of each group’s </a:t>
            </a:r>
          </a:p>
          <a:p>
            <a:pPr>
              <a:buFontTx/>
              <a:buNone/>
            </a:pPr>
            <a:r>
              <a:rPr lang="en-US" sz="2000"/>
              <a:t>outcome before and after treatment</a:t>
            </a:r>
          </a:p>
          <a:p>
            <a:pPr>
              <a:buFontTx/>
              <a:buNone/>
            </a:pPr>
            <a:endParaRPr lang="en-US" sz="2000"/>
          </a:p>
          <a:p>
            <a:pPr>
              <a:buFontTx/>
              <a:buNone/>
            </a:pPr>
            <a:r>
              <a:rPr lang="en-US" sz="2000"/>
              <a:t>			    Treatment group	Control group</a:t>
            </a:r>
          </a:p>
          <a:p>
            <a:pPr>
              <a:buFontTx/>
              <a:buNone/>
            </a:pPr>
            <a:endParaRPr lang="en-US" sz="1200"/>
          </a:p>
          <a:p>
            <a:pPr>
              <a:buFontTx/>
              <a:buNone/>
            </a:pPr>
            <a:r>
              <a:rPr lang="en-US" sz="2000"/>
              <a:t>	  Before		   T</a:t>
            </a:r>
            <a:r>
              <a:rPr lang="en-US" sz="2000" baseline="-25000"/>
              <a:t>B</a:t>
            </a:r>
            <a:r>
              <a:rPr lang="en-US" sz="2000"/>
              <a:t>		        C</a:t>
            </a:r>
            <a:r>
              <a:rPr lang="en-US" sz="2000" baseline="-25000"/>
              <a:t>B</a:t>
            </a:r>
            <a:endParaRPr lang="en-US" sz="2000"/>
          </a:p>
          <a:p>
            <a:pPr>
              <a:buFontTx/>
              <a:buNone/>
            </a:pPr>
            <a:endParaRPr lang="en-US" sz="1200"/>
          </a:p>
          <a:p>
            <a:pPr>
              <a:buFontTx/>
              <a:buNone/>
            </a:pPr>
            <a:r>
              <a:rPr lang="en-US" sz="2000"/>
              <a:t>	  After		    T</a:t>
            </a:r>
            <a:r>
              <a:rPr lang="en-US" sz="2000" baseline="-25000"/>
              <a:t>A</a:t>
            </a:r>
            <a:r>
              <a:rPr lang="en-US" sz="2000"/>
              <a:t> 		        C</a:t>
            </a:r>
            <a:r>
              <a:rPr lang="en-US" sz="2000" baseline="-25000"/>
              <a:t>A</a:t>
            </a:r>
            <a:endParaRPr lang="en-US" sz="2000"/>
          </a:p>
          <a:p>
            <a:pPr>
              <a:buFontTx/>
              <a:buNone/>
            </a:pPr>
            <a:endParaRPr lang="en-US" sz="1200"/>
          </a:p>
          <a:p>
            <a:pPr>
              <a:buFontTx/>
              <a:buNone/>
            </a:pPr>
            <a:endParaRPr lang="en-US" sz="1200"/>
          </a:p>
          <a:p>
            <a:pPr>
              <a:buFontTx/>
              <a:buNone/>
            </a:pPr>
            <a:r>
              <a:rPr lang="en-US" sz="2000"/>
              <a:t>and then calculate the “difference-in-differences” of the means:</a:t>
            </a:r>
          </a:p>
          <a:p>
            <a:pPr>
              <a:buFontTx/>
              <a:buNone/>
            </a:pPr>
            <a:endParaRPr lang="en-US" sz="1200"/>
          </a:p>
          <a:p>
            <a:pPr>
              <a:buFontTx/>
              <a:buNone/>
            </a:pPr>
            <a:r>
              <a:rPr lang="en-US" sz="2000"/>
              <a:t>Treatment effect = (T</a:t>
            </a:r>
            <a:r>
              <a:rPr lang="en-US" sz="2000" baseline="-25000"/>
              <a:t>A </a:t>
            </a:r>
            <a:r>
              <a:rPr lang="en-US" sz="2000"/>
              <a:t>-</a:t>
            </a:r>
            <a:r>
              <a:rPr lang="en-US" sz="2000" baseline="-25000"/>
              <a:t> </a:t>
            </a:r>
            <a:r>
              <a:rPr lang="en-US" sz="2000"/>
              <a:t>T</a:t>
            </a:r>
            <a:r>
              <a:rPr lang="en-US" sz="2000" baseline="-25000"/>
              <a:t>B </a:t>
            </a:r>
            <a:r>
              <a:rPr lang="en-US" sz="2000"/>
              <a:t>) -</a:t>
            </a:r>
            <a:r>
              <a:rPr lang="en-US" sz="2000" baseline="-25000"/>
              <a:t> </a:t>
            </a:r>
            <a:r>
              <a:rPr lang="en-US" sz="2000"/>
              <a:t>(</a:t>
            </a:r>
            <a:r>
              <a:rPr lang="en-US" sz="2000" baseline="-25000"/>
              <a:t> </a:t>
            </a:r>
            <a:r>
              <a:rPr lang="en-US" sz="2000"/>
              <a:t>C</a:t>
            </a:r>
            <a:r>
              <a:rPr lang="en-US" sz="2000" baseline="-25000"/>
              <a:t>A </a:t>
            </a:r>
            <a:r>
              <a:rPr lang="en-US" sz="2000"/>
              <a:t>-</a:t>
            </a:r>
            <a:r>
              <a:rPr lang="en-US" sz="2000" baseline="-25000"/>
              <a:t> </a:t>
            </a:r>
            <a:r>
              <a:rPr lang="en-US" sz="2000"/>
              <a:t>C</a:t>
            </a:r>
            <a:r>
              <a:rPr lang="en-US" sz="2000" baseline="-25000"/>
              <a:t>B </a:t>
            </a:r>
            <a:r>
              <a:rPr lang="en-US" sz="2000"/>
              <a:t>) </a:t>
            </a:r>
          </a:p>
          <a:p>
            <a:pPr>
              <a:buFontTx/>
              <a:buNone/>
            </a:pPr>
            <a:endParaRPr lang="en-US" sz="1200"/>
          </a:p>
        </p:txBody>
      </p:sp>
      <p:sp>
        <p:nvSpPr>
          <p:cNvPr id="10244" name="Line 4"/>
          <p:cNvSpPr>
            <a:spLocks noChangeShapeType="1"/>
          </p:cNvSpPr>
          <p:nvPr/>
        </p:nvSpPr>
        <p:spPr bwMode="auto">
          <a:xfrm>
            <a:off x="1447800" y="34290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Line 5"/>
          <p:cNvSpPr>
            <a:spLocks noChangeShapeType="1"/>
          </p:cNvSpPr>
          <p:nvPr/>
        </p:nvSpPr>
        <p:spPr bwMode="auto">
          <a:xfrm>
            <a:off x="1447800" y="44196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Line 6"/>
          <p:cNvSpPr>
            <a:spLocks noChangeShapeType="1"/>
          </p:cNvSpPr>
          <p:nvPr/>
        </p:nvSpPr>
        <p:spPr bwMode="auto">
          <a:xfrm>
            <a:off x="1447800" y="3859213"/>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Line 7"/>
          <p:cNvSpPr>
            <a:spLocks noChangeShapeType="1"/>
          </p:cNvSpPr>
          <p:nvPr/>
        </p:nvSpPr>
        <p:spPr bwMode="auto">
          <a:xfrm>
            <a:off x="2895600" y="2971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8"/>
          <p:cNvSpPr>
            <a:spLocks noChangeShapeType="1"/>
          </p:cNvSpPr>
          <p:nvPr/>
        </p:nvSpPr>
        <p:spPr bwMode="auto">
          <a:xfrm>
            <a:off x="5562600" y="2971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9"/>
          <p:cNvSpPr>
            <a:spLocks noChangeShapeType="1"/>
          </p:cNvSpPr>
          <p:nvPr/>
        </p:nvSpPr>
        <p:spPr bwMode="auto">
          <a:xfrm>
            <a:off x="7620000" y="2971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Line 10"/>
          <p:cNvSpPr>
            <a:spLocks noChangeShapeType="1"/>
          </p:cNvSpPr>
          <p:nvPr/>
        </p:nvSpPr>
        <p:spPr bwMode="auto">
          <a:xfrm>
            <a:off x="1447800" y="29718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1"/>
          <p:cNvSpPr>
            <a:spLocks noChangeShapeType="1"/>
          </p:cNvSpPr>
          <p:nvPr/>
        </p:nvSpPr>
        <p:spPr bwMode="auto">
          <a:xfrm>
            <a:off x="1447800" y="29718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Problem with TWFE: Where is Identification coming from?</a:t>
            </a:r>
          </a:p>
        </p:txBody>
      </p:sp>
      <p:sp>
        <p:nvSpPr>
          <p:cNvPr id="5" name="Content Placeholder 4"/>
          <p:cNvSpPr>
            <a:spLocks noGrp="1"/>
          </p:cNvSpPr>
          <p:nvPr>
            <p:ph idx="1"/>
          </p:nvPr>
        </p:nvSpPr>
        <p:spPr>
          <a:xfrm>
            <a:off x="457200" y="1774825"/>
            <a:ext cx="3733800" cy="4625975"/>
          </a:xfrm>
        </p:spPr>
        <p:txBody>
          <a:bodyPr/>
          <a:lstStyle/>
          <a:p>
            <a:r>
              <a:rPr lang="en-US" dirty="0"/>
              <a:t>Suppose that the treatment hits some “states” at time </a:t>
            </a:r>
            <a:r>
              <a:rPr lang="en-US" dirty="0" err="1"/>
              <a:t>tk</a:t>
            </a:r>
            <a:r>
              <a:rPr lang="en-US" dirty="0"/>
              <a:t> and others at </a:t>
            </a:r>
            <a:r>
              <a:rPr lang="en-US" dirty="0" err="1"/>
              <a:t>tl</a:t>
            </a:r>
            <a:r>
              <a:rPr lang="en-US" dirty="0"/>
              <a:t> and others not at all.</a:t>
            </a:r>
          </a:p>
          <a:p>
            <a:r>
              <a:rPr lang="en-US" dirty="0"/>
              <a:t>Where does ID come from?</a:t>
            </a:r>
          </a:p>
        </p:txBody>
      </p:sp>
      <p:pic>
        <p:nvPicPr>
          <p:cNvPr id="4" name="Picture 3"/>
          <p:cNvPicPr>
            <a:picLocks noChangeAspect="1"/>
          </p:cNvPicPr>
          <p:nvPr/>
        </p:nvPicPr>
        <p:blipFill>
          <a:blip r:embed="rId2"/>
          <a:stretch>
            <a:fillRect/>
          </a:stretch>
        </p:blipFill>
        <p:spPr>
          <a:xfrm>
            <a:off x="4069665" y="1705627"/>
            <a:ext cx="5062143" cy="4764370"/>
          </a:xfrm>
          <a:prstGeom prst="rect">
            <a:avLst/>
          </a:prstGeom>
        </p:spPr>
      </p:pic>
    </p:spTree>
    <p:extLst>
      <p:ext uri="{BB962C8B-B14F-4D97-AF65-F5344CB8AC3E}">
        <p14:creationId xmlns:p14="http://schemas.microsoft.com/office/powerpoint/2010/main" val="312398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5200" y="628856"/>
            <a:ext cx="5544479" cy="5676490"/>
          </a:xfrm>
          <a:prstGeom prst="rect">
            <a:avLst/>
          </a:prstGeom>
        </p:spPr>
      </p:pic>
      <p:sp>
        <p:nvSpPr>
          <p:cNvPr id="3" name="Content Placeholder 2"/>
          <p:cNvSpPr>
            <a:spLocks noGrp="1"/>
          </p:cNvSpPr>
          <p:nvPr>
            <p:ph idx="1"/>
          </p:nvPr>
        </p:nvSpPr>
        <p:spPr>
          <a:xfrm>
            <a:off x="76200" y="533401"/>
            <a:ext cx="3810000" cy="5867400"/>
          </a:xfrm>
        </p:spPr>
        <p:txBody>
          <a:bodyPr/>
          <a:lstStyle/>
          <a:p>
            <a:r>
              <a:rPr lang="en-US" dirty="0"/>
              <a:t>The two-way fixed effects DD estimator is a weighted average of every possible 2x2 DD estimator, with weights based on subsample</a:t>
            </a:r>
            <a:br>
              <a:rPr lang="en-US" dirty="0"/>
            </a:br>
            <a:r>
              <a:rPr lang="en-US" dirty="0"/>
              <a:t>shares and variances.</a:t>
            </a:r>
            <a:br>
              <a:rPr lang="en-US" dirty="0"/>
            </a:br>
            <a:endParaRPr lang="en-US" dirty="0"/>
          </a:p>
        </p:txBody>
      </p:sp>
    </p:spTree>
    <p:extLst>
      <p:ext uri="{BB962C8B-B14F-4D97-AF65-F5344CB8AC3E}">
        <p14:creationId xmlns:p14="http://schemas.microsoft.com/office/powerpoint/2010/main" val="260420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TWFE—Problems and Solutions</a:t>
            </a:r>
          </a:p>
        </p:txBody>
      </p:sp>
      <p:sp>
        <p:nvSpPr>
          <p:cNvPr id="3" name="Content Placeholder 2"/>
          <p:cNvSpPr>
            <a:spLocks noGrp="1"/>
          </p:cNvSpPr>
          <p:nvPr>
            <p:ph idx="1"/>
          </p:nvPr>
        </p:nvSpPr>
        <p:spPr/>
        <p:txBody>
          <a:bodyPr/>
          <a:lstStyle/>
          <a:p>
            <a:r>
              <a:rPr lang="en-US" sz="2400" dirty="0"/>
              <a:t>It’s not obvious that the weights use in TWFE are ideal for estimating an ATE. In fact, they aren’t!</a:t>
            </a:r>
          </a:p>
          <a:p>
            <a:r>
              <a:rPr lang="en-US" sz="2400" dirty="0"/>
              <a:t>TWFE doesn’t work when treatments are heterogeneous through time or cohort.</a:t>
            </a:r>
          </a:p>
          <a:p>
            <a:r>
              <a:rPr lang="en-US" sz="2400" dirty="0"/>
              <a:t>Many new TWFE estimators and models that you need to be aware of. I especially recommend:</a:t>
            </a:r>
          </a:p>
          <a:p>
            <a:pPr lvl="1"/>
            <a:r>
              <a:rPr lang="en-US" sz="2400" dirty="0"/>
              <a:t>Roth, Jonathan, Pedro H. C. </a:t>
            </a:r>
            <a:r>
              <a:rPr lang="en-US" sz="2400" dirty="0" err="1"/>
              <a:t>Sant’Anna</a:t>
            </a:r>
            <a:r>
              <a:rPr lang="en-US" sz="2400" dirty="0"/>
              <a:t>, Alyssa </a:t>
            </a:r>
            <a:r>
              <a:rPr lang="en-US" sz="2400" dirty="0" err="1"/>
              <a:t>Bilinski</a:t>
            </a:r>
            <a:r>
              <a:rPr lang="en-US" sz="2400" dirty="0"/>
              <a:t>, and John Poe. 2023. “What’s Trending in Difference-in-Differences? A Synthesis of the Recent Econometrics Literature.” </a:t>
            </a:r>
            <a:r>
              <a:rPr lang="en-US" sz="2400" i="1" dirty="0"/>
              <a:t>Journal of Econometrics</a:t>
            </a:r>
            <a:r>
              <a:rPr lang="en-US" sz="2400" dirty="0"/>
              <a:t> 235 (2): 2218–44. </a:t>
            </a:r>
            <a:r>
              <a:rPr lang="en-US" sz="2400" dirty="0">
                <a:hlinkClick r:id="rId2"/>
              </a:rPr>
              <a:t>https://doi.org/10.1016/j.jeconom.2023.03.008</a:t>
            </a:r>
            <a:r>
              <a:rPr lang="en-US" sz="2400" dirty="0"/>
              <a:t>.</a:t>
            </a:r>
          </a:p>
        </p:txBody>
      </p:sp>
    </p:spTree>
    <p:extLst>
      <p:ext uri="{BB962C8B-B14F-4D97-AF65-F5344CB8AC3E}">
        <p14:creationId xmlns:p14="http://schemas.microsoft.com/office/powerpoint/2010/main" val="1331149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67FE-90D6-40FA-B3A0-2F18E23F87DF}"/>
              </a:ext>
            </a:extLst>
          </p:cNvPr>
          <p:cNvSpPr>
            <a:spLocks noGrp="1"/>
          </p:cNvSpPr>
          <p:nvPr>
            <p:ph type="title"/>
          </p:nvPr>
        </p:nvSpPr>
        <p:spPr/>
        <p:txBody>
          <a:bodyPr/>
          <a:lstStyle/>
          <a:p>
            <a:r>
              <a:rPr lang="en-US" dirty="0"/>
              <a:t>Key Idea</a:t>
            </a:r>
          </a:p>
        </p:txBody>
      </p:sp>
      <p:sp>
        <p:nvSpPr>
          <p:cNvPr id="3" name="Content Placeholder 2">
            <a:extLst>
              <a:ext uri="{FF2B5EF4-FFF2-40B4-BE49-F238E27FC236}">
                <a16:creationId xmlns:a16="http://schemas.microsoft.com/office/drawing/2014/main" id="{24578020-CAED-478A-9D4F-AAA40C01E9B7}"/>
              </a:ext>
            </a:extLst>
          </p:cNvPr>
          <p:cNvSpPr>
            <a:spLocks noGrp="1"/>
          </p:cNvSpPr>
          <p:nvPr>
            <p:ph idx="1"/>
          </p:nvPr>
        </p:nvSpPr>
        <p:spPr>
          <a:xfrm>
            <a:off x="457200" y="1774825"/>
            <a:ext cx="8229600" cy="4927727"/>
          </a:xfrm>
        </p:spPr>
        <p:txBody>
          <a:bodyPr>
            <a:normAutofit fontScale="92500" lnSpcReduction="10000"/>
          </a:bodyPr>
          <a:lstStyle/>
          <a:p>
            <a:r>
              <a:rPr lang="en-US" sz="2400" dirty="0" err="1"/>
              <a:t>DiD</a:t>
            </a:r>
            <a:r>
              <a:rPr lang="en-US" sz="2400" dirty="0"/>
              <a:t> still works in the classic 2x2 case so to generalize do a bunch of simpler cases and then add them up.</a:t>
            </a:r>
          </a:p>
          <a:p>
            <a:r>
              <a:rPr lang="en-US" sz="2400" dirty="0"/>
              <a:t>E.g. Consider shall issue gun laws being passed in different states at different times.</a:t>
            </a:r>
          </a:p>
          <a:p>
            <a:r>
              <a:rPr lang="en-US" sz="2400" dirty="0"/>
              <a:t>To allow for cohort and time heterogeneity we think of many ATEs.</a:t>
            </a:r>
          </a:p>
          <a:p>
            <a:r>
              <a:rPr lang="en-US" sz="2400" dirty="0"/>
              <a:t>E.g. states that pass shall issue laws in 2002 we have ATEs in 2003, 2004, 2005….so notation that is used is some variant of ATE(2002, 2003), ATE(2002, 2004) etc.</a:t>
            </a:r>
          </a:p>
          <a:p>
            <a:r>
              <a:rPr lang="en-US" sz="2400" dirty="0"/>
              <a:t>For states that pass shall issue laws in 2005 we then have ATE(2005, 2006), ATE(2005, 2007)…</a:t>
            </a:r>
          </a:p>
          <a:p>
            <a:r>
              <a:rPr lang="en-US" sz="2400" dirty="0"/>
              <a:t>We then have lots of options to aggregate these ATEs, e.g. average or weight them by state size, observations etc.</a:t>
            </a:r>
          </a:p>
          <a:p>
            <a:r>
              <a:rPr lang="en-US" sz="2400" dirty="0"/>
              <a:t>Or we could do a bunch of graphs perhaps aggregating by cohort etc.</a:t>
            </a:r>
          </a:p>
        </p:txBody>
      </p:sp>
    </p:spTree>
    <p:extLst>
      <p:ext uri="{BB962C8B-B14F-4D97-AF65-F5344CB8AC3E}">
        <p14:creationId xmlns:p14="http://schemas.microsoft.com/office/powerpoint/2010/main" val="345697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FAC1-8E6D-4D16-91DF-C9B4DB8E7592}"/>
              </a:ext>
            </a:extLst>
          </p:cNvPr>
          <p:cNvSpPr>
            <a:spLocks noGrp="1"/>
          </p:cNvSpPr>
          <p:nvPr>
            <p:ph type="title"/>
          </p:nvPr>
        </p:nvSpPr>
        <p:spPr/>
        <p:txBody>
          <a:bodyPr/>
          <a:lstStyle/>
          <a:p>
            <a:r>
              <a:rPr lang="en-US" dirty="0"/>
              <a:t>How to get the ATEs?</a:t>
            </a:r>
          </a:p>
        </p:txBody>
      </p:sp>
      <p:sp>
        <p:nvSpPr>
          <p:cNvPr id="3" name="Content Placeholder 2">
            <a:extLst>
              <a:ext uri="{FF2B5EF4-FFF2-40B4-BE49-F238E27FC236}">
                <a16:creationId xmlns:a16="http://schemas.microsoft.com/office/drawing/2014/main" id="{3B63DCB6-7712-4F48-BDC9-64B35369EF23}"/>
              </a:ext>
            </a:extLst>
          </p:cNvPr>
          <p:cNvSpPr>
            <a:spLocks noGrp="1"/>
          </p:cNvSpPr>
          <p:nvPr>
            <p:ph idx="1"/>
          </p:nvPr>
        </p:nvSpPr>
        <p:spPr/>
        <p:txBody>
          <a:bodyPr/>
          <a:lstStyle/>
          <a:p>
            <a:r>
              <a:rPr lang="en-US" sz="2800" dirty="0"/>
              <a:t>To get the ATEs the key is to choose good </a:t>
            </a:r>
            <a:r>
              <a:rPr lang="en-US" sz="2800" dirty="0" err="1"/>
              <a:t>comparables</a:t>
            </a:r>
            <a:r>
              <a:rPr lang="en-US" sz="2800" dirty="0"/>
              <a:t> (rather than let TWFEs do it for you in arbitrary ways.)</a:t>
            </a:r>
          </a:p>
          <a:p>
            <a:r>
              <a:rPr lang="en-US" sz="2800" dirty="0"/>
              <a:t>E.g. you could find for every state that passes a shall issue law in 2002 a comparable state that didn’t pass the law and do simple </a:t>
            </a:r>
            <a:r>
              <a:rPr lang="en-US" sz="2800" dirty="0" err="1"/>
              <a:t>DiD</a:t>
            </a:r>
            <a:endParaRPr lang="en-US" sz="2800" dirty="0"/>
          </a:p>
          <a:p>
            <a:r>
              <a:rPr lang="en-US" sz="2800" dirty="0"/>
              <a:t>Or you could use a matching procedure and do simple </a:t>
            </a:r>
            <a:r>
              <a:rPr lang="en-US" sz="2800" dirty="0" err="1"/>
              <a:t>DiD</a:t>
            </a:r>
            <a:r>
              <a:rPr lang="en-US" sz="2800" dirty="0"/>
              <a:t>.</a:t>
            </a:r>
          </a:p>
          <a:p>
            <a:r>
              <a:rPr lang="en-US" sz="2800" dirty="0"/>
              <a:t>In some ways this is simpler and more straightforward than TWFE!</a:t>
            </a:r>
          </a:p>
        </p:txBody>
      </p:sp>
    </p:spTree>
    <p:extLst>
      <p:ext uri="{BB962C8B-B14F-4D97-AF65-F5344CB8AC3E}">
        <p14:creationId xmlns:p14="http://schemas.microsoft.com/office/powerpoint/2010/main" val="273556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4A41-87BB-46B8-A67F-AC6B9FD5CB63}"/>
              </a:ext>
            </a:extLst>
          </p:cNvPr>
          <p:cNvSpPr>
            <a:spLocks noGrp="1"/>
          </p:cNvSpPr>
          <p:nvPr>
            <p:ph type="title"/>
          </p:nvPr>
        </p:nvSpPr>
        <p:spPr/>
        <p:txBody>
          <a:bodyPr/>
          <a:lstStyle/>
          <a:p>
            <a:r>
              <a:rPr lang="en-US" dirty="0"/>
              <a:t>How to get the ATEs?</a:t>
            </a:r>
          </a:p>
        </p:txBody>
      </p:sp>
      <p:sp>
        <p:nvSpPr>
          <p:cNvPr id="3" name="Content Placeholder 2">
            <a:extLst>
              <a:ext uri="{FF2B5EF4-FFF2-40B4-BE49-F238E27FC236}">
                <a16:creationId xmlns:a16="http://schemas.microsoft.com/office/drawing/2014/main" id="{FF035B04-2A5E-4FFC-AC2F-CA15CBF6CA25}"/>
              </a:ext>
            </a:extLst>
          </p:cNvPr>
          <p:cNvSpPr>
            <a:spLocks noGrp="1"/>
          </p:cNvSpPr>
          <p:nvPr>
            <p:ph idx="1"/>
          </p:nvPr>
        </p:nvSpPr>
        <p:spPr/>
        <p:txBody>
          <a:bodyPr/>
          <a:lstStyle/>
          <a:p>
            <a:r>
              <a:rPr lang="en-US" dirty="0"/>
              <a:t>In practice, most people choose to get the ATEs by making the </a:t>
            </a:r>
            <a:r>
              <a:rPr lang="en-US" dirty="0" err="1"/>
              <a:t>comparables</a:t>
            </a:r>
            <a:r>
              <a:rPr lang="en-US" dirty="0"/>
              <a:t> either the set of </a:t>
            </a:r>
            <a:r>
              <a:rPr lang="en-US" i="1" dirty="0"/>
              <a:t>not yet treated </a:t>
            </a:r>
            <a:r>
              <a:rPr lang="en-US" dirty="0"/>
              <a:t>states or the set of </a:t>
            </a:r>
            <a:r>
              <a:rPr lang="en-US" i="1" dirty="0"/>
              <a:t>never treated</a:t>
            </a:r>
            <a:r>
              <a:rPr lang="en-US" dirty="0"/>
              <a:t> states.</a:t>
            </a:r>
          </a:p>
          <a:p>
            <a:r>
              <a:rPr lang="en-US" dirty="0"/>
              <a:t>And rather than a simple difference in means they use a regression adjustment (RA) or inverse-probability weighting (IPW), or augmented inverse-probability weighting (AIPW).</a:t>
            </a:r>
          </a:p>
        </p:txBody>
      </p:sp>
    </p:spTree>
    <p:extLst>
      <p:ext uri="{BB962C8B-B14F-4D97-AF65-F5344CB8AC3E}">
        <p14:creationId xmlns:p14="http://schemas.microsoft.com/office/powerpoint/2010/main" val="27199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AC7F-B7B3-47CF-AC6A-F02FEDF2047C}"/>
              </a:ext>
            </a:extLst>
          </p:cNvPr>
          <p:cNvSpPr>
            <a:spLocks noGrp="1"/>
          </p:cNvSpPr>
          <p:nvPr>
            <p:ph type="title"/>
          </p:nvPr>
        </p:nvSpPr>
        <p:spPr/>
        <p:txBody>
          <a:bodyPr/>
          <a:lstStyle/>
          <a:p>
            <a:r>
              <a:rPr lang="en-US" dirty="0"/>
              <a:t>Regression Adjustment</a:t>
            </a:r>
          </a:p>
        </p:txBody>
      </p:sp>
      <p:sp>
        <p:nvSpPr>
          <p:cNvPr id="3" name="Content Placeholder 2">
            <a:extLst>
              <a:ext uri="{FF2B5EF4-FFF2-40B4-BE49-F238E27FC236}">
                <a16:creationId xmlns:a16="http://schemas.microsoft.com/office/drawing/2014/main" id="{73003CA8-E25B-4A20-9580-7382AFDEAD88}"/>
              </a:ext>
            </a:extLst>
          </p:cNvPr>
          <p:cNvSpPr>
            <a:spLocks noGrp="1"/>
          </p:cNvSpPr>
          <p:nvPr>
            <p:ph idx="1"/>
          </p:nvPr>
        </p:nvSpPr>
        <p:spPr>
          <a:xfrm>
            <a:off x="457200" y="1676400"/>
            <a:ext cx="8229600" cy="4625975"/>
          </a:xfrm>
        </p:spPr>
        <p:txBody>
          <a:bodyPr/>
          <a:lstStyle/>
          <a:p>
            <a:r>
              <a:rPr lang="en-US" sz="2400" dirty="0"/>
              <a:t>RA runs a regression of control state outcomes on a set of explanatory variables and then creates the means of the treatment variables given the Betas.</a:t>
            </a:r>
          </a:p>
          <a:p>
            <a:r>
              <a:rPr lang="en-US" sz="2400" dirty="0"/>
              <a:t>i.e. what would the treatment outcomes have looked like given they have different </a:t>
            </a:r>
            <a:r>
              <a:rPr lang="en-US" sz="2400" dirty="0" err="1"/>
              <a:t>Xs</a:t>
            </a:r>
            <a:r>
              <a:rPr lang="en-US" sz="2400" dirty="0"/>
              <a:t> but assuming the Betas are the same.</a:t>
            </a:r>
          </a:p>
          <a:p>
            <a:r>
              <a:rPr lang="en-US" sz="2400" dirty="0"/>
              <a:t>E.g. shall issue law. Regress murders on %black in control states.</a:t>
            </a:r>
          </a:p>
          <a:p>
            <a:r>
              <a:rPr lang="en-US" sz="2400" dirty="0"/>
              <a:t>Take the B on %Black and estimate what outcome (murders) in treatment states would have been given same relationship in control states </a:t>
            </a:r>
          </a:p>
          <a:p>
            <a:r>
              <a:rPr lang="en-US" sz="2400" dirty="0"/>
              <a:t>Then use difference in </a:t>
            </a:r>
            <a:r>
              <a:rPr lang="en-US" sz="2400" dirty="0" err="1"/>
              <a:t>RAdjusted</a:t>
            </a:r>
            <a:r>
              <a:rPr lang="en-US" sz="2400" dirty="0"/>
              <a:t> treatment means from control means to estimate ATEs</a:t>
            </a:r>
          </a:p>
          <a:p>
            <a:endParaRPr lang="en-US" dirty="0"/>
          </a:p>
        </p:txBody>
      </p:sp>
    </p:spTree>
    <p:extLst>
      <p:ext uri="{BB962C8B-B14F-4D97-AF65-F5344CB8AC3E}">
        <p14:creationId xmlns:p14="http://schemas.microsoft.com/office/powerpoint/2010/main" val="148906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710-6303-4D12-8ECF-0BFA6265684E}"/>
              </a:ext>
            </a:extLst>
          </p:cNvPr>
          <p:cNvSpPr>
            <a:spLocks noGrp="1"/>
          </p:cNvSpPr>
          <p:nvPr>
            <p:ph type="title"/>
          </p:nvPr>
        </p:nvSpPr>
        <p:spPr/>
        <p:txBody>
          <a:bodyPr>
            <a:normAutofit fontScale="90000"/>
          </a:bodyPr>
          <a:lstStyle/>
          <a:p>
            <a:r>
              <a:rPr lang="en-US" dirty="0"/>
              <a:t>Inverse Probability Weights (IPW)</a:t>
            </a:r>
          </a:p>
        </p:txBody>
      </p:sp>
      <p:sp>
        <p:nvSpPr>
          <p:cNvPr id="3" name="Content Placeholder 2">
            <a:extLst>
              <a:ext uri="{FF2B5EF4-FFF2-40B4-BE49-F238E27FC236}">
                <a16:creationId xmlns:a16="http://schemas.microsoft.com/office/drawing/2014/main" id="{CAEFDA9C-5A5A-4538-BB08-9DD66431B648}"/>
              </a:ext>
            </a:extLst>
          </p:cNvPr>
          <p:cNvSpPr>
            <a:spLocks noGrp="1"/>
          </p:cNvSpPr>
          <p:nvPr>
            <p:ph idx="1"/>
          </p:nvPr>
        </p:nvSpPr>
        <p:spPr>
          <a:xfrm>
            <a:off x="457200" y="1774825"/>
            <a:ext cx="8229600" cy="4927727"/>
          </a:xfrm>
        </p:spPr>
        <p:txBody>
          <a:bodyPr>
            <a:normAutofit fontScale="77500" lnSpcReduction="20000"/>
          </a:bodyPr>
          <a:lstStyle/>
          <a:p>
            <a:r>
              <a:rPr lang="en-US" dirty="0"/>
              <a:t>IPW is just using a propensity score to weight observations so that treatment and control groups look like they are from a random sample.</a:t>
            </a:r>
          </a:p>
          <a:p>
            <a:r>
              <a:rPr lang="en-US" dirty="0"/>
              <a:t>e.g. suppose we find that shall-issue states are more likely to be Republican, i.e. non-shall issue (control) states are less likely to be Republican. To correct for this we weight. Thus:</a:t>
            </a:r>
          </a:p>
          <a:p>
            <a:pPr lvl="1"/>
            <a:r>
              <a:rPr lang="en-US" dirty="0"/>
              <a:t>Treatment states which were unlikely to be treatment states are given greater weight. Weight by 1/</a:t>
            </a:r>
            <a:r>
              <a:rPr lang="en-US" dirty="0" err="1"/>
              <a:t>ps</a:t>
            </a:r>
            <a:endParaRPr lang="en-US" dirty="0"/>
          </a:p>
          <a:p>
            <a:pPr lvl="1"/>
            <a:r>
              <a:rPr lang="en-US" dirty="0"/>
              <a:t>Control states which were unlikely to be control states are given greater weight. Weight by 1/(1-ps)</a:t>
            </a:r>
          </a:p>
          <a:p>
            <a:r>
              <a:rPr lang="en-US" dirty="0"/>
              <a:t>In other words the weighting makes the treatment group more similar to the control group and the control group more similar to the treatment group. </a:t>
            </a:r>
          </a:p>
          <a:p>
            <a:r>
              <a:rPr lang="en-US" dirty="0"/>
              <a:t>Thus it is the similar groups that we compare.</a:t>
            </a:r>
          </a:p>
        </p:txBody>
      </p:sp>
    </p:spTree>
    <p:extLst>
      <p:ext uri="{BB962C8B-B14F-4D97-AF65-F5344CB8AC3E}">
        <p14:creationId xmlns:p14="http://schemas.microsoft.com/office/powerpoint/2010/main" val="3448287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F7DA-F782-4CE1-A6BA-594D8EBDB513}"/>
              </a:ext>
            </a:extLst>
          </p:cNvPr>
          <p:cNvSpPr>
            <a:spLocks noGrp="1"/>
          </p:cNvSpPr>
          <p:nvPr>
            <p:ph type="title"/>
          </p:nvPr>
        </p:nvSpPr>
        <p:spPr/>
        <p:txBody>
          <a:bodyPr/>
          <a:lstStyle/>
          <a:p>
            <a:r>
              <a:rPr lang="en-US" dirty="0"/>
              <a:t>The AIPW</a:t>
            </a:r>
          </a:p>
        </p:txBody>
      </p:sp>
      <p:sp>
        <p:nvSpPr>
          <p:cNvPr id="3" name="Content Placeholder 2">
            <a:extLst>
              <a:ext uri="{FF2B5EF4-FFF2-40B4-BE49-F238E27FC236}">
                <a16:creationId xmlns:a16="http://schemas.microsoft.com/office/drawing/2014/main" id="{14D35F00-A8ED-4E09-B265-E7C394977C86}"/>
              </a:ext>
            </a:extLst>
          </p:cNvPr>
          <p:cNvSpPr>
            <a:spLocks noGrp="1"/>
          </p:cNvSpPr>
          <p:nvPr>
            <p:ph idx="1"/>
          </p:nvPr>
        </p:nvSpPr>
        <p:spPr/>
        <p:txBody>
          <a:bodyPr>
            <a:normAutofit fontScale="92500" lnSpcReduction="20000"/>
          </a:bodyPr>
          <a:lstStyle/>
          <a:p>
            <a:r>
              <a:rPr lang="en-US" dirty="0"/>
              <a:t>The augmented inverse probability weight model is sometimes called a double robust model.</a:t>
            </a:r>
          </a:p>
          <a:p>
            <a:r>
              <a:rPr lang="en-US" dirty="0"/>
              <a:t>Consider RA “corrects” the outcomes for other factors so we can compare treatment and control groups.</a:t>
            </a:r>
          </a:p>
          <a:p>
            <a:r>
              <a:rPr lang="en-US" dirty="0"/>
              <a:t>IPW “corrects” the probability of treatment for other factors so we can compare treatment and control groups.</a:t>
            </a:r>
          </a:p>
          <a:p>
            <a:r>
              <a:rPr lang="en-US" dirty="0"/>
              <a:t>AIPW combines both in a way that works if </a:t>
            </a:r>
            <a:r>
              <a:rPr lang="en-US" i="1" dirty="0"/>
              <a:t>either </a:t>
            </a:r>
            <a:r>
              <a:rPr lang="en-US" dirty="0"/>
              <a:t>model is correctly specified!</a:t>
            </a:r>
          </a:p>
        </p:txBody>
      </p:sp>
    </p:spTree>
    <p:extLst>
      <p:ext uri="{BB962C8B-B14F-4D97-AF65-F5344CB8AC3E}">
        <p14:creationId xmlns:p14="http://schemas.microsoft.com/office/powerpoint/2010/main" val="1904234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894F-2705-4CDD-A1CF-A20ED2F57F7F}"/>
              </a:ext>
            </a:extLst>
          </p:cNvPr>
          <p:cNvSpPr>
            <a:spLocks noGrp="1"/>
          </p:cNvSpPr>
          <p:nvPr>
            <p:ph type="title"/>
          </p:nvPr>
        </p:nvSpPr>
        <p:spPr/>
        <p:txBody>
          <a:bodyPr/>
          <a:lstStyle/>
          <a:p>
            <a:r>
              <a:rPr lang="en-US" dirty="0"/>
              <a:t>STATA</a:t>
            </a:r>
          </a:p>
        </p:txBody>
      </p:sp>
      <p:sp>
        <p:nvSpPr>
          <p:cNvPr id="3" name="Content Placeholder 2">
            <a:extLst>
              <a:ext uri="{FF2B5EF4-FFF2-40B4-BE49-F238E27FC236}">
                <a16:creationId xmlns:a16="http://schemas.microsoft.com/office/drawing/2014/main" id="{EF125800-93B7-4096-B133-8910D5F30008}"/>
              </a:ext>
            </a:extLst>
          </p:cNvPr>
          <p:cNvSpPr>
            <a:spLocks noGrp="1"/>
          </p:cNvSpPr>
          <p:nvPr>
            <p:ph idx="1"/>
          </p:nvPr>
        </p:nvSpPr>
        <p:spPr>
          <a:xfrm>
            <a:off x="457200" y="1774825"/>
            <a:ext cx="8229600" cy="1654175"/>
          </a:xfrm>
        </p:spPr>
        <p:txBody>
          <a:bodyPr/>
          <a:lstStyle/>
          <a:p>
            <a:r>
              <a:rPr lang="en-US" dirty="0"/>
              <a:t>First use, </a:t>
            </a:r>
            <a:r>
              <a:rPr lang="en-US" dirty="0" err="1"/>
              <a:t>xtset</a:t>
            </a:r>
            <a:r>
              <a:rPr lang="en-US" dirty="0"/>
              <a:t> panel time</a:t>
            </a:r>
          </a:p>
          <a:p>
            <a:r>
              <a:rPr lang="en-US" dirty="0"/>
              <a:t>e.g. </a:t>
            </a:r>
            <a:r>
              <a:rPr lang="en-US" dirty="0" err="1"/>
              <a:t>xtstet</a:t>
            </a:r>
            <a:r>
              <a:rPr lang="en-US" dirty="0"/>
              <a:t> state year</a:t>
            </a:r>
          </a:p>
          <a:p>
            <a:r>
              <a:rPr lang="en-US" dirty="0"/>
              <a:t>Then explore your XT data using the XT commands.</a:t>
            </a:r>
          </a:p>
          <a:p>
            <a:endParaRPr lang="en-US" dirty="0"/>
          </a:p>
        </p:txBody>
      </p:sp>
    </p:spTree>
    <p:extLst>
      <p:ext uri="{BB962C8B-B14F-4D97-AF65-F5344CB8AC3E}">
        <p14:creationId xmlns:p14="http://schemas.microsoft.com/office/powerpoint/2010/main" val="321794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11_02_f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0731"/>
            <a:ext cx="8610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5715000" y="2133600"/>
            <a:ext cx="685800"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38600" y="1600200"/>
            <a:ext cx="1828800" cy="646331"/>
          </a:xfrm>
          <a:prstGeom prst="rect">
            <a:avLst/>
          </a:prstGeom>
          <a:noFill/>
        </p:spPr>
        <p:txBody>
          <a:bodyPr wrap="square" rtlCol="0">
            <a:spAutoFit/>
          </a:bodyPr>
          <a:lstStyle/>
          <a:p>
            <a:r>
              <a:rPr lang="en-US" dirty="0"/>
              <a:t>Note that this is counterfactual.</a:t>
            </a:r>
          </a:p>
        </p:txBody>
      </p:sp>
      <p:cxnSp>
        <p:nvCxnSpPr>
          <p:cNvPr id="9" name="Straight Arrow Connector 8"/>
          <p:cNvCxnSpPr/>
          <p:nvPr/>
        </p:nvCxnSpPr>
        <p:spPr>
          <a:xfrm>
            <a:off x="4953000" y="2819400"/>
            <a:ext cx="1219200"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486400" y="2800529"/>
            <a:ext cx="457200" cy="247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038600" y="2488267"/>
            <a:ext cx="1905000" cy="369332"/>
          </a:xfrm>
          <a:prstGeom prst="rect">
            <a:avLst/>
          </a:prstGeom>
          <a:noFill/>
        </p:spPr>
        <p:txBody>
          <a:bodyPr wrap="square" rtlCol="0">
            <a:spAutoFit/>
          </a:bodyPr>
          <a:lstStyle/>
          <a:p>
            <a:r>
              <a:rPr lang="en-US" dirty="0"/>
              <a:t>Parallel trends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3C98FE-C5DC-4322-B270-82B89875572D}"/>
              </a:ext>
            </a:extLst>
          </p:cNvPr>
          <p:cNvPicPr>
            <a:picLocks noChangeAspect="1"/>
          </p:cNvPicPr>
          <p:nvPr/>
        </p:nvPicPr>
        <p:blipFill>
          <a:blip r:embed="rId2"/>
          <a:stretch>
            <a:fillRect/>
          </a:stretch>
        </p:blipFill>
        <p:spPr>
          <a:xfrm>
            <a:off x="1403049" y="1600200"/>
            <a:ext cx="6337902" cy="4898017"/>
          </a:xfrm>
          <a:prstGeom prst="rect">
            <a:avLst/>
          </a:prstGeom>
        </p:spPr>
      </p:pic>
      <p:sp>
        <p:nvSpPr>
          <p:cNvPr id="2" name="Title 1">
            <a:extLst>
              <a:ext uri="{FF2B5EF4-FFF2-40B4-BE49-F238E27FC236}">
                <a16:creationId xmlns:a16="http://schemas.microsoft.com/office/drawing/2014/main" id="{9B44760B-5C6E-42EA-9725-2D7618450995}"/>
              </a:ext>
            </a:extLst>
          </p:cNvPr>
          <p:cNvSpPr>
            <a:spLocks noGrp="1"/>
          </p:cNvSpPr>
          <p:nvPr>
            <p:ph type="title"/>
          </p:nvPr>
        </p:nvSpPr>
        <p:spPr/>
        <p:txBody>
          <a:bodyPr/>
          <a:lstStyle/>
          <a:p>
            <a:r>
              <a:rPr lang="en-US" dirty="0" err="1"/>
              <a:t>Xtline</a:t>
            </a:r>
            <a:r>
              <a:rPr lang="en-US" dirty="0"/>
              <a:t> y</a:t>
            </a:r>
          </a:p>
        </p:txBody>
      </p:sp>
    </p:spTree>
    <p:extLst>
      <p:ext uri="{BB962C8B-B14F-4D97-AF65-F5344CB8AC3E}">
        <p14:creationId xmlns:p14="http://schemas.microsoft.com/office/powerpoint/2010/main" val="441029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8039797" cy="6218459"/>
          </a:xfrm>
          <a:prstGeom prst="rect">
            <a:avLst/>
          </a:prstGeom>
        </p:spPr>
      </p:pic>
    </p:spTree>
    <p:extLst>
      <p:ext uri="{BB962C8B-B14F-4D97-AF65-F5344CB8AC3E}">
        <p14:creationId xmlns:p14="http://schemas.microsoft.com/office/powerpoint/2010/main" val="1841451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a:t>
            </a:r>
            <a:r>
              <a:rPr lang="en-US" dirty="0" err="1"/>
              <a:t>xt</a:t>
            </a:r>
            <a:r>
              <a:rPr lang="en-US" dirty="0"/>
              <a:t> commands</a:t>
            </a:r>
          </a:p>
        </p:txBody>
      </p:sp>
      <p:sp>
        <p:nvSpPr>
          <p:cNvPr id="35842" name="Rectangle 3"/>
          <p:cNvSpPr>
            <a:spLocks noGrp="1" noChangeArrowheads="1"/>
          </p:cNvSpPr>
          <p:nvPr>
            <p:ph idx="1"/>
          </p:nvPr>
        </p:nvSpPr>
        <p:spPr/>
        <p:txBody>
          <a:bodyPr/>
          <a:lstStyle/>
          <a:p>
            <a:r>
              <a:rPr lang="en-US" dirty="0"/>
              <a:t>It is also useful to look at the variance in your variables after the fixed effects</a:t>
            </a:r>
          </a:p>
          <a:p>
            <a:r>
              <a:rPr lang="en-US" dirty="0" err="1"/>
              <a:t>Xtsum</a:t>
            </a:r>
            <a:r>
              <a:rPr lang="en-US" dirty="0"/>
              <a:t> variables, </a:t>
            </a:r>
            <a:r>
              <a:rPr lang="en-US" dirty="0" err="1"/>
              <a:t>i</a:t>
            </a:r>
            <a:r>
              <a:rPr lang="en-US" dirty="0"/>
              <a:t>(State)</a:t>
            </a:r>
          </a:p>
          <a:p>
            <a:r>
              <a:rPr lang="en-US" dirty="0"/>
              <a:t>Make sure you have variation within years after taking into account state fixed effects.</a:t>
            </a:r>
          </a:p>
        </p:txBody>
      </p:sp>
    </p:spTree>
    <p:extLst>
      <p:ext uri="{BB962C8B-B14F-4D97-AF65-F5344CB8AC3E}">
        <p14:creationId xmlns:p14="http://schemas.microsoft.com/office/powerpoint/2010/main" val="2852691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704E-BD12-4E59-992E-E8666F83A4BB}"/>
              </a:ext>
            </a:extLst>
          </p:cNvPr>
          <p:cNvSpPr>
            <a:spLocks noGrp="1"/>
          </p:cNvSpPr>
          <p:nvPr>
            <p:ph type="title"/>
          </p:nvPr>
        </p:nvSpPr>
        <p:spPr/>
        <p:txBody>
          <a:bodyPr/>
          <a:lstStyle/>
          <a:p>
            <a:r>
              <a:rPr lang="en-US" dirty="0"/>
              <a:t>STATA, </a:t>
            </a:r>
            <a:r>
              <a:rPr lang="en-US" dirty="0" err="1"/>
              <a:t>xthdidregress</a:t>
            </a:r>
            <a:endParaRPr lang="en-US" dirty="0"/>
          </a:p>
        </p:txBody>
      </p:sp>
      <p:sp>
        <p:nvSpPr>
          <p:cNvPr id="3" name="Content Placeholder 2">
            <a:extLst>
              <a:ext uri="{FF2B5EF4-FFF2-40B4-BE49-F238E27FC236}">
                <a16:creationId xmlns:a16="http://schemas.microsoft.com/office/drawing/2014/main" id="{FA37D836-2FEC-4C12-A8A5-0A447AE22A8D}"/>
              </a:ext>
            </a:extLst>
          </p:cNvPr>
          <p:cNvSpPr>
            <a:spLocks noGrp="1"/>
          </p:cNvSpPr>
          <p:nvPr>
            <p:ph idx="1"/>
          </p:nvPr>
        </p:nvSpPr>
        <p:spPr/>
        <p:txBody>
          <a:bodyPr>
            <a:normAutofit lnSpcReduction="10000"/>
          </a:bodyPr>
          <a:lstStyle/>
          <a:p>
            <a:r>
              <a:rPr lang="en-US" dirty="0" err="1"/>
              <a:t>xt</a:t>
            </a:r>
            <a:r>
              <a:rPr lang="en-US" dirty="0"/>
              <a:t> (cross time) h(</a:t>
            </a:r>
            <a:r>
              <a:rPr lang="en-US" dirty="0" err="1"/>
              <a:t>etrogeneous</a:t>
            </a:r>
            <a:r>
              <a:rPr lang="en-US" dirty="0"/>
              <a:t>) did regress</a:t>
            </a:r>
          </a:p>
          <a:p>
            <a:r>
              <a:rPr lang="en-US" dirty="0" err="1"/>
              <a:t>xtset</a:t>
            </a:r>
            <a:r>
              <a:rPr lang="en-US" dirty="0"/>
              <a:t> panel time, e.g. </a:t>
            </a:r>
            <a:r>
              <a:rPr lang="en-US" dirty="0" err="1"/>
              <a:t>xtstet</a:t>
            </a:r>
            <a:r>
              <a:rPr lang="en-US" dirty="0"/>
              <a:t> state year</a:t>
            </a:r>
          </a:p>
          <a:p>
            <a:r>
              <a:rPr lang="en-US" dirty="0" err="1"/>
              <a:t>xthdidregress</a:t>
            </a:r>
            <a:r>
              <a:rPr lang="en-US" dirty="0"/>
              <a:t> model (y x) (treat), group(</a:t>
            </a:r>
            <a:r>
              <a:rPr lang="en-US" dirty="0" err="1"/>
              <a:t>grpvar</a:t>
            </a:r>
            <a:r>
              <a:rPr lang="en-US" dirty="0"/>
              <a:t>)</a:t>
            </a:r>
          </a:p>
          <a:p>
            <a:r>
              <a:rPr lang="en-US" dirty="0" err="1"/>
              <a:t>xthdidregress</a:t>
            </a:r>
            <a:r>
              <a:rPr lang="en-US" dirty="0"/>
              <a:t> ra (murders %Black) (</a:t>
            </a:r>
            <a:r>
              <a:rPr lang="en-US" dirty="0" err="1"/>
              <a:t>ShallIssue</a:t>
            </a:r>
            <a:r>
              <a:rPr lang="en-US" dirty="0"/>
              <a:t>), group(</a:t>
            </a:r>
            <a:r>
              <a:rPr lang="en-US" dirty="0" err="1"/>
              <a:t>YearPassed</a:t>
            </a:r>
            <a:r>
              <a:rPr lang="en-US" dirty="0"/>
              <a:t>)</a:t>
            </a:r>
          </a:p>
          <a:p>
            <a:r>
              <a:rPr lang="en-US" dirty="0" err="1"/>
              <a:t>xthdidregress</a:t>
            </a:r>
            <a:r>
              <a:rPr lang="en-US" dirty="0"/>
              <a:t> </a:t>
            </a:r>
            <a:r>
              <a:rPr lang="en-US" dirty="0" err="1"/>
              <a:t>ipw</a:t>
            </a:r>
            <a:r>
              <a:rPr lang="en-US" dirty="0"/>
              <a:t> (murders) (</a:t>
            </a:r>
            <a:r>
              <a:rPr lang="en-US" dirty="0" err="1"/>
              <a:t>ShallIssue</a:t>
            </a:r>
            <a:r>
              <a:rPr lang="en-US" dirty="0"/>
              <a:t> %Republican), group(</a:t>
            </a:r>
            <a:r>
              <a:rPr lang="en-US" dirty="0" err="1"/>
              <a:t>YearPassed</a:t>
            </a:r>
            <a:r>
              <a:rPr lang="en-US" dirty="0"/>
              <a:t>)</a:t>
            </a:r>
          </a:p>
          <a:p>
            <a:r>
              <a:rPr lang="en-US" dirty="0" err="1"/>
              <a:t>xthdidregress</a:t>
            </a:r>
            <a:r>
              <a:rPr lang="en-US" dirty="0"/>
              <a:t> </a:t>
            </a:r>
            <a:r>
              <a:rPr lang="en-US" dirty="0" err="1"/>
              <a:t>aipw</a:t>
            </a:r>
            <a:r>
              <a:rPr lang="en-US" dirty="0"/>
              <a:t> (murders %Black) (</a:t>
            </a:r>
            <a:r>
              <a:rPr lang="en-US" dirty="0" err="1"/>
              <a:t>ShallIssue</a:t>
            </a:r>
            <a:r>
              <a:rPr lang="en-US" dirty="0"/>
              <a:t> %Republican), group(</a:t>
            </a:r>
            <a:r>
              <a:rPr lang="en-US" dirty="0" err="1"/>
              <a:t>YearPassed</a:t>
            </a:r>
            <a:r>
              <a:rPr lang="en-US" dirty="0"/>
              <a:t>) </a:t>
            </a:r>
          </a:p>
          <a:p>
            <a:endParaRPr lang="en-US" dirty="0"/>
          </a:p>
          <a:p>
            <a:endParaRPr lang="en-US" dirty="0"/>
          </a:p>
        </p:txBody>
      </p:sp>
    </p:spTree>
    <p:extLst>
      <p:ext uri="{BB962C8B-B14F-4D97-AF65-F5344CB8AC3E}">
        <p14:creationId xmlns:p14="http://schemas.microsoft.com/office/powerpoint/2010/main" val="233650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BCA6-51B0-4B62-8F5B-9491C2A8BEF0}"/>
              </a:ext>
            </a:extLst>
          </p:cNvPr>
          <p:cNvSpPr>
            <a:spLocks noGrp="1"/>
          </p:cNvSpPr>
          <p:nvPr>
            <p:ph type="title"/>
          </p:nvPr>
        </p:nvSpPr>
        <p:spPr/>
        <p:txBody>
          <a:bodyPr/>
          <a:lstStyle/>
          <a:p>
            <a:r>
              <a:rPr lang="en-US" dirty="0"/>
              <a:t>STATA, </a:t>
            </a:r>
            <a:r>
              <a:rPr lang="en-US" dirty="0" err="1"/>
              <a:t>xthdidregress</a:t>
            </a:r>
            <a:r>
              <a:rPr lang="en-US" dirty="0"/>
              <a:t>: Options</a:t>
            </a:r>
          </a:p>
        </p:txBody>
      </p:sp>
      <p:sp>
        <p:nvSpPr>
          <p:cNvPr id="3" name="Content Placeholder 2">
            <a:extLst>
              <a:ext uri="{FF2B5EF4-FFF2-40B4-BE49-F238E27FC236}">
                <a16:creationId xmlns:a16="http://schemas.microsoft.com/office/drawing/2014/main" id="{F12F998D-A5ED-4FA5-A9D1-A1467F719CD5}"/>
              </a:ext>
            </a:extLst>
          </p:cNvPr>
          <p:cNvSpPr>
            <a:spLocks noGrp="1"/>
          </p:cNvSpPr>
          <p:nvPr>
            <p:ph idx="1"/>
          </p:nvPr>
        </p:nvSpPr>
        <p:spPr/>
        <p:txBody>
          <a:bodyPr/>
          <a:lstStyle/>
          <a:p>
            <a:r>
              <a:rPr lang="en-US" dirty="0"/>
              <a:t>Control group—assumption is never treated</a:t>
            </a:r>
          </a:p>
          <a:p>
            <a:r>
              <a:rPr lang="en-US" dirty="0"/>
              <a:t> </a:t>
            </a:r>
            <a:r>
              <a:rPr lang="en-US" dirty="0" err="1"/>
              <a:t>xthdidregress</a:t>
            </a:r>
            <a:r>
              <a:rPr lang="en-US" dirty="0"/>
              <a:t> ra (murders %Black) (</a:t>
            </a:r>
            <a:r>
              <a:rPr lang="en-US" dirty="0" err="1"/>
              <a:t>ShallIssue</a:t>
            </a:r>
            <a:r>
              <a:rPr lang="en-US" dirty="0"/>
              <a:t>), group(</a:t>
            </a:r>
            <a:r>
              <a:rPr lang="en-US" dirty="0" err="1"/>
              <a:t>YearPassed</a:t>
            </a:r>
            <a:r>
              <a:rPr lang="en-US" dirty="0"/>
              <a:t>) </a:t>
            </a:r>
            <a:r>
              <a:rPr lang="en-US" dirty="0" err="1"/>
              <a:t>controlgroup</a:t>
            </a:r>
            <a:r>
              <a:rPr lang="en-US" dirty="0"/>
              <a:t>(</a:t>
            </a:r>
            <a:r>
              <a:rPr lang="en-US" dirty="0" err="1"/>
              <a:t>notyet</a:t>
            </a:r>
            <a:r>
              <a:rPr lang="en-US" dirty="0"/>
              <a:t>) </a:t>
            </a:r>
          </a:p>
          <a:p>
            <a:r>
              <a:rPr lang="en-US" dirty="0"/>
              <a:t>Many others, e.g. clustering</a:t>
            </a:r>
          </a:p>
          <a:p>
            <a:r>
              <a:rPr lang="en-US" dirty="0"/>
              <a:t> See Stata manual.</a:t>
            </a:r>
          </a:p>
          <a:p>
            <a:endParaRPr lang="en-US" dirty="0"/>
          </a:p>
        </p:txBody>
      </p:sp>
    </p:spTree>
    <p:extLst>
      <p:ext uri="{BB962C8B-B14F-4D97-AF65-F5344CB8AC3E}">
        <p14:creationId xmlns:p14="http://schemas.microsoft.com/office/powerpoint/2010/main" val="134192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A68C-946D-4676-9804-2C4BA064AC0A}"/>
              </a:ext>
            </a:extLst>
          </p:cNvPr>
          <p:cNvSpPr>
            <a:spLocks noGrp="1"/>
          </p:cNvSpPr>
          <p:nvPr>
            <p:ph type="title"/>
          </p:nvPr>
        </p:nvSpPr>
        <p:spPr/>
        <p:txBody>
          <a:bodyPr/>
          <a:lstStyle/>
          <a:p>
            <a:r>
              <a:rPr lang="en-US" dirty="0"/>
              <a:t>Stata, Output</a:t>
            </a:r>
          </a:p>
        </p:txBody>
      </p:sp>
      <p:sp>
        <p:nvSpPr>
          <p:cNvPr id="3" name="Content Placeholder 2">
            <a:extLst>
              <a:ext uri="{FF2B5EF4-FFF2-40B4-BE49-F238E27FC236}">
                <a16:creationId xmlns:a16="http://schemas.microsoft.com/office/drawing/2014/main" id="{A016D28F-8748-47AE-8887-405A64F0776B}"/>
              </a:ext>
            </a:extLst>
          </p:cNvPr>
          <p:cNvSpPr>
            <a:spLocks noGrp="1"/>
          </p:cNvSpPr>
          <p:nvPr>
            <p:ph idx="1"/>
          </p:nvPr>
        </p:nvSpPr>
        <p:spPr/>
        <p:txBody>
          <a:bodyPr/>
          <a:lstStyle/>
          <a:p>
            <a:r>
              <a:rPr lang="en-US" dirty="0"/>
              <a:t>Stata will output for each cohort and set of ATETs. E.g. shall issue passed in </a:t>
            </a:r>
          </a:p>
          <a:p>
            <a:r>
              <a:rPr lang="en-US" dirty="0"/>
              <a:t>ATE(2002, 2003)</a:t>
            </a:r>
          </a:p>
          <a:p>
            <a:r>
              <a:rPr lang="en-US" dirty="0"/>
              <a:t>ATE(2002, 2004)</a:t>
            </a:r>
          </a:p>
          <a:p>
            <a:r>
              <a:rPr lang="en-US" dirty="0"/>
              <a:t>ATE(2002, 2005)</a:t>
            </a:r>
          </a:p>
          <a:p>
            <a:r>
              <a:rPr lang="en-US" dirty="0"/>
              <a:t>ATE(2003, 2004)</a:t>
            </a:r>
          </a:p>
          <a:p>
            <a:r>
              <a:rPr lang="en-US" dirty="0"/>
              <a:t>ATE(2003, 2005)</a:t>
            </a:r>
          </a:p>
          <a:p>
            <a:r>
              <a:rPr lang="en-US" dirty="0"/>
              <a:t>Post estimation commands then let you graph these or aggregate them in a variety of ways.</a:t>
            </a:r>
          </a:p>
        </p:txBody>
      </p:sp>
    </p:spTree>
    <p:extLst>
      <p:ext uri="{BB962C8B-B14F-4D97-AF65-F5344CB8AC3E}">
        <p14:creationId xmlns:p14="http://schemas.microsoft.com/office/powerpoint/2010/main" val="1196832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5BBF-4984-4A5C-83E3-E02A70F945C2}"/>
              </a:ext>
            </a:extLst>
          </p:cNvPr>
          <p:cNvSpPr>
            <a:spLocks noGrp="1"/>
          </p:cNvSpPr>
          <p:nvPr>
            <p:ph type="title"/>
          </p:nvPr>
        </p:nvSpPr>
        <p:spPr/>
        <p:txBody>
          <a:bodyPr/>
          <a:lstStyle/>
          <a:p>
            <a:r>
              <a:rPr lang="en-US" dirty="0"/>
              <a:t>STATA, Output</a:t>
            </a:r>
          </a:p>
        </p:txBody>
      </p:sp>
      <p:pic>
        <p:nvPicPr>
          <p:cNvPr id="4" name="Picture 3">
            <a:extLst>
              <a:ext uri="{FF2B5EF4-FFF2-40B4-BE49-F238E27FC236}">
                <a16:creationId xmlns:a16="http://schemas.microsoft.com/office/drawing/2014/main" id="{030ABE41-7950-41F6-88E8-738074E37CB5}"/>
              </a:ext>
            </a:extLst>
          </p:cNvPr>
          <p:cNvPicPr>
            <a:picLocks noChangeAspect="1"/>
          </p:cNvPicPr>
          <p:nvPr/>
        </p:nvPicPr>
        <p:blipFill>
          <a:blip r:embed="rId2"/>
          <a:stretch>
            <a:fillRect/>
          </a:stretch>
        </p:blipFill>
        <p:spPr>
          <a:xfrm>
            <a:off x="22654" y="1524000"/>
            <a:ext cx="8595329" cy="5178552"/>
          </a:xfrm>
          <a:prstGeom prst="rect">
            <a:avLst/>
          </a:prstGeom>
        </p:spPr>
      </p:pic>
    </p:spTree>
    <p:extLst>
      <p:ext uri="{BB962C8B-B14F-4D97-AF65-F5344CB8AC3E}">
        <p14:creationId xmlns:p14="http://schemas.microsoft.com/office/powerpoint/2010/main" val="1524922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8C42-F35A-43C0-8DE4-AA4142DEF2A2}"/>
              </a:ext>
            </a:extLst>
          </p:cNvPr>
          <p:cNvSpPr>
            <a:spLocks noGrp="1"/>
          </p:cNvSpPr>
          <p:nvPr>
            <p:ph type="title"/>
          </p:nvPr>
        </p:nvSpPr>
        <p:spPr/>
        <p:txBody>
          <a:bodyPr>
            <a:normAutofit fontScale="90000"/>
          </a:bodyPr>
          <a:lstStyle/>
          <a:p>
            <a:r>
              <a:rPr lang="en-US" dirty="0"/>
              <a:t>One set of ATETs Aggregating over </a:t>
            </a:r>
            <a:r>
              <a:rPr lang="en-US" dirty="0" err="1"/>
              <a:t>cohots</a:t>
            </a:r>
            <a:r>
              <a:rPr lang="en-US" dirty="0"/>
              <a:t>.</a:t>
            </a:r>
          </a:p>
        </p:txBody>
      </p:sp>
      <p:pic>
        <p:nvPicPr>
          <p:cNvPr id="4" name="Picture 3">
            <a:extLst>
              <a:ext uri="{FF2B5EF4-FFF2-40B4-BE49-F238E27FC236}">
                <a16:creationId xmlns:a16="http://schemas.microsoft.com/office/drawing/2014/main" id="{E8044385-16CC-4AE2-9E88-336D119FBB5C}"/>
              </a:ext>
            </a:extLst>
          </p:cNvPr>
          <p:cNvPicPr>
            <a:picLocks noChangeAspect="1"/>
          </p:cNvPicPr>
          <p:nvPr/>
        </p:nvPicPr>
        <p:blipFill>
          <a:blip r:embed="rId2"/>
          <a:stretch>
            <a:fillRect/>
          </a:stretch>
        </p:blipFill>
        <p:spPr>
          <a:xfrm>
            <a:off x="226313" y="1830859"/>
            <a:ext cx="8495498" cy="4871693"/>
          </a:xfrm>
          <a:prstGeom prst="rect">
            <a:avLst/>
          </a:prstGeom>
        </p:spPr>
      </p:pic>
    </p:spTree>
    <p:extLst>
      <p:ext uri="{BB962C8B-B14F-4D97-AF65-F5344CB8AC3E}">
        <p14:creationId xmlns:p14="http://schemas.microsoft.com/office/powerpoint/2010/main" val="486338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fontAlgn="auto">
              <a:spcAft>
                <a:spcPts val="0"/>
              </a:spcAft>
              <a:defRPr/>
            </a:pPr>
            <a:r>
              <a:rPr lang="en-US">
                <a:solidFill>
                  <a:schemeClr val="accent1">
                    <a:satMod val="150000"/>
                  </a:schemeClr>
                </a:solidFill>
              </a:rPr>
              <a:t>Difference in Difference Estimators</a:t>
            </a:r>
          </a:p>
        </p:txBody>
      </p:sp>
      <p:sp>
        <p:nvSpPr>
          <p:cNvPr id="8195" name="Rectangle 3"/>
          <p:cNvSpPr>
            <a:spLocks noGrp="1" noChangeArrowheads="1"/>
          </p:cNvSpPr>
          <p:nvPr>
            <p:ph type="subTitle" idx="1"/>
          </p:nvPr>
        </p:nvSpPr>
        <p:spPr>
          <a:xfrm>
            <a:off x="685800" y="1828800"/>
            <a:ext cx="8077200" cy="1500188"/>
          </a:xfrm>
        </p:spPr>
        <p:txBody>
          <a:bodyPr/>
          <a:lstStyle/>
          <a:p>
            <a:r>
              <a:rPr lang="en-US"/>
              <a:t>Alexander Tabarrok</a:t>
            </a:r>
          </a:p>
        </p:txBody>
      </p:sp>
    </p:spTree>
    <p:extLst>
      <p:ext uri="{BB962C8B-B14F-4D97-AF65-F5344CB8AC3E}">
        <p14:creationId xmlns:p14="http://schemas.microsoft.com/office/powerpoint/2010/main" val="269086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11FF-25AC-4789-975F-BCA5D7DF1B93}"/>
              </a:ext>
            </a:extLst>
          </p:cNvPr>
          <p:cNvSpPr>
            <a:spLocks noGrp="1"/>
          </p:cNvSpPr>
          <p:nvPr>
            <p:ph type="title"/>
          </p:nvPr>
        </p:nvSpPr>
        <p:spPr/>
        <p:txBody>
          <a:bodyPr/>
          <a:lstStyle/>
          <a:p>
            <a:r>
              <a:rPr lang="en-US" dirty="0"/>
              <a:t>Stacked </a:t>
            </a:r>
            <a:r>
              <a:rPr lang="en-US" dirty="0" err="1"/>
              <a:t>DiD</a:t>
            </a:r>
            <a:endParaRPr lang="en-US" dirty="0"/>
          </a:p>
        </p:txBody>
      </p:sp>
      <p:sp>
        <p:nvSpPr>
          <p:cNvPr id="3" name="Content Placeholder 2">
            <a:extLst>
              <a:ext uri="{FF2B5EF4-FFF2-40B4-BE49-F238E27FC236}">
                <a16:creationId xmlns:a16="http://schemas.microsoft.com/office/drawing/2014/main" id="{92A8C991-E91D-40C9-85E2-C3A0489E6280}"/>
              </a:ext>
            </a:extLst>
          </p:cNvPr>
          <p:cNvSpPr>
            <a:spLocks noGrp="1"/>
          </p:cNvSpPr>
          <p:nvPr>
            <p:ph idx="1"/>
          </p:nvPr>
        </p:nvSpPr>
        <p:spPr/>
        <p:txBody>
          <a:bodyPr>
            <a:normAutofit fontScale="92500" lnSpcReduction="20000"/>
          </a:bodyPr>
          <a:lstStyle/>
          <a:p>
            <a:r>
              <a:rPr lang="en-US" dirty="0"/>
              <a:t>Uses an event-study metric and careful choice about the possible comparison groups.</a:t>
            </a:r>
          </a:p>
          <a:p>
            <a:r>
              <a:rPr lang="en-US" dirty="0"/>
              <a:t>From two applied papers</a:t>
            </a:r>
          </a:p>
          <a:p>
            <a:pPr lvl="1"/>
            <a:r>
              <a:rPr lang="en-US" dirty="0"/>
              <a:t>Cengiz, </a:t>
            </a:r>
            <a:r>
              <a:rPr lang="en-US" dirty="0" err="1"/>
              <a:t>Doruk</a:t>
            </a:r>
            <a:r>
              <a:rPr lang="en-US" dirty="0"/>
              <a:t>, </a:t>
            </a:r>
            <a:r>
              <a:rPr lang="en-US" dirty="0" err="1"/>
              <a:t>Arindrajit</a:t>
            </a:r>
            <a:r>
              <a:rPr lang="en-US" dirty="0"/>
              <a:t> Dube, Attila Lindner, and Ben </a:t>
            </a:r>
            <a:r>
              <a:rPr lang="en-US" dirty="0" err="1"/>
              <a:t>Zipperer</a:t>
            </a:r>
            <a:r>
              <a:rPr lang="en-US" dirty="0"/>
              <a:t>. 2019. “The Effect of Minimum Wages on Low-Wage Jobs*.” </a:t>
            </a:r>
            <a:r>
              <a:rPr lang="en-US" i="1" dirty="0"/>
              <a:t>The Quarterly Journal of Economics</a:t>
            </a:r>
            <a:r>
              <a:rPr lang="en-US" dirty="0"/>
              <a:t> 134 (3): 1405–54. </a:t>
            </a:r>
            <a:r>
              <a:rPr lang="en-US" dirty="0">
                <a:hlinkClick r:id="rId2"/>
              </a:rPr>
              <a:t>https://doi.org/10.1093/qje/qjz014</a:t>
            </a:r>
            <a:r>
              <a:rPr lang="en-US" dirty="0"/>
              <a:t>.</a:t>
            </a:r>
          </a:p>
          <a:p>
            <a:pPr lvl="1"/>
            <a:r>
              <a:rPr lang="en-US" dirty="0"/>
              <a:t>Deshpande, Manasi, and Yue Li. 2019. “Who Is Screened Out? Application Costs and the Targeting of Disability Programs.” </a:t>
            </a:r>
            <a:r>
              <a:rPr lang="en-US" i="1" dirty="0"/>
              <a:t>American Economic Journal: Economic Policy</a:t>
            </a:r>
            <a:r>
              <a:rPr lang="en-US" dirty="0"/>
              <a:t> 11 (4): 213–48. </a:t>
            </a:r>
            <a:r>
              <a:rPr lang="en-US" dirty="0">
                <a:hlinkClick r:id="rId3"/>
              </a:rPr>
              <a:t>https://doi.org/10.1257/pol.20180076</a:t>
            </a:r>
            <a:r>
              <a:rPr lang="en-US" dirty="0"/>
              <a:t>.</a:t>
            </a:r>
          </a:p>
          <a:p>
            <a:pPr lvl="1"/>
            <a:endParaRPr lang="en-US" dirty="0"/>
          </a:p>
          <a:p>
            <a:endParaRPr lang="en-US" dirty="0"/>
          </a:p>
        </p:txBody>
      </p:sp>
    </p:spTree>
    <p:extLst>
      <p:ext uri="{BB962C8B-B14F-4D97-AF65-F5344CB8AC3E}">
        <p14:creationId xmlns:p14="http://schemas.microsoft.com/office/powerpoint/2010/main" val="367155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p:spPr>
        <p:txBody>
          <a:bodyPr/>
          <a:lstStyle/>
          <a:p>
            <a:pPr fontAlgn="auto">
              <a:spcAft>
                <a:spcPts val="0"/>
              </a:spcAft>
              <a:defRPr/>
            </a:pPr>
            <a:r>
              <a:rPr lang="en-US" sz="3200">
                <a:solidFill>
                  <a:schemeClr val="accent1">
                    <a:satMod val="150000"/>
                  </a:schemeClr>
                </a:solidFill>
              </a:rPr>
              <a:t>Diff-in-diffs: with regression</a:t>
            </a:r>
          </a:p>
        </p:txBody>
      </p:sp>
      <p:sp>
        <p:nvSpPr>
          <p:cNvPr id="12291" name="Rectangle 3"/>
          <p:cNvSpPr>
            <a:spLocks noGrp="1" noChangeArrowheads="1"/>
          </p:cNvSpPr>
          <p:nvPr>
            <p:ph idx="1"/>
          </p:nvPr>
        </p:nvSpPr>
        <p:spPr>
          <a:xfrm>
            <a:off x="457200" y="1828800"/>
            <a:ext cx="8229600" cy="4525963"/>
          </a:xfrm>
        </p:spPr>
        <p:txBody>
          <a:bodyPr/>
          <a:lstStyle/>
          <a:p>
            <a:pPr marL="457200" indent="-457200">
              <a:lnSpc>
                <a:spcPct val="80000"/>
              </a:lnSpc>
            </a:pPr>
            <a:r>
              <a:rPr lang="en-US" sz="2400"/>
              <a:t>We can get the same result in a regression framework (which allows us to add regression controls, if needed):</a:t>
            </a:r>
          </a:p>
          <a:p>
            <a:pPr marL="457200" indent="-457200">
              <a:lnSpc>
                <a:spcPct val="80000"/>
              </a:lnSpc>
              <a:buFontTx/>
              <a:buNone/>
            </a:pPr>
            <a:endParaRPr lang="en-US" sz="2400"/>
          </a:p>
          <a:p>
            <a:pPr marL="457200" indent="-457200">
              <a:lnSpc>
                <a:spcPct val="80000"/>
              </a:lnSpc>
              <a:buFontTx/>
              <a:buNone/>
            </a:pPr>
            <a:r>
              <a:rPr lang="en-US" sz="2400"/>
              <a:t>y</a:t>
            </a:r>
            <a:r>
              <a:rPr lang="en-US" sz="2400" baseline="-25000"/>
              <a:t>i</a:t>
            </a:r>
            <a:r>
              <a:rPr lang="en-US" sz="2400"/>
              <a:t>  =  </a:t>
            </a:r>
            <a:r>
              <a:rPr lang="el-GR" sz="2400">
                <a:cs typeface="Tahoma" pitchFamily="34" charset="0"/>
              </a:rPr>
              <a:t>β</a:t>
            </a:r>
            <a:r>
              <a:rPr lang="en-US" sz="2400" baseline="-25000">
                <a:cs typeface="Tahoma" pitchFamily="34" charset="0"/>
              </a:rPr>
              <a:t>0</a:t>
            </a:r>
            <a:r>
              <a:rPr lang="en-US" sz="2400">
                <a:cs typeface="Tahoma" pitchFamily="34" charset="0"/>
              </a:rPr>
              <a:t>  +  </a:t>
            </a:r>
            <a:r>
              <a:rPr lang="el-GR" sz="2400">
                <a:cs typeface="Tahoma" pitchFamily="34" charset="0"/>
              </a:rPr>
              <a:t>β</a:t>
            </a:r>
            <a:r>
              <a:rPr lang="en-US" sz="2400" baseline="-25000">
                <a:cs typeface="Tahoma" pitchFamily="34" charset="0"/>
              </a:rPr>
              <a:t>1</a:t>
            </a:r>
            <a:r>
              <a:rPr lang="en-US" sz="2400">
                <a:cs typeface="Tahoma" pitchFamily="34" charset="0"/>
              </a:rPr>
              <a:t> treat</a:t>
            </a:r>
            <a:r>
              <a:rPr lang="en-US" sz="2400" baseline="-25000"/>
              <a:t>i</a:t>
            </a:r>
            <a:r>
              <a:rPr lang="en-US" sz="2400">
                <a:cs typeface="Tahoma" pitchFamily="34" charset="0"/>
              </a:rPr>
              <a:t>  +</a:t>
            </a:r>
            <a:r>
              <a:rPr lang="el-GR" sz="2400">
                <a:cs typeface="Tahoma" pitchFamily="34" charset="0"/>
              </a:rPr>
              <a:t> </a:t>
            </a:r>
            <a:r>
              <a:rPr lang="en-US" sz="2400">
                <a:cs typeface="Tahoma" pitchFamily="34" charset="0"/>
              </a:rPr>
              <a:t> </a:t>
            </a:r>
            <a:r>
              <a:rPr lang="el-GR" sz="2400">
                <a:cs typeface="Tahoma" pitchFamily="34" charset="0"/>
              </a:rPr>
              <a:t>β</a:t>
            </a:r>
            <a:r>
              <a:rPr lang="en-US" sz="2400" baseline="-25000">
                <a:cs typeface="Tahoma" pitchFamily="34" charset="0"/>
              </a:rPr>
              <a:t>2</a:t>
            </a:r>
            <a:r>
              <a:rPr lang="en-US" sz="2400">
                <a:cs typeface="Tahoma" pitchFamily="34" charset="0"/>
              </a:rPr>
              <a:t> after</a:t>
            </a:r>
            <a:r>
              <a:rPr lang="en-US" sz="2400" baseline="-25000"/>
              <a:t>i</a:t>
            </a:r>
            <a:r>
              <a:rPr lang="en-US" sz="2400">
                <a:cs typeface="Tahoma" pitchFamily="34" charset="0"/>
              </a:rPr>
              <a:t>  + </a:t>
            </a:r>
            <a:r>
              <a:rPr lang="el-GR" sz="2400">
                <a:cs typeface="Tahoma" pitchFamily="34" charset="0"/>
              </a:rPr>
              <a:t> β</a:t>
            </a:r>
            <a:r>
              <a:rPr lang="en-US" sz="2400" baseline="-25000">
                <a:cs typeface="Tahoma" pitchFamily="34" charset="0"/>
              </a:rPr>
              <a:t>3</a:t>
            </a:r>
            <a:r>
              <a:rPr lang="en-US" sz="2400">
                <a:cs typeface="Tahoma" pitchFamily="34" charset="0"/>
              </a:rPr>
              <a:t> treat</a:t>
            </a:r>
            <a:r>
              <a:rPr lang="en-US" sz="2400" baseline="-25000"/>
              <a:t>i</a:t>
            </a:r>
            <a:r>
              <a:rPr lang="en-US" sz="2400">
                <a:cs typeface="Tahoma" pitchFamily="34" charset="0"/>
              </a:rPr>
              <a:t>*after</a:t>
            </a:r>
            <a:r>
              <a:rPr lang="en-US" sz="2400" baseline="-25000"/>
              <a:t>i</a:t>
            </a:r>
            <a:r>
              <a:rPr lang="en-US" sz="2400">
                <a:cs typeface="Tahoma" pitchFamily="34" charset="0"/>
              </a:rPr>
              <a:t>  +  e</a:t>
            </a:r>
            <a:r>
              <a:rPr lang="en-US" sz="2400" baseline="-25000"/>
              <a:t>i</a:t>
            </a:r>
            <a:endParaRPr lang="el-GR" sz="2400" baseline="-25000">
              <a:cs typeface="Tahoma" pitchFamily="34" charset="0"/>
            </a:endParaRPr>
          </a:p>
          <a:p>
            <a:pPr marL="457200" indent="-457200">
              <a:lnSpc>
                <a:spcPct val="80000"/>
              </a:lnSpc>
              <a:buFontTx/>
              <a:buNone/>
            </a:pPr>
            <a:endParaRPr lang="en-US" sz="2400"/>
          </a:p>
          <a:p>
            <a:pPr marL="457200" indent="-457200">
              <a:lnSpc>
                <a:spcPct val="80000"/>
              </a:lnSpc>
              <a:buFontTx/>
              <a:buNone/>
            </a:pPr>
            <a:r>
              <a:rPr lang="en-US" sz="2400"/>
              <a:t> where: 	treat = 1 if in treatment group</a:t>
            </a:r>
          </a:p>
          <a:p>
            <a:pPr marL="457200" indent="-457200">
              <a:lnSpc>
                <a:spcPct val="80000"/>
              </a:lnSpc>
              <a:buFontTx/>
              <a:buNone/>
            </a:pPr>
            <a:r>
              <a:rPr lang="en-US" sz="2400"/>
              <a:t>			treat = 0 if in control group</a:t>
            </a:r>
          </a:p>
          <a:p>
            <a:pPr marL="457200" indent="-457200">
              <a:lnSpc>
                <a:spcPct val="80000"/>
              </a:lnSpc>
              <a:buFontTx/>
              <a:buNone/>
            </a:pPr>
            <a:r>
              <a:rPr lang="en-US" sz="2400"/>
              <a:t>			after = 1 if after treatment</a:t>
            </a:r>
          </a:p>
          <a:p>
            <a:pPr marL="457200" indent="-457200">
              <a:lnSpc>
                <a:spcPct val="80000"/>
              </a:lnSpc>
              <a:buFontTx/>
              <a:buNone/>
            </a:pPr>
            <a:r>
              <a:rPr lang="en-US" sz="2400"/>
              <a:t>			after = 0 if before treatment</a:t>
            </a:r>
          </a:p>
          <a:p>
            <a:pPr marL="457200" indent="-457200">
              <a:lnSpc>
                <a:spcPct val="80000"/>
              </a:lnSpc>
              <a:buFontTx/>
              <a:buNone/>
            </a:pPr>
            <a:endParaRPr lang="en-US" sz="2400"/>
          </a:p>
          <a:p>
            <a:pPr marL="457200" indent="-457200">
              <a:lnSpc>
                <a:spcPct val="80000"/>
              </a:lnSpc>
              <a:buFontTx/>
              <a:buNone/>
            </a:pPr>
            <a:r>
              <a:rPr lang="en-US" sz="2400">
                <a:cs typeface="Tahoma" pitchFamily="34" charset="0"/>
              </a:rPr>
              <a:t>The coefficient on the interaction term (</a:t>
            </a:r>
            <a:r>
              <a:rPr lang="el-GR" sz="2400">
                <a:cs typeface="Tahoma" pitchFamily="34" charset="0"/>
              </a:rPr>
              <a:t>β</a:t>
            </a:r>
            <a:r>
              <a:rPr lang="en-US" sz="2400" baseline="-25000">
                <a:cs typeface="Tahoma" pitchFamily="34" charset="0"/>
              </a:rPr>
              <a:t>3 </a:t>
            </a:r>
            <a:r>
              <a:rPr lang="en-US" sz="2400"/>
              <a:t>)</a:t>
            </a:r>
            <a:r>
              <a:rPr lang="en-US" sz="2400" baseline="-25000">
                <a:cs typeface="Tahoma" pitchFamily="34" charset="0"/>
              </a:rPr>
              <a:t> </a:t>
            </a:r>
            <a:r>
              <a:rPr lang="en-US" sz="2400"/>
              <a:t>gives us the </a:t>
            </a:r>
          </a:p>
          <a:p>
            <a:pPr marL="457200" indent="-457200">
              <a:lnSpc>
                <a:spcPct val="80000"/>
              </a:lnSpc>
              <a:buFontTx/>
              <a:buNone/>
            </a:pPr>
            <a:r>
              <a:rPr lang="en-US" sz="2400"/>
              <a:t>difference-in-differences estimate of the treatment effect</a:t>
            </a:r>
          </a:p>
          <a:p>
            <a:pPr marL="457200" indent="-457200">
              <a:lnSpc>
                <a:spcPct val="80000"/>
              </a:lnSpc>
            </a:pPr>
            <a:endParaRPr lang="en-US"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F3A8-718D-456D-BAE5-1DBD6EBD4AC0}"/>
              </a:ext>
            </a:extLst>
          </p:cNvPr>
          <p:cNvSpPr>
            <a:spLocks noGrp="1"/>
          </p:cNvSpPr>
          <p:nvPr>
            <p:ph type="title"/>
          </p:nvPr>
        </p:nvSpPr>
        <p:spPr/>
        <p:txBody>
          <a:bodyPr/>
          <a:lstStyle/>
          <a:p>
            <a:r>
              <a:rPr lang="en-US" dirty="0"/>
              <a:t>Stacked </a:t>
            </a:r>
            <a:r>
              <a:rPr lang="en-US" dirty="0" err="1"/>
              <a:t>DiD</a:t>
            </a:r>
            <a:r>
              <a:rPr lang="en-US" dirty="0"/>
              <a:t>: Method</a:t>
            </a:r>
          </a:p>
        </p:txBody>
      </p:sp>
      <p:sp>
        <p:nvSpPr>
          <p:cNvPr id="3" name="Content Placeholder 2">
            <a:extLst>
              <a:ext uri="{FF2B5EF4-FFF2-40B4-BE49-F238E27FC236}">
                <a16:creationId xmlns:a16="http://schemas.microsoft.com/office/drawing/2014/main" id="{52568A29-F00A-44D9-B30D-30EC64CED7BD}"/>
              </a:ext>
            </a:extLst>
          </p:cNvPr>
          <p:cNvSpPr>
            <a:spLocks noGrp="1"/>
          </p:cNvSpPr>
          <p:nvPr>
            <p:ph idx="1"/>
          </p:nvPr>
        </p:nvSpPr>
        <p:spPr/>
        <p:txBody>
          <a:bodyPr/>
          <a:lstStyle/>
          <a:p>
            <a:r>
              <a:rPr lang="en-US" dirty="0"/>
              <a:t>Define an Event Window</a:t>
            </a:r>
          </a:p>
          <a:p>
            <a:pPr marL="925512" lvl="1" indent="-514350"/>
            <a:r>
              <a:rPr lang="en-US" dirty="0"/>
              <a:t>E.g.. 5 years before and after the event</a:t>
            </a:r>
          </a:p>
          <a:p>
            <a:r>
              <a:rPr lang="en-US" dirty="0"/>
              <a:t>Enumerate Sub-Experiments. </a:t>
            </a:r>
          </a:p>
          <a:p>
            <a:pPr marL="925512" lvl="1" indent="-514350"/>
            <a:r>
              <a:rPr lang="en-US" sz="2000" dirty="0"/>
              <a:t>Define explicitly the treated and control groups.</a:t>
            </a:r>
          </a:p>
          <a:p>
            <a:pPr marL="925512" lvl="1" indent="-514350"/>
            <a:r>
              <a:rPr lang="en-US" sz="2000" dirty="0"/>
              <a:t>E.g. treated and not yet treated.</a:t>
            </a:r>
          </a:p>
          <a:p>
            <a:pPr marL="925512" lvl="1" indent="-514350"/>
            <a:r>
              <a:rPr lang="en-US" sz="2000" dirty="0"/>
              <a:t>Treated and never treated.</a:t>
            </a:r>
          </a:p>
          <a:p>
            <a:pPr marL="925512" lvl="1" indent="-514350"/>
            <a:r>
              <a:rPr lang="en-US" sz="2000" dirty="0"/>
              <a:t>(Never use treated and earlier treated!)</a:t>
            </a:r>
          </a:p>
          <a:p>
            <a:pPr marL="925512" lvl="1" indent="-514350"/>
            <a:r>
              <a:rPr lang="en-US" sz="2800" dirty="0"/>
              <a:t>Label each sub-experiment, d=1…D.</a:t>
            </a:r>
          </a:p>
          <a:p>
            <a:pPr marL="633412" indent="-514350">
              <a:buFont typeface="+mj-lt"/>
              <a:buAutoNum type="arabicPeriod"/>
            </a:pPr>
            <a:r>
              <a:rPr lang="en-US" dirty="0"/>
              <a:t>Stack The Data</a:t>
            </a:r>
          </a:p>
          <a:p>
            <a:pPr marL="633412" indent="-514350">
              <a:buFont typeface="+mj-lt"/>
              <a:buAutoNum type="arabicPeriod"/>
            </a:pPr>
            <a:r>
              <a:rPr lang="en-US" dirty="0"/>
              <a:t>Specify an Estimating Equation</a:t>
            </a:r>
          </a:p>
          <a:p>
            <a:endParaRPr lang="en-US" dirty="0"/>
          </a:p>
        </p:txBody>
      </p:sp>
    </p:spTree>
    <p:extLst>
      <p:ext uri="{BB962C8B-B14F-4D97-AF65-F5344CB8AC3E}">
        <p14:creationId xmlns:p14="http://schemas.microsoft.com/office/powerpoint/2010/main" val="716666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3859-266A-4D2E-9029-26A36D09E873}"/>
              </a:ext>
            </a:extLst>
          </p:cNvPr>
          <p:cNvSpPr>
            <a:spLocks noGrp="1"/>
          </p:cNvSpPr>
          <p:nvPr>
            <p:ph type="title"/>
          </p:nvPr>
        </p:nvSpPr>
        <p:spPr/>
        <p:txBody>
          <a:bodyPr/>
          <a:lstStyle/>
          <a:p>
            <a:r>
              <a:rPr lang="en-US" dirty="0"/>
              <a:t>Simplest estimating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1E85C4-CB52-4479-B731-BB1B701CF82F}"/>
                  </a:ext>
                </a:extLst>
              </p:cNvPr>
              <p:cNvSpPr>
                <a:spLocks noGrp="1"/>
              </p:cNvSpPr>
              <p:nvPr>
                <p:ph idx="1"/>
              </p:nvPr>
            </p:nvSpPr>
            <p:spPr/>
            <p:txBody>
              <a:bodyPr>
                <a:normAutofit lnSpcReduction="10000"/>
              </a:bodyPr>
              <a:lstStyle/>
              <a:p>
                <a14:m>
                  <m:oMath xmlns:m="http://schemas.openxmlformats.org/officeDocument/2006/math">
                    <m:sSub>
                      <m:sSubPr>
                        <m:ctrlPr>
                          <a:rPr lang="en-US" sz="3000" i="1" smtClean="0">
                            <a:latin typeface="Cambria Math" panose="02040503050406030204" pitchFamily="18" charset="0"/>
                          </a:rPr>
                        </m:ctrlPr>
                      </m:sSubPr>
                      <m:e>
                        <m:r>
                          <a:rPr lang="en-US" sz="3000" b="0" i="1" smtClean="0">
                            <a:latin typeface="Cambria Math" panose="02040503050406030204" pitchFamily="18" charset="0"/>
                          </a:rPr>
                          <m:t>𝑇</m:t>
                        </m:r>
                      </m:e>
                      <m:sub>
                        <m:r>
                          <a:rPr lang="en-US" sz="3000" b="0" i="1" smtClean="0">
                            <a:latin typeface="Cambria Math" panose="02040503050406030204" pitchFamily="18" charset="0"/>
                          </a:rPr>
                          <m:t>𝑠𝑑</m:t>
                        </m:r>
                      </m:sub>
                    </m:sSub>
                    <m:r>
                      <a:rPr lang="en-US" sz="3000" b="0" i="1" smtClean="0">
                        <a:latin typeface="Cambria Math" panose="02040503050406030204" pitchFamily="18" charset="0"/>
                      </a:rPr>
                      <m:t>=1 </m:t>
                    </m:r>
                    <m:r>
                      <a:rPr lang="en-US" sz="3000" b="0" i="1" smtClean="0">
                        <a:latin typeface="Cambria Math" panose="02040503050406030204" pitchFamily="18" charset="0"/>
                      </a:rPr>
                      <m:t>𝑖𝑓</m:t>
                    </m:r>
                    <m:r>
                      <a:rPr lang="en-US" sz="3000" b="0" i="1" smtClean="0">
                        <a:latin typeface="Cambria Math" panose="02040503050406030204" pitchFamily="18" charset="0"/>
                      </a:rPr>
                      <m:t> </m:t>
                    </m:r>
                    <m:r>
                      <a:rPr lang="en-US" sz="3000" b="0" i="1" smtClean="0">
                        <a:latin typeface="Cambria Math" panose="02040503050406030204" pitchFamily="18" charset="0"/>
                      </a:rPr>
                      <m:t>𝑢𝑛𝑖𝑡</m:t>
                    </m:r>
                    <m:r>
                      <a:rPr lang="en-US" sz="3000" b="0" i="1" smtClean="0">
                        <a:latin typeface="Cambria Math" panose="02040503050406030204" pitchFamily="18" charset="0"/>
                      </a:rPr>
                      <m:t> </m:t>
                    </m:r>
                    <m:d>
                      <m:dPr>
                        <m:ctrlPr>
                          <a:rPr lang="en-US" sz="3000" b="0" i="1" smtClean="0">
                            <a:latin typeface="Cambria Math" panose="02040503050406030204" pitchFamily="18" charset="0"/>
                          </a:rPr>
                        </m:ctrlPr>
                      </m:dPr>
                      <m:e>
                        <m:r>
                          <m:rPr>
                            <m:nor/>
                          </m:rPr>
                          <a:rPr lang="en-US" sz="3000" b="0" i="0" smtClean="0">
                            <a:latin typeface="Cambria Math" panose="02040503050406030204" pitchFamily="18" charset="0"/>
                          </a:rPr>
                          <m:t>state</m:t>
                        </m:r>
                      </m:e>
                    </m:d>
                    <m:r>
                      <a:rPr lang="en-US" sz="3000" b="0" i="1" smtClean="0">
                        <a:latin typeface="Cambria Math" panose="02040503050406030204" pitchFamily="18" charset="0"/>
                      </a:rPr>
                      <m:t> </m:t>
                    </m:r>
                    <m:r>
                      <a:rPr lang="en-US" sz="3000" b="0" i="1" smtClean="0">
                        <a:latin typeface="Cambria Math" panose="02040503050406030204" pitchFamily="18" charset="0"/>
                      </a:rPr>
                      <m:t>𝑠</m:t>
                    </m:r>
                    <m:r>
                      <a:rPr lang="en-US" sz="3000" b="0" i="1" smtClean="0">
                        <a:latin typeface="Cambria Math" panose="02040503050406030204" pitchFamily="18" charset="0"/>
                      </a:rPr>
                      <m:t> </m:t>
                    </m:r>
                    <m:r>
                      <a:rPr lang="en-US" sz="3000" b="0" i="1" smtClean="0">
                        <a:latin typeface="Cambria Math" panose="02040503050406030204" pitchFamily="18" charset="0"/>
                      </a:rPr>
                      <m:t>𝑖𝑠</m:t>
                    </m:r>
                    <m:r>
                      <a:rPr lang="en-US" sz="3000" b="0" i="1" smtClean="0">
                        <a:latin typeface="Cambria Math" panose="02040503050406030204" pitchFamily="18" charset="0"/>
                      </a:rPr>
                      <m:t> </m:t>
                    </m:r>
                    <m:r>
                      <a:rPr lang="en-US" sz="3000" b="0" i="1" smtClean="0">
                        <a:latin typeface="Cambria Math" panose="02040503050406030204" pitchFamily="18" charset="0"/>
                      </a:rPr>
                      <m:t>𝑡𝑟𝑒𝑎𝑡𝑒𝑑</m:t>
                    </m:r>
                    <m:r>
                      <a:rPr lang="en-US" sz="3000" b="0" i="1" smtClean="0">
                        <a:latin typeface="Cambria Math" panose="02040503050406030204" pitchFamily="18" charset="0"/>
                      </a:rPr>
                      <m:t> </m:t>
                    </m:r>
                    <m:r>
                      <a:rPr lang="en-US" sz="3000" b="0" i="1" smtClean="0">
                        <a:latin typeface="Cambria Math" panose="02040503050406030204" pitchFamily="18" charset="0"/>
                      </a:rPr>
                      <m:t>𝑖𝑛</m:t>
                    </m:r>
                    <m:r>
                      <a:rPr lang="en-US" sz="3000" b="0" i="1" smtClean="0">
                        <a:latin typeface="Cambria Math" panose="02040503050406030204" pitchFamily="18" charset="0"/>
                      </a:rPr>
                      <m:t> </m:t>
                    </m:r>
                    <m:r>
                      <a:rPr lang="en-US" sz="3000" b="0" i="1" smtClean="0">
                        <a:latin typeface="Cambria Math" panose="02040503050406030204" pitchFamily="18" charset="0"/>
                      </a:rPr>
                      <m:t>𝑠𝑢𝑏</m:t>
                    </m:r>
                    <m:r>
                      <a:rPr lang="en-US" sz="3000" b="0" i="1" smtClean="0">
                        <a:latin typeface="Cambria Math" panose="02040503050406030204" pitchFamily="18" charset="0"/>
                      </a:rPr>
                      <m:t>−</m:t>
                    </m:r>
                    <m:r>
                      <a:rPr lang="en-US" sz="3000" b="0" i="1" smtClean="0">
                        <a:latin typeface="Cambria Math" panose="02040503050406030204" pitchFamily="18" charset="0"/>
                      </a:rPr>
                      <m:t>𝑒𝑥𝑝𝑒𝑟𝑖𝑚𝑒𝑛𝑡</m:t>
                    </m:r>
                    <m:r>
                      <a:rPr lang="en-US" sz="3000" b="0" i="1" smtClean="0">
                        <a:latin typeface="Cambria Math" panose="02040503050406030204" pitchFamily="18" charset="0"/>
                      </a:rPr>
                      <m:t> </m:t>
                    </m:r>
                    <m:r>
                      <a:rPr lang="en-US" sz="3000" b="0" i="1" smtClean="0">
                        <a:latin typeface="Cambria Math" panose="02040503050406030204" pitchFamily="18" charset="0"/>
                      </a:rPr>
                      <m:t>𝑑</m:t>
                    </m:r>
                  </m:oMath>
                </a14:m>
                <a:endParaRPr lang="en-US" sz="3000" i="1" dirty="0">
                  <a:latin typeface="Cambria Math" panose="02040503050406030204" pitchFamily="18" charset="0"/>
                </a:endParaRPr>
              </a:p>
              <a:p>
                <a14:m>
                  <m:oMath xmlns:m="http://schemas.openxmlformats.org/officeDocument/2006/math">
                    <m:sSub>
                      <m:sSubPr>
                        <m:ctrlPr>
                          <a:rPr lang="en-US" sz="3000" i="1">
                            <a:latin typeface="Cambria Math" panose="02040503050406030204" pitchFamily="18" charset="0"/>
                          </a:rPr>
                        </m:ctrlPr>
                      </m:sSubPr>
                      <m:e>
                        <m:r>
                          <a:rPr lang="en-US" sz="3000" b="0" i="1" smtClean="0">
                            <a:latin typeface="Cambria Math" panose="02040503050406030204" pitchFamily="18" charset="0"/>
                          </a:rPr>
                          <m:t>𝑃</m:t>
                        </m:r>
                      </m:e>
                      <m:sub>
                        <m:r>
                          <a:rPr lang="en-US" sz="3000" b="0" i="1" smtClean="0">
                            <a:latin typeface="Cambria Math" panose="02040503050406030204" pitchFamily="18" charset="0"/>
                          </a:rPr>
                          <m:t>𝑡</m:t>
                        </m:r>
                        <m:r>
                          <a:rPr lang="en-US" sz="3000" i="1">
                            <a:latin typeface="Cambria Math" panose="02040503050406030204" pitchFamily="18" charset="0"/>
                          </a:rPr>
                          <m:t>𝑑</m:t>
                        </m:r>
                      </m:sub>
                    </m:sSub>
                    <m:r>
                      <a:rPr lang="en-US" sz="3000" i="1">
                        <a:latin typeface="Cambria Math" panose="02040503050406030204" pitchFamily="18" charset="0"/>
                      </a:rPr>
                      <m:t>=1 </m:t>
                    </m:r>
                    <m:r>
                      <a:rPr lang="en-US" sz="3000" i="1">
                        <a:latin typeface="Cambria Math" panose="02040503050406030204" pitchFamily="18" charset="0"/>
                      </a:rPr>
                      <m:t>𝑖𝑓</m:t>
                    </m:r>
                    <m:r>
                      <a:rPr lang="en-US" sz="3000" i="1">
                        <a:latin typeface="Cambria Math" panose="02040503050406030204" pitchFamily="18" charset="0"/>
                      </a:rPr>
                      <m:t> </m:t>
                    </m:r>
                    <m:r>
                      <a:rPr lang="en-US" sz="3000" b="0" i="1" smtClean="0">
                        <a:latin typeface="Cambria Math" panose="02040503050406030204" pitchFamily="18" charset="0"/>
                      </a:rPr>
                      <m:t>𝑡𝑖𝑚𝑒</m:t>
                    </m:r>
                    <m:r>
                      <a:rPr lang="en-US" sz="3000" b="0" i="1" smtClean="0">
                        <a:latin typeface="Cambria Math" panose="02040503050406030204" pitchFamily="18" charset="0"/>
                      </a:rPr>
                      <m:t> </m:t>
                    </m:r>
                    <m:r>
                      <a:rPr lang="en-US" sz="3000" b="0" i="1" smtClean="0">
                        <a:latin typeface="Cambria Math" panose="02040503050406030204" pitchFamily="18" charset="0"/>
                      </a:rPr>
                      <m:t>𝑡</m:t>
                    </m:r>
                    <m:r>
                      <a:rPr lang="en-US" sz="3000" i="1">
                        <a:latin typeface="Cambria Math" panose="02040503050406030204" pitchFamily="18" charset="0"/>
                      </a:rPr>
                      <m:t> </m:t>
                    </m:r>
                    <m:r>
                      <a:rPr lang="en-US" sz="3000" i="1">
                        <a:latin typeface="Cambria Math" panose="02040503050406030204" pitchFamily="18" charset="0"/>
                      </a:rPr>
                      <m:t>𝑖𝑠</m:t>
                    </m:r>
                    <m:r>
                      <a:rPr lang="en-US" sz="3000" i="1">
                        <a:latin typeface="Cambria Math" panose="02040503050406030204" pitchFamily="18" charset="0"/>
                      </a:rPr>
                      <m:t> </m:t>
                    </m:r>
                    <m:r>
                      <a:rPr lang="en-US" sz="3000" b="0" i="1" smtClean="0">
                        <a:latin typeface="Cambria Math" panose="02040503050406030204" pitchFamily="18" charset="0"/>
                      </a:rPr>
                      <m:t>𝑝𝑜𝑠𝑡</m:t>
                    </m:r>
                    <m:r>
                      <a:rPr lang="en-US" sz="3000" b="0" i="1" smtClean="0">
                        <a:latin typeface="Cambria Math" panose="02040503050406030204" pitchFamily="18" charset="0"/>
                      </a:rPr>
                      <m:t> </m:t>
                    </m:r>
                    <m:r>
                      <a:rPr lang="en-US" sz="3000" b="0" i="1" smtClean="0">
                        <a:latin typeface="Cambria Math" panose="02040503050406030204" pitchFamily="18" charset="0"/>
                      </a:rPr>
                      <m:t>𝑡𝑟𝑒𝑎𝑡𝑚𝑒𝑛𝑡</m:t>
                    </m:r>
                    <m:r>
                      <a:rPr lang="en-US" sz="3000" b="0" i="1" smtClean="0">
                        <a:latin typeface="Cambria Math" panose="02040503050406030204" pitchFamily="18" charset="0"/>
                      </a:rPr>
                      <m:t> </m:t>
                    </m:r>
                    <m:r>
                      <a:rPr lang="en-US" sz="3000" b="0" i="1" smtClean="0">
                        <a:latin typeface="Cambria Math" panose="02040503050406030204" pitchFamily="18" charset="0"/>
                      </a:rPr>
                      <m:t>𝑖𝑛</m:t>
                    </m:r>
                    <m:r>
                      <a:rPr lang="en-US" sz="3000" i="1">
                        <a:latin typeface="Cambria Math" panose="02040503050406030204" pitchFamily="18" charset="0"/>
                      </a:rPr>
                      <m:t> </m:t>
                    </m:r>
                    <m:r>
                      <a:rPr lang="en-US" sz="3000" i="1">
                        <a:latin typeface="Cambria Math" panose="02040503050406030204" pitchFamily="18" charset="0"/>
                      </a:rPr>
                      <m:t>𝑠𝑢𝑏</m:t>
                    </m:r>
                    <m:r>
                      <a:rPr lang="en-US" sz="3000" i="1">
                        <a:latin typeface="Cambria Math" panose="02040503050406030204" pitchFamily="18" charset="0"/>
                      </a:rPr>
                      <m:t>−</m:t>
                    </m:r>
                    <m:r>
                      <a:rPr lang="en-US" sz="3000" i="1">
                        <a:latin typeface="Cambria Math" panose="02040503050406030204" pitchFamily="18" charset="0"/>
                      </a:rPr>
                      <m:t>𝑒𝑥𝑝𝑒𝑟𝑖𝑚𝑒𝑛𝑡</m:t>
                    </m:r>
                    <m:r>
                      <a:rPr lang="en-US" sz="3000" i="1">
                        <a:latin typeface="Cambria Math" panose="02040503050406030204" pitchFamily="18" charset="0"/>
                      </a:rPr>
                      <m:t> </m:t>
                    </m:r>
                    <m:r>
                      <a:rPr lang="en-US" sz="3000" i="1">
                        <a:latin typeface="Cambria Math" panose="02040503050406030204" pitchFamily="18" charset="0"/>
                      </a:rPr>
                      <m:t>𝑑</m:t>
                    </m:r>
                  </m:oMath>
                </a14:m>
                <a:endParaRPr lang="en-US" sz="3000" i="1" dirty="0">
                  <a:latin typeface="Cambria Math" panose="02040503050406030204" pitchFamily="18" charset="0"/>
                </a:endParaRPr>
              </a:p>
              <a:p>
                <a:pPr marL="119062" indent="0">
                  <a:buNone/>
                </a:pPr>
                <a:endParaRPr lang="en-US" i="1" dirty="0"/>
              </a:p>
              <a:p>
                <a:pPr marL="119062" indent="0">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𝑠𝑡𝑑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𝑠𝑑</m:t>
                        </m:r>
                      </m:sub>
                    </m:sSub>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𝑡</m:t>
                        </m:r>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3</m:t>
                        </m:r>
                      </m:sub>
                    </m:sSub>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𝑠𝑑</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𝑡𝑑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𝑠𝑡𝑑</m:t>
                        </m:r>
                      </m:sub>
                    </m:sSub>
                  </m:oMath>
                </a14:m>
                <a:endParaRPr lang="en-US" dirty="0"/>
              </a:p>
              <a:p>
                <a:endParaRPr lang="en-US" dirty="0"/>
              </a:p>
              <a:p>
                <a:r>
                  <a:rPr lang="en-US" dirty="0"/>
                  <a:t>Note that this is just a different </a:t>
                </a:r>
                <a:r>
                  <a:rPr lang="en-US" dirty="0" err="1"/>
                  <a:t>dif</a:t>
                </a:r>
                <a:r>
                  <a:rPr lang="en-US" dirty="0"/>
                  <a:t> in </a:t>
                </a:r>
                <a:r>
                  <a:rPr lang="en-US" dirty="0" err="1"/>
                  <a:t>dif</a:t>
                </a:r>
                <a:r>
                  <a:rPr lang="en-US" dirty="0"/>
                  <a:t> regression equation for each sub-experiment. Hence stacked design.</a:t>
                </a:r>
              </a:p>
            </p:txBody>
          </p:sp>
        </mc:Choice>
        <mc:Fallback xmlns="">
          <p:sp>
            <p:nvSpPr>
              <p:cNvPr id="3" name="Content Placeholder 2">
                <a:extLst>
                  <a:ext uri="{FF2B5EF4-FFF2-40B4-BE49-F238E27FC236}">
                    <a16:creationId xmlns:a16="http://schemas.microsoft.com/office/drawing/2014/main" id="{DC1E85C4-CB52-4479-B731-BB1B701CF82F}"/>
                  </a:ext>
                </a:extLst>
              </p:cNvPr>
              <p:cNvSpPr>
                <a:spLocks noGrp="1" noRot="1" noChangeAspect="1" noMove="1" noResize="1" noEditPoints="1" noAdjustHandles="1" noChangeArrowheads="1" noChangeShapeType="1" noTextEdit="1"/>
              </p:cNvSpPr>
              <p:nvPr>
                <p:ph idx="1"/>
              </p:nvPr>
            </p:nvSpPr>
            <p:spPr>
              <a:blipFill>
                <a:blip r:embed="rId2"/>
                <a:stretch>
                  <a:fillRect r="-2370" b="-3426"/>
                </a:stretch>
              </a:blipFill>
            </p:spPr>
            <p:txBody>
              <a:bodyPr/>
              <a:lstStyle/>
              <a:p>
                <a:r>
                  <a:rPr lang="en-US">
                    <a:noFill/>
                  </a:rPr>
                  <a:t> </a:t>
                </a:r>
              </a:p>
            </p:txBody>
          </p:sp>
        </mc:Fallback>
      </mc:AlternateContent>
    </p:spTree>
    <p:extLst>
      <p:ext uri="{BB962C8B-B14F-4D97-AF65-F5344CB8AC3E}">
        <p14:creationId xmlns:p14="http://schemas.microsoft.com/office/powerpoint/2010/main" val="1557216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Trends</a:t>
            </a:r>
          </a:p>
        </p:txBody>
      </p:sp>
      <p:sp>
        <p:nvSpPr>
          <p:cNvPr id="3" name="Content Placeholder 2"/>
          <p:cNvSpPr>
            <a:spLocks noGrp="1"/>
          </p:cNvSpPr>
          <p:nvPr>
            <p:ph idx="1"/>
          </p:nvPr>
        </p:nvSpPr>
        <p:spPr>
          <a:xfrm>
            <a:off x="457200" y="1774825"/>
            <a:ext cx="3276600" cy="2276411"/>
          </a:xfrm>
        </p:spPr>
        <p:txBody>
          <a:bodyPr>
            <a:normAutofit fontScale="92500" lnSpcReduction="10000"/>
          </a:bodyPr>
          <a:lstStyle/>
          <a:p>
            <a:r>
              <a:rPr lang="en-US" dirty="0"/>
              <a:t>Define “event time”. </a:t>
            </a:r>
          </a:p>
          <a:p>
            <a:r>
              <a:rPr lang="en-US" dirty="0"/>
              <a:t>Run regression with leads and lags</a:t>
            </a:r>
          </a:p>
          <a:p>
            <a:endParaRPr lang="en-US" dirty="0"/>
          </a:p>
          <a:p>
            <a:endParaRPr lang="en-US" dirty="0"/>
          </a:p>
          <a:p>
            <a:pPr marL="119062" indent="0">
              <a:buNone/>
            </a:pPr>
            <a:endParaRPr lang="en-US" dirty="0"/>
          </a:p>
        </p:txBody>
      </p:sp>
      <p:pic>
        <p:nvPicPr>
          <p:cNvPr id="4" name="Picture 3"/>
          <p:cNvPicPr>
            <a:picLocks noChangeAspect="1"/>
          </p:cNvPicPr>
          <p:nvPr/>
        </p:nvPicPr>
        <p:blipFill>
          <a:blip r:embed="rId2"/>
          <a:stretch>
            <a:fillRect/>
          </a:stretch>
        </p:blipFill>
        <p:spPr>
          <a:xfrm>
            <a:off x="3767328" y="1959805"/>
            <a:ext cx="5200000" cy="980952"/>
          </a:xfrm>
          <a:prstGeom prst="rect">
            <a:avLst/>
          </a:prstGeom>
        </p:spPr>
      </p:pic>
      <p:cxnSp>
        <p:nvCxnSpPr>
          <p:cNvPr id="6" name="Straight Arrow Connector 5"/>
          <p:cNvCxnSpPr/>
          <p:nvPr/>
        </p:nvCxnSpPr>
        <p:spPr>
          <a:xfrm flipV="1">
            <a:off x="2438400" y="2841980"/>
            <a:ext cx="2971800" cy="385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2000"/>
          <a:stretch/>
        </p:blipFill>
        <p:spPr>
          <a:xfrm>
            <a:off x="3988364" y="3515491"/>
            <a:ext cx="4953000" cy="3352800"/>
          </a:xfrm>
          <a:prstGeom prst="rect">
            <a:avLst/>
          </a:prstGeom>
        </p:spPr>
      </p:pic>
      <p:cxnSp>
        <p:nvCxnSpPr>
          <p:cNvPr id="8" name="Straight Arrow Connector 7"/>
          <p:cNvCxnSpPr/>
          <p:nvPr/>
        </p:nvCxnSpPr>
        <p:spPr>
          <a:xfrm flipV="1">
            <a:off x="1792168" y="2797864"/>
            <a:ext cx="4837232" cy="9664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642380" y="4167915"/>
            <a:ext cx="2906240" cy="2369880"/>
          </a:xfrm>
          <a:prstGeom prst="rect">
            <a:avLst/>
          </a:prstGeom>
        </p:spPr>
        <p:txBody>
          <a:bodyPr wrap="square">
            <a:spAutoFit/>
          </a:bodyPr>
          <a:lstStyle/>
          <a:p>
            <a:r>
              <a:rPr lang="en-US" sz="1600" dirty="0"/>
              <a:t>Estimates of Medicaid expansion’s effects on </a:t>
            </a:r>
            <a:r>
              <a:rPr lang="en-US" sz="1600" b="1" dirty="0"/>
              <a:t>coverage</a:t>
            </a:r>
            <a:r>
              <a:rPr lang="en-US" sz="1600" dirty="0"/>
              <a:t> using leads and lags in an event study model.</a:t>
            </a:r>
          </a:p>
          <a:p>
            <a:endParaRPr lang="en-US" sz="1200" dirty="0"/>
          </a:p>
          <a:p>
            <a:r>
              <a:rPr lang="en-US" sz="1200" dirty="0"/>
              <a:t>From Miller, Sarah, Sean </a:t>
            </a:r>
            <a:r>
              <a:rPr lang="en-US" sz="1200" dirty="0" err="1"/>
              <a:t>Altekruse</a:t>
            </a:r>
            <a:r>
              <a:rPr lang="en-US" sz="1200" dirty="0"/>
              <a:t>, Norman Johnson, and Laura R. Wherry. 2019. “Medicaid and Mortality: New Evidence from Linked Survey and Administrative Data.” via Cunningham (2021)</a:t>
            </a:r>
          </a:p>
        </p:txBody>
      </p:sp>
    </p:spTree>
    <p:extLst>
      <p:ext uri="{BB962C8B-B14F-4D97-AF65-F5344CB8AC3E}">
        <p14:creationId xmlns:p14="http://schemas.microsoft.com/office/powerpoint/2010/main" val="353634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r>
              <a:rPr lang="en-US" sz="3600" dirty="0">
                <a:solidFill>
                  <a:schemeClr val="accent1">
                    <a:satMod val="150000"/>
                  </a:schemeClr>
                </a:solidFill>
              </a:rPr>
              <a:t>Diff-in-diffs: with regression</a:t>
            </a:r>
          </a:p>
        </p:txBody>
      </p:sp>
      <p:sp>
        <p:nvSpPr>
          <p:cNvPr id="13315" name="Rectangle 3"/>
          <p:cNvSpPr>
            <a:spLocks noGrp="1" noChangeArrowheads="1"/>
          </p:cNvSpPr>
          <p:nvPr>
            <p:ph idx="1"/>
          </p:nvPr>
        </p:nvSpPr>
        <p:spPr>
          <a:xfrm>
            <a:off x="1066800" y="1981200"/>
            <a:ext cx="7924800" cy="4876800"/>
          </a:xfrm>
        </p:spPr>
        <p:txBody>
          <a:bodyPr/>
          <a:lstStyle/>
          <a:p>
            <a:pPr>
              <a:lnSpc>
                <a:spcPct val="80000"/>
              </a:lnSpc>
              <a:buFontTx/>
              <a:buNone/>
            </a:pPr>
            <a:r>
              <a:rPr lang="en-US" sz="2000"/>
              <a:t>To see this, plug zeros and ones into the regression equation:</a:t>
            </a:r>
          </a:p>
          <a:p>
            <a:pPr>
              <a:lnSpc>
                <a:spcPct val="80000"/>
              </a:lnSpc>
              <a:buFontTx/>
              <a:buNone/>
            </a:pPr>
            <a:endParaRPr lang="en-US" sz="1200"/>
          </a:p>
          <a:p>
            <a:pPr>
              <a:lnSpc>
                <a:spcPct val="90000"/>
              </a:lnSpc>
              <a:buFontTx/>
              <a:buNone/>
            </a:pPr>
            <a:r>
              <a:rPr lang="en-US" sz="2000"/>
              <a:t>y</a:t>
            </a:r>
            <a:r>
              <a:rPr lang="en-US" sz="2000" baseline="-25000"/>
              <a:t>i</a:t>
            </a:r>
            <a:r>
              <a:rPr lang="en-US" sz="2000"/>
              <a:t>  =  </a:t>
            </a:r>
            <a:r>
              <a:rPr lang="el-GR" sz="2000">
                <a:cs typeface="Tahoma" pitchFamily="34" charset="0"/>
              </a:rPr>
              <a:t>β</a:t>
            </a:r>
            <a:r>
              <a:rPr lang="en-US" sz="2000" baseline="-25000">
                <a:cs typeface="Tahoma" pitchFamily="34" charset="0"/>
              </a:rPr>
              <a:t>0</a:t>
            </a:r>
            <a:r>
              <a:rPr lang="en-US" sz="2000">
                <a:cs typeface="Tahoma" pitchFamily="34" charset="0"/>
              </a:rPr>
              <a:t>  +  </a:t>
            </a:r>
            <a:r>
              <a:rPr lang="el-GR" sz="2000">
                <a:cs typeface="Tahoma" pitchFamily="34" charset="0"/>
              </a:rPr>
              <a:t>β</a:t>
            </a:r>
            <a:r>
              <a:rPr lang="en-US" sz="2000" baseline="-25000">
                <a:cs typeface="Tahoma" pitchFamily="34" charset="0"/>
              </a:rPr>
              <a:t>1</a:t>
            </a:r>
            <a:r>
              <a:rPr lang="en-US" sz="2000">
                <a:cs typeface="Tahoma" pitchFamily="34" charset="0"/>
              </a:rPr>
              <a:t> treat</a:t>
            </a:r>
            <a:r>
              <a:rPr lang="en-US" sz="2000" baseline="-25000"/>
              <a:t>i</a:t>
            </a:r>
            <a:r>
              <a:rPr lang="en-US" sz="2000">
                <a:cs typeface="Tahoma" pitchFamily="34" charset="0"/>
              </a:rPr>
              <a:t>  +</a:t>
            </a:r>
            <a:r>
              <a:rPr lang="el-GR" sz="2000">
                <a:cs typeface="Tahoma" pitchFamily="34" charset="0"/>
              </a:rPr>
              <a:t> </a:t>
            </a:r>
            <a:r>
              <a:rPr lang="en-US" sz="2000">
                <a:cs typeface="Tahoma" pitchFamily="34" charset="0"/>
              </a:rPr>
              <a:t> </a:t>
            </a:r>
            <a:r>
              <a:rPr lang="el-GR" sz="2000">
                <a:cs typeface="Tahoma" pitchFamily="34" charset="0"/>
              </a:rPr>
              <a:t>β</a:t>
            </a:r>
            <a:r>
              <a:rPr lang="en-US" sz="2000" baseline="-25000">
                <a:cs typeface="Tahoma" pitchFamily="34" charset="0"/>
              </a:rPr>
              <a:t>2</a:t>
            </a:r>
            <a:r>
              <a:rPr lang="en-US" sz="2000">
                <a:cs typeface="Tahoma" pitchFamily="34" charset="0"/>
              </a:rPr>
              <a:t> after</a:t>
            </a:r>
            <a:r>
              <a:rPr lang="en-US" sz="2000" baseline="-25000"/>
              <a:t>i</a:t>
            </a:r>
            <a:r>
              <a:rPr lang="en-US" sz="2000">
                <a:cs typeface="Tahoma" pitchFamily="34" charset="0"/>
              </a:rPr>
              <a:t>  + </a:t>
            </a:r>
            <a:r>
              <a:rPr lang="el-GR" sz="2000">
                <a:cs typeface="Tahoma" pitchFamily="34" charset="0"/>
              </a:rPr>
              <a:t> β</a:t>
            </a:r>
            <a:r>
              <a:rPr lang="en-US" sz="2000" baseline="-25000">
                <a:cs typeface="Tahoma" pitchFamily="34" charset="0"/>
              </a:rPr>
              <a:t>3</a:t>
            </a:r>
            <a:r>
              <a:rPr lang="en-US" sz="2000">
                <a:cs typeface="Tahoma" pitchFamily="34" charset="0"/>
              </a:rPr>
              <a:t> treat</a:t>
            </a:r>
            <a:r>
              <a:rPr lang="en-US" sz="2000" baseline="-25000"/>
              <a:t>i</a:t>
            </a:r>
            <a:r>
              <a:rPr lang="en-US" sz="2000">
                <a:cs typeface="Tahoma" pitchFamily="34" charset="0"/>
              </a:rPr>
              <a:t>*after</a:t>
            </a:r>
            <a:r>
              <a:rPr lang="en-US" sz="2000" baseline="-25000"/>
              <a:t>i</a:t>
            </a:r>
            <a:r>
              <a:rPr lang="en-US" sz="2000">
                <a:cs typeface="Tahoma" pitchFamily="34" charset="0"/>
              </a:rPr>
              <a:t>  +  e</a:t>
            </a:r>
            <a:r>
              <a:rPr lang="en-US" sz="2000" baseline="-25000"/>
              <a:t>i</a:t>
            </a:r>
            <a:endParaRPr lang="el-GR" sz="2000" baseline="-25000">
              <a:cs typeface="Tahoma" pitchFamily="34" charset="0"/>
            </a:endParaRPr>
          </a:p>
          <a:p>
            <a:pPr>
              <a:lnSpc>
                <a:spcPct val="80000"/>
              </a:lnSpc>
              <a:buFontTx/>
              <a:buNone/>
            </a:pPr>
            <a:endParaRPr lang="en-US" sz="2800"/>
          </a:p>
          <a:p>
            <a:pPr>
              <a:lnSpc>
                <a:spcPct val="80000"/>
              </a:lnSpc>
              <a:buFontTx/>
              <a:buNone/>
            </a:pPr>
            <a:r>
              <a:rPr lang="en-US" sz="2000"/>
              <a:t>			      Treatment	           Control</a:t>
            </a:r>
          </a:p>
          <a:p>
            <a:pPr>
              <a:lnSpc>
                <a:spcPct val="80000"/>
              </a:lnSpc>
              <a:buFontTx/>
              <a:buNone/>
            </a:pPr>
            <a:r>
              <a:rPr lang="en-US" sz="2000"/>
              <a:t>			          Group	            Group               Difference</a:t>
            </a:r>
          </a:p>
          <a:p>
            <a:pPr>
              <a:lnSpc>
                <a:spcPct val="90000"/>
              </a:lnSpc>
              <a:buFontTx/>
              <a:buNone/>
            </a:pPr>
            <a:endParaRPr lang="en-US" sz="1600"/>
          </a:p>
          <a:p>
            <a:pPr>
              <a:lnSpc>
                <a:spcPct val="90000"/>
              </a:lnSpc>
              <a:buFontTx/>
              <a:buNone/>
            </a:pPr>
            <a:r>
              <a:rPr lang="en-US" sz="2000"/>
              <a:t>	  Before	          </a:t>
            </a:r>
            <a:r>
              <a:rPr lang="el-GR" sz="2000">
                <a:cs typeface="Tahoma" pitchFamily="34" charset="0"/>
              </a:rPr>
              <a:t>β</a:t>
            </a:r>
            <a:r>
              <a:rPr lang="en-US" sz="2000" baseline="-25000">
                <a:cs typeface="Tahoma" pitchFamily="34" charset="0"/>
              </a:rPr>
              <a:t>0 </a:t>
            </a:r>
            <a:r>
              <a:rPr lang="en-US" sz="2000">
                <a:cs typeface="Tahoma" pitchFamily="34" charset="0"/>
              </a:rPr>
              <a:t>+ </a:t>
            </a:r>
            <a:r>
              <a:rPr lang="el-GR" sz="2000">
                <a:cs typeface="Tahoma" pitchFamily="34" charset="0"/>
              </a:rPr>
              <a:t>β</a:t>
            </a:r>
            <a:r>
              <a:rPr lang="en-US" sz="2000" baseline="-25000">
                <a:cs typeface="Tahoma" pitchFamily="34" charset="0"/>
              </a:rPr>
              <a:t>1</a:t>
            </a:r>
            <a:r>
              <a:rPr lang="en-US" sz="2000">
                <a:cs typeface="Tahoma" pitchFamily="34" charset="0"/>
              </a:rPr>
              <a:t> </a:t>
            </a:r>
            <a:r>
              <a:rPr lang="en-US" sz="2000"/>
              <a:t>	               </a:t>
            </a:r>
            <a:r>
              <a:rPr lang="el-GR" sz="2000">
                <a:cs typeface="Tahoma" pitchFamily="34" charset="0"/>
              </a:rPr>
              <a:t>β</a:t>
            </a:r>
            <a:r>
              <a:rPr lang="en-US" sz="2000" baseline="-25000">
                <a:cs typeface="Tahoma" pitchFamily="34" charset="0"/>
              </a:rPr>
              <a:t>0</a:t>
            </a:r>
            <a:r>
              <a:rPr lang="en-US" sz="2000">
                <a:cs typeface="Tahoma" pitchFamily="34" charset="0"/>
              </a:rPr>
              <a:t>	         </a:t>
            </a:r>
            <a:r>
              <a:rPr lang="el-GR" sz="2000">
                <a:cs typeface="Tahoma" pitchFamily="34" charset="0"/>
              </a:rPr>
              <a:t>β</a:t>
            </a:r>
            <a:r>
              <a:rPr lang="en-US" sz="2000" baseline="-25000">
                <a:cs typeface="Tahoma" pitchFamily="34" charset="0"/>
              </a:rPr>
              <a:t>1</a:t>
            </a:r>
            <a:r>
              <a:rPr lang="en-US" sz="2000">
                <a:cs typeface="Tahoma" pitchFamily="34" charset="0"/>
              </a:rPr>
              <a:t> </a:t>
            </a:r>
            <a:endParaRPr lang="en-US" sz="2000"/>
          </a:p>
          <a:p>
            <a:pPr>
              <a:lnSpc>
                <a:spcPct val="90000"/>
              </a:lnSpc>
              <a:buFontTx/>
              <a:buNone/>
            </a:pPr>
            <a:endParaRPr lang="en-US" sz="1400"/>
          </a:p>
          <a:p>
            <a:pPr>
              <a:lnSpc>
                <a:spcPct val="90000"/>
              </a:lnSpc>
              <a:buFontTx/>
              <a:buNone/>
            </a:pPr>
            <a:r>
              <a:rPr lang="en-US" sz="2000"/>
              <a:t>	  After	    </a:t>
            </a:r>
            <a:r>
              <a:rPr lang="el-GR" sz="2000">
                <a:cs typeface="Tahoma" pitchFamily="34" charset="0"/>
              </a:rPr>
              <a:t>β</a:t>
            </a:r>
            <a:r>
              <a:rPr lang="en-US" sz="2000" baseline="-25000">
                <a:cs typeface="Tahoma" pitchFamily="34" charset="0"/>
              </a:rPr>
              <a:t>0 </a:t>
            </a:r>
            <a:r>
              <a:rPr lang="en-US" sz="2000">
                <a:cs typeface="Tahoma" pitchFamily="34" charset="0"/>
              </a:rPr>
              <a:t>+ </a:t>
            </a:r>
            <a:r>
              <a:rPr lang="el-GR" sz="2000">
                <a:cs typeface="Tahoma" pitchFamily="34" charset="0"/>
              </a:rPr>
              <a:t>β</a:t>
            </a:r>
            <a:r>
              <a:rPr lang="en-US" sz="2000" baseline="-25000">
                <a:cs typeface="Tahoma" pitchFamily="34" charset="0"/>
              </a:rPr>
              <a:t>1 </a:t>
            </a:r>
            <a:r>
              <a:rPr lang="en-US" sz="2000">
                <a:cs typeface="Tahoma" pitchFamily="34" charset="0"/>
              </a:rPr>
              <a:t>+ </a:t>
            </a:r>
            <a:r>
              <a:rPr lang="el-GR" sz="2000">
                <a:cs typeface="Tahoma" pitchFamily="34" charset="0"/>
              </a:rPr>
              <a:t>β</a:t>
            </a:r>
            <a:r>
              <a:rPr lang="en-US" sz="2000" baseline="-25000">
                <a:cs typeface="Tahoma" pitchFamily="34" charset="0"/>
              </a:rPr>
              <a:t>2 </a:t>
            </a:r>
            <a:r>
              <a:rPr lang="en-US" sz="2000">
                <a:cs typeface="Tahoma" pitchFamily="34" charset="0"/>
              </a:rPr>
              <a:t>+ </a:t>
            </a:r>
            <a:r>
              <a:rPr lang="el-GR" sz="2000">
                <a:cs typeface="Tahoma" pitchFamily="34" charset="0"/>
              </a:rPr>
              <a:t>β</a:t>
            </a:r>
            <a:r>
              <a:rPr lang="en-US" sz="2000" baseline="-25000">
                <a:cs typeface="Tahoma" pitchFamily="34" charset="0"/>
              </a:rPr>
              <a:t>3</a:t>
            </a:r>
            <a:r>
              <a:rPr lang="en-US" sz="2000"/>
              <a:t>               </a:t>
            </a:r>
            <a:r>
              <a:rPr lang="el-GR" sz="2000">
                <a:cs typeface="Tahoma" pitchFamily="34" charset="0"/>
              </a:rPr>
              <a:t>β</a:t>
            </a:r>
            <a:r>
              <a:rPr lang="en-US" sz="2000" baseline="-25000">
                <a:cs typeface="Tahoma" pitchFamily="34" charset="0"/>
              </a:rPr>
              <a:t>0</a:t>
            </a:r>
            <a:r>
              <a:rPr lang="en-US" sz="2000">
                <a:cs typeface="Tahoma" pitchFamily="34" charset="0"/>
              </a:rPr>
              <a:t> + </a:t>
            </a:r>
            <a:r>
              <a:rPr lang="el-GR" sz="2000">
                <a:cs typeface="Tahoma" pitchFamily="34" charset="0"/>
              </a:rPr>
              <a:t>β</a:t>
            </a:r>
            <a:r>
              <a:rPr lang="en-US" sz="2000" baseline="-25000">
                <a:cs typeface="Tahoma" pitchFamily="34" charset="0"/>
              </a:rPr>
              <a:t>2</a:t>
            </a:r>
            <a:r>
              <a:rPr lang="en-US" sz="2000">
                <a:cs typeface="Tahoma" pitchFamily="34" charset="0"/>
              </a:rPr>
              <a:t>                  </a:t>
            </a:r>
            <a:r>
              <a:rPr lang="el-GR" sz="2000">
                <a:cs typeface="Tahoma" pitchFamily="34" charset="0"/>
              </a:rPr>
              <a:t>β</a:t>
            </a:r>
            <a:r>
              <a:rPr lang="en-US" sz="2000" baseline="-25000">
                <a:cs typeface="Tahoma" pitchFamily="34" charset="0"/>
              </a:rPr>
              <a:t>1</a:t>
            </a:r>
            <a:r>
              <a:rPr lang="en-US" sz="2000">
                <a:cs typeface="Tahoma" pitchFamily="34" charset="0"/>
              </a:rPr>
              <a:t> + </a:t>
            </a:r>
            <a:r>
              <a:rPr lang="el-GR" sz="2000">
                <a:cs typeface="Tahoma" pitchFamily="34" charset="0"/>
              </a:rPr>
              <a:t>β</a:t>
            </a:r>
            <a:r>
              <a:rPr lang="en-US" sz="2000" baseline="-25000">
                <a:cs typeface="Tahoma" pitchFamily="34" charset="0"/>
              </a:rPr>
              <a:t>3</a:t>
            </a:r>
            <a:r>
              <a:rPr lang="en-US" sz="2000">
                <a:cs typeface="Tahoma" pitchFamily="34" charset="0"/>
              </a:rPr>
              <a:t> </a:t>
            </a:r>
          </a:p>
          <a:p>
            <a:pPr>
              <a:lnSpc>
                <a:spcPct val="90000"/>
              </a:lnSpc>
              <a:buFontTx/>
              <a:buNone/>
            </a:pPr>
            <a:endParaRPr lang="en-US" sz="1400">
              <a:cs typeface="Tahoma" pitchFamily="34" charset="0"/>
            </a:endParaRPr>
          </a:p>
          <a:p>
            <a:pPr>
              <a:lnSpc>
                <a:spcPct val="90000"/>
              </a:lnSpc>
              <a:buFontTx/>
              <a:buNone/>
            </a:pPr>
            <a:r>
              <a:rPr lang="en-US" sz="2000">
                <a:cs typeface="Tahoma" pitchFamily="34" charset="0"/>
              </a:rPr>
              <a:t>Difference	          </a:t>
            </a:r>
            <a:r>
              <a:rPr lang="el-GR" sz="2000">
                <a:cs typeface="Tahoma" pitchFamily="34" charset="0"/>
              </a:rPr>
              <a:t>β</a:t>
            </a:r>
            <a:r>
              <a:rPr lang="en-US" sz="2000" baseline="-25000">
                <a:cs typeface="Tahoma" pitchFamily="34" charset="0"/>
              </a:rPr>
              <a:t>2 </a:t>
            </a:r>
            <a:r>
              <a:rPr lang="en-US" sz="2000">
                <a:cs typeface="Tahoma" pitchFamily="34" charset="0"/>
              </a:rPr>
              <a:t>+ </a:t>
            </a:r>
            <a:r>
              <a:rPr lang="el-GR" sz="2000">
                <a:cs typeface="Tahoma" pitchFamily="34" charset="0"/>
              </a:rPr>
              <a:t>β</a:t>
            </a:r>
            <a:r>
              <a:rPr lang="en-US" sz="2000" baseline="-25000">
                <a:cs typeface="Tahoma" pitchFamily="34" charset="0"/>
              </a:rPr>
              <a:t>3</a:t>
            </a:r>
            <a:r>
              <a:rPr lang="en-US" sz="2000">
                <a:cs typeface="Tahoma" pitchFamily="34" charset="0"/>
              </a:rPr>
              <a:t> 		    </a:t>
            </a:r>
            <a:r>
              <a:rPr lang="el-GR" sz="2000">
                <a:cs typeface="Tahoma" pitchFamily="34" charset="0"/>
              </a:rPr>
              <a:t>β</a:t>
            </a:r>
            <a:r>
              <a:rPr lang="en-US" sz="2000" baseline="-25000">
                <a:cs typeface="Tahoma" pitchFamily="34" charset="0"/>
              </a:rPr>
              <a:t>2		</a:t>
            </a:r>
            <a:r>
              <a:rPr lang="el-GR" sz="2000">
                <a:cs typeface="Tahoma" pitchFamily="34" charset="0"/>
              </a:rPr>
              <a:t>β</a:t>
            </a:r>
            <a:r>
              <a:rPr lang="en-US" sz="2000" baseline="-25000">
                <a:cs typeface="Tahoma" pitchFamily="34" charset="0"/>
              </a:rPr>
              <a:t>3</a:t>
            </a:r>
            <a:r>
              <a:rPr lang="en-US" sz="2000">
                <a:cs typeface="Tahoma" pitchFamily="34" charset="0"/>
              </a:rPr>
              <a:t> </a:t>
            </a:r>
            <a:endParaRPr lang="en-US" sz="2000"/>
          </a:p>
          <a:p>
            <a:pPr>
              <a:lnSpc>
                <a:spcPct val="90000"/>
              </a:lnSpc>
              <a:buFontTx/>
              <a:buNone/>
            </a:pPr>
            <a:endParaRPr lang="en-US" sz="1200"/>
          </a:p>
          <a:p>
            <a:pPr>
              <a:lnSpc>
                <a:spcPct val="90000"/>
              </a:lnSpc>
              <a:buFontTx/>
              <a:buNone/>
            </a:pPr>
            <a:endParaRPr lang="en-US" sz="1200"/>
          </a:p>
          <a:p>
            <a:pPr>
              <a:lnSpc>
                <a:spcPct val="90000"/>
              </a:lnSpc>
              <a:buFontTx/>
              <a:buNone/>
            </a:pPr>
            <a:endParaRPr lang="en-US" sz="1600"/>
          </a:p>
          <a:p>
            <a:pPr>
              <a:lnSpc>
                <a:spcPct val="90000"/>
              </a:lnSpc>
              <a:buFontTx/>
              <a:buNone/>
            </a:pPr>
            <a:endParaRPr lang="en-US" sz="1200"/>
          </a:p>
        </p:txBody>
      </p:sp>
      <p:sp>
        <p:nvSpPr>
          <p:cNvPr id="13316" name="Line 4"/>
          <p:cNvSpPr>
            <a:spLocks noChangeShapeType="1"/>
          </p:cNvSpPr>
          <p:nvPr/>
        </p:nvSpPr>
        <p:spPr bwMode="auto">
          <a:xfrm>
            <a:off x="1171575" y="365760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 name="Line 5"/>
          <p:cNvSpPr>
            <a:spLocks noChangeShapeType="1"/>
          </p:cNvSpPr>
          <p:nvPr/>
        </p:nvSpPr>
        <p:spPr bwMode="auto">
          <a:xfrm>
            <a:off x="1219200" y="518160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6"/>
          <p:cNvSpPr>
            <a:spLocks noChangeShapeType="1"/>
          </p:cNvSpPr>
          <p:nvPr/>
        </p:nvSpPr>
        <p:spPr bwMode="auto">
          <a:xfrm>
            <a:off x="1171575" y="464820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a:off x="2695575" y="3084513"/>
            <a:ext cx="0" cy="2097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8"/>
          <p:cNvSpPr>
            <a:spLocks noChangeShapeType="1"/>
          </p:cNvSpPr>
          <p:nvPr/>
        </p:nvSpPr>
        <p:spPr bwMode="auto">
          <a:xfrm>
            <a:off x="5133975" y="3084513"/>
            <a:ext cx="0" cy="2097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9"/>
          <p:cNvSpPr>
            <a:spLocks noChangeShapeType="1"/>
          </p:cNvSpPr>
          <p:nvPr/>
        </p:nvSpPr>
        <p:spPr bwMode="auto">
          <a:xfrm>
            <a:off x="6581775" y="3084513"/>
            <a:ext cx="0" cy="2097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10"/>
          <p:cNvSpPr>
            <a:spLocks noChangeShapeType="1"/>
          </p:cNvSpPr>
          <p:nvPr/>
        </p:nvSpPr>
        <p:spPr bwMode="auto">
          <a:xfrm>
            <a:off x="1171575" y="3084513"/>
            <a:ext cx="0" cy="2097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a:off x="1171575" y="3084513"/>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a:off x="1171575" y="411480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a:off x="8105775" y="3084513"/>
            <a:ext cx="0" cy="20970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fontAlgn="auto">
              <a:spcAft>
                <a:spcPts val="0"/>
              </a:spcAft>
              <a:defRPr/>
            </a:pPr>
            <a:r>
              <a:rPr lang="en-US" sz="2400" dirty="0">
                <a:solidFill>
                  <a:schemeClr val="accent1">
                    <a:satMod val="150000"/>
                  </a:schemeClr>
                </a:solidFill>
              </a:rPr>
              <a:t>Location of a garbage incinerator’s location on Housing Prices</a:t>
            </a:r>
            <a:br>
              <a:rPr lang="en-US" sz="2400" dirty="0">
                <a:solidFill>
                  <a:schemeClr val="accent1">
                    <a:satMod val="150000"/>
                  </a:schemeClr>
                </a:solidFill>
              </a:rPr>
            </a:br>
            <a:r>
              <a:rPr lang="en-US" sz="2000" dirty="0">
                <a:solidFill>
                  <a:schemeClr val="accent1">
                    <a:satMod val="150000"/>
                  </a:schemeClr>
                </a:solidFill>
              </a:rPr>
              <a:t>Based on Kiel and McLain (1995), Wooldridge (2003)</a:t>
            </a:r>
          </a:p>
        </p:txBody>
      </p:sp>
      <p:sp>
        <p:nvSpPr>
          <p:cNvPr id="8195" name="Rectangle 6"/>
          <p:cNvSpPr>
            <a:spLocks noGrp="1" noChangeArrowheads="1"/>
          </p:cNvSpPr>
          <p:nvPr>
            <p:ph idx="1"/>
          </p:nvPr>
        </p:nvSpPr>
        <p:spPr>
          <a:xfrm>
            <a:off x="381000" y="1600200"/>
            <a:ext cx="5638800" cy="4876800"/>
          </a:xfrm>
        </p:spPr>
        <p:txBody>
          <a:bodyPr/>
          <a:lstStyle/>
          <a:p>
            <a:pPr>
              <a:lnSpc>
                <a:spcPct val="90000"/>
              </a:lnSpc>
            </a:pPr>
            <a:r>
              <a:rPr lang="en-US" sz="2400"/>
              <a:t>Time Line</a:t>
            </a:r>
          </a:p>
          <a:p>
            <a:pPr lvl="1">
              <a:lnSpc>
                <a:spcPct val="90000"/>
              </a:lnSpc>
            </a:pPr>
            <a:r>
              <a:rPr lang="en-US" sz="2400"/>
              <a:t>1979 – rumors that incinerator would be built</a:t>
            </a:r>
          </a:p>
          <a:p>
            <a:pPr lvl="1">
              <a:lnSpc>
                <a:spcPct val="90000"/>
              </a:lnSpc>
            </a:pPr>
            <a:r>
              <a:rPr lang="en-US" sz="2400"/>
              <a:t>1981 – construction begins</a:t>
            </a:r>
          </a:p>
          <a:p>
            <a:pPr lvl="1">
              <a:lnSpc>
                <a:spcPct val="90000"/>
              </a:lnSpc>
            </a:pPr>
            <a:r>
              <a:rPr lang="en-US" sz="2400"/>
              <a:t>1985 – incinerator begins operation</a:t>
            </a:r>
          </a:p>
          <a:p>
            <a:pPr>
              <a:lnSpc>
                <a:spcPct val="90000"/>
              </a:lnSpc>
            </a:pPr>
            <a:r>
              <a:rPr lang="en-US" sz="2400"/>
              <a:t>Data</a:t>
            </a:r>
          </a:p>
          <a:p>
            <a:pPr lvl="1">
              <a:lnSpc>
                <a:spcPct val="90000"/>
              </a:lnSpc>
            </a:pPr>
            <a:r>
              <a:rPr lang="en-US" sz="2400"/>
              <a:t>1978, 1981 house prices</a:t>
            </a:r>
          </a:p>
          <a:p>
            <a:pPr lvl="1">
              <a:lnSpc>
                <a:spcPct val="90000"/>
              </a:lnSpc>
            </a:pPr>
            <a:r>
              <a:rPr lang="en-US" sz="2400"/>
              <a:t>Dummy variable for near incinerator, NearInc</a:t>
            </a:r>
          </a:p>
          <a:p>
            <a:pPr>
              <a:lnSpc>
                <a:spcPct val="90000"/>
              </a:lnSpc>
            </a:pPr>
            <a:r>
              <a:rPr lang="en-US" sz="2400"/>
              <a:t>Naïve estimator run on 1981 house prices.</a:t>
            </a:r>
          </a:p>
          <a:p>
            <a:pPr lvl="1">
              <a:lnSpc>
                <a:spcPct val="90000"/>
              </a:lnSpc>
            </a:pPr>
            <a:r>
              <a:rPr lang="en-US" sz="2400"/>
              <a:t>Price = B0+B1*NearInc+u</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2667000"/>
            <a:ext cx="28956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rPr>
              <a:t>Naïve Estimator</a:t>
            </a:r>
          </a:p>
        </p:txBody>
      </p:sp>
      <p:sp>
        <p:nvSpPr>
          <p:cNvPr id="15363" name="Content Placeholder 2"/>
          <p:cNvSpPr>
            <a:spLocks noGrp="1"/>
          </p:cNvSpPr>
          <p:nvPr>
            <p:ph idx="1"/>
          </p:nvPr>
        </p:nvSpPr>
        <p:spPr>
          <a:xfrm>
            <a:off x="457200" y="4572000"/>
            <a:ext cx="8229600" cy="1828800"/>
          </a:xfrm>
        </p:spPr>
        <p:txBody>
          <a:bodyPr/>
          <a:lstStyle/>
          <a:p>
            <a:pPr>
              <a:lnSpc>
                <a:spcPct val="90000"/>
              </a:lnSpc>
            </a:pPr>
            <a:r>
              <a:rPr lang="en-US" sz="2400" dirty="0"/>
              <a:t>Results</a:t>
            </a:r>
          </a:p>
          <a:p>
            <a:pPr lvl="1">
              <a:lnSpc>
                <a:spcPct val="90000"/>
              </a:lnSpc>
            </a:pPr>
            <a:r>
              <a:rPr lang="en-US" sz="2000" dirty="0"/>
              <a:t>Estimated Price=101,307-30,688*</a:t>
            </a:r>
            <a:r>
              <a:rPr lang="en-US" sz="2000" dirty="0" err="1"/>
              <a:t>NearInc</a:t>
            </a:r>
            <a:endParaRPr lang="en-US" sz="2000" dirty="0"/>
          </a:p>
          <a:p>
            <a:pPr lvl="1">
              <a:lnSpc>
                <a:spcPct val="90000"/>
              </a:lnSpc>
            </a:pPr>
            <a:r>
              <a:rPr lang="en-US" sz="2000" dirty="0"/>
              <a:t>The estimate says that housing prices near the incinerator were $30,000 dollars cheaper.  Is this a good estimate of the treatment effect? </a:t>
            </a:r>
            <a:endParaRPr 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6563"/>
            <a:ext cx="7086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sz="3200" dirty="0">
                <a:solidFill>
                  <a:schemeClr val="accent1">
                    <a:satMod val="150000"/>
                  </a:schemeClr>
                </a:solidFill>
              </a:rPr>
              <a:t>Location of a garbage incinerator’s location on Housing Prices (</a:t>
            </a:r>
            <a:r>
              <a:rPr lang="en-US" sz="3200" dirty="0" err="1">
                <a:solidFill>
                  <a:schemeClr val="accent1">
                    <a:satMod val="150000"/>
                  </a:schemeClr>
                </a:solidFill>
              </a:rPr>
              <a:t>con’t</a:t>
            </a:r>
            <a:r>
              <a:rPr lang="en-US" sz="3200" dirty="0">
                <a:solidFill>
                  <a:schemeClr val="accent1">
                    <a:satMod val="150000"/>
                  </a:schemeClr>
                </a:solidFill>
              </a:rPr>
              <a:t>)</a:t>
            </a:r>
          </a:p>
        </p:txBody>
      </p:sp>
      <p:sp>
        <p:nvSpPr>
          <p:cNvPr id="9219" name="Rectangle 3"/>
          <p:cNvSpPr>
            <a:spLocks noGrp="1" noChangeArrowheads="1"/>
          </p:cNvSpPr>
          <p:nvPr>
            <p:ph idx="1"/>
          </p:nvPr>
        </p:nvSpPr>
        <p:spPr>
          <a:xfrm>
            <a:off x="457200" y="1600200"/>
            <a:ext cx="8229600" cy="5029200"/>
          </a:xfrm>
        </p:spPr>
        <p:txBody>
          <a:bodyPr rtlCol="0">
            <a:normAutofit lnSpcReduction="10000"/>
          </a:bodyPr>
          <a:lstStyle/>
          <a:p>
            <a:pPr marL="438912" indent="-320040" fontAlgn="auto">
              <a:lnSpc>
                <a:spcPct val="90000"/>
              </a:lnSpc>
              <a:spcBef>
                <a:spcPts val="0"/>
              </a:spcBef>
              <a:spcAft>
                <a:spcPts val="0"/>
              </a:spcAft>
              <a:buFont typeface="Wingdings 2"/>
              <a:buChar char=""/>
              <a:defRPr/>
            </a:pPr>
            <a:r>
              <a:rPr lang="en-US" sz="2400" dirty="0"/>
              <a:t>A test:</a:t>
            </a:r>
          </a:p>
          <a:p>
            <a:pPr marL="731520" lvl="1" indent="-274320" fontAlgn="auto">
              <a:lnSpc>
                <a:spcPct val="90000"/>
              </a:lnSpc>
              <a:spcAft>
                <a:spcPts val="0"/>
              </a:spcAft>
              <a:buFont typeface="Wingdings"/>
              <a:buChar char=""/>
              <a:defRPr/>
            </a:pPr>
            <a:r>
              <a:rPr lang="en-US" sz="2000" dirty="0"/>
              <a:t>Suppose we run the same regression on the 1978 data, i.e. on the data before the incinerator was even rumored?</a:t>
            </a:r>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731520" lvl="1" indent="-274320" fontAlgn="auto">
              <a:lnSpc>
                <a:spcPct val="90000"/>
              </a:lnSpc>
              <a:spcAft>
                <a:spcPts val="0"/>
              </a:spcAft>
              <a:buFont typeface="Wingdings"/>
              <a:buChar char=""/>
              <a:defRPr/>
            </a:pPr>
            <a:endParaRPr lang="en-US" sz="2000" dirty="0"/>
          </a:p>
          <a:p>
            <a:pPr marL="438912" indent="-320040" fontAlgn="auto">
              <a:lnSpc>
                <a:spcPct val="90000"/>
              </a:lnSpc>
              <a:spcBef>
                <a:spcPts val="0"/>
              </a:spcBef>
              <a:spcAft>
                <a:spcPts val="0"/>
              </a:spcAft>
              <a:buFont typeface="Wingdings 2"/>
              <a:buChar char=""/>
              <a:defRPr/>
            </a:pPr>
            <a:endParaRPr lang="en-US" sz="2400" dirty="0"/>
          </a:p>
          <a:p>
            <a:pPr marL="438912" indent="-320040" fontAlgn="auto">
              <a:lnSpc>
                <a:spcPct val="90000"/>
              </a:lnSpc>
              <a:spcBef>
                <a:spcPts val="0"/>
              </a:spcBef>
              <a:spcAft>
                <a:spcPts val="0"/>
              </a:spcAft>
              <a:buFont typeface="Wingdings 2"/>
              <a:buChar char=""/>
              <a:defRPr/>
            </a:pPr>
            <a:r>
              <a:rPr lang="en-US" sz="2400" dirty="0"/>
              <a:t>Estimated Price=82,517-18,824*</a:t>
            </a:r>
            <a:r>
              <a:rPr lang="en-US" sz="2400" dirty="0" err="1"/>
              <a:t>NearInc</a:t>
            </a:r>
            <a:endParaRPr lang="en-US" sz="2400" dirty="0"/>
          </a:p>
          <a:p>
            <a:pPr marL="731520" lvl="1" indent="-274320" fontAlgn="auto">
              <a:lnSpc>
                <a:spcPct val="90000"/>
              </a:lnSpc>
              <a:spcAft>
                <a:spcPts val="0"/>
              </a:spcAft>
              <a:buFont typeface="Wingdings"/>
              <a:buChar char=""/>
              <a:defRPr/>
            </a:pPr>
            <a:r>
              <a:rPr lang="en-US" sz="2000" dirty="0"/>
              <a:t>Implication?  The incinerator was built where houses were already cheaper.</a:t>
            </a:r>
          </a:p>
          <a:p>
            <a:pPr marL="731520" lvl="1" indent="-274320" fontAlgn="auto">
              <a:lnSpc>
                <a:spcPct val="90000"/>
              </a:lnSpc>
              <a:spcAft>
                <a:spcPts val="0"/>
              </a:spcAft>
              <a:buFont typeface="Wingdings"/>
              <a:buChar char=""/>
              <a:defRPr/>
            </a:pPr>
            <a:endParaRPr lang="en-US" sz="2000" dirty="0"/>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100091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2043</TotalTime>
  <Words>4248</Words>
  <Application>Microsoft Office PowerPoint</Application>
  <PresentationFormat>On-screen Show (4:3)</PresentationFormat>
  <Paragraphs>334</Paragraphs>
  <Slides>52</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Times New Roman</vt:lpstr>
      <vt:lpstr>Corbel</vt:lpstr>
      <vt:lpstr>Wingdings 3</vt:lpstr>
      <vt:lpstr>Wingdings 2</vt:lpstr>
      <vt:lpstr>Monotype Sorts</vt:lpstr>
      <vt:lpstr>Wingdings</vt:lpstr>
      <vt:lpstr>Cambria Math</vt:lpstr>
      <vt:lpstr>Arial</vt:lpstr>
      <vt:lpstr>MS PGothic</vt:lpstr>
      <vt:lpstr>Tahoma</vt:lpstr>
      <vt:lpstr>HGｺﾞｼｯｸM</vt:lpstr>
      <vt:lpstr>Module</vt:lpstr>
      <vt:lpstr>Difference in Difference Estimators</vt:lpstr>
      <vt:lpstr>The differences-in-differences estimator</vt:lpstr>
      <vt:lpstr>Diff-in-diffs: without regression</vt:lpstr>
      <vt:lpstr>PowerPoint Presentation</vt:lpstr>
      <vt:lpstr>Diff-in-diffs: with regression</vt:lpstr>
      <vt:lpstr>Diff-in-diffs: with regression</vt:lpstr>
      <vt:lpstr>Location of a garbage incinerator’s location on Housing Prices Based on Kiel and McLain (1995), Wooldridge (2003)</vt:lpstr>
      <vt:lpstr>Naïve Estimator</vt:lpstr>
      <vt:lpstr>Location of a garbage incinerator’s location on Housing Prices (con’t)</vt:lpstr>
      <vt:lpstr>Compare the Two Regressions</vt:lpstr>
      <vt:lpstr>The Estimator</vt:lpstr>
      <vt:lpstr>Rating the Millennium Challenge Corporation</vt:lpstr>
      <vt:lpstr>Figuring Out Diff-in-Diff</vt:lpstr>
      <vt:lpstr>Minimum Wages Diff-in-diffs: Example 2 from Card and Krueger (1994)</vt:lpstr>
      <vt:lpstr>The NJ Minimum Wage Hike</vt:lpstr>
      <vt:lpstr>Fast Food</vt:lpstr>
      <vt:lpstr>Comparing NJ to PA</vt:lpstr>
      <vt:lpstr>The Basic Estimating Equation</vt:lpstr>
      <vt:lpstr>Results</vt:lpstr>
      <vt:lpstr>What is going on!</vt:lpstr>
      <vt:lpstr>Other controls</vt:lpstr>
      <vt:lpstr>Dif and Dif: FTE in Low v. High Wage Restaurants in NJ</vt:lpstr>
      <vt:lpstr>General Comments on Checking a DD Strategy</vt:lpstr>
      <vt:lpstr>Placebos</vt:lpstr>
      <vt:lpstr>Difference in Difference in Difference (DDD) Pizzola and Tabarrok (2017)</vt:lpstr>
      <vt:lpstr>Correlation of Standard Errors Over Time</vt:lpstr>
      <vt:lpstr>Functional Form Dependence</vt:lpstr>
      <vt:lpstr>Twoway Fixed Effects and DD</vt:lpstr>
      <vt:lpstr>Dif and Dif Revolution!</vt:lpstr>
      <vt:lpstr>Key Problem with TWFE: Where is Identification coming from?</vt:lpstr>
      <vt:lpstr>PowerPoint Presentation</vt:lpstr>
      <vt:lpstr>TWFE—Problems and Solutions</vt:lpstr>
      <vt:lpstr>Key Idea</vt:lpstr>
      <vt:lpstr>How to get the ATEs?</vt:lpstr>
      <vt:lpstr>How to get the ATEs?</vt:lpstr>
      <vt:lpstr>Regression Adjustment</vt:lpstr>
      <vt:lpstr>Inverse Probability Weights (IPW)</vt:lpstr>
      <vt:lpstr>The AIPW</vt:lpstr>
      <vt:lpstr>STATA</vt:lpstr>
      <vt:lpstr>Xtline y</vt:lpstr>
      <vt:lpstr>PowerPoint Presentation</vt:lpstr>
      <vt:lpstr>Other xt commands</vt:lpstr>
      <vt:lpstr>STATA, xthdidregress</vt:lpstr>
      <vt:lpstr>STATA, xthdidregress: Options</vt:lpstr>
      <vt:lpstr>Stata, Output</vt:lpstr>
      <vt:lpstr>STATA, Output</vt:lpstr>
      <vt:lpstr>One set of ATETs Aggregating over cohots.</vt:lpstr>
      <vt:lpstr>Difference in Difference Estimators</vt:lpstr>
      <vt:lpstr>Stacked DiD</vt:lpstr>
      <vt:lpstr>Stacked DiD: Method</vt:lpstr>
      <vt:lpstr>Simplest estimating equation</vt:lpstr>
      <vt:lpstr>Parallel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Difference in Difference Estimators</dc:title>
  <dc:creator>GMU</dc:creator>
  <cp:lastModifiedBy>Alex T Tabarrok</cp:lastModifiedBy>
  <cp:revision>99</cp:revision>
  <dcterms:created xsi:type="dcterms:W3CDTF">2006-01-18T21:08:10Z</dcterms:created>
  <dcterms:modified xsi:type="dcterms:W3CDTF">2023-07-28T18:16:34Z</dcterms:modified>
</cp:coreProperties>
</file>