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4" r:id="rId1"/>
    <p:sldMasterId id="2147483696" r:id="rId2"/>
    <p:sldMasterId id="2147483716" r:id="rId3"/>
    <p:sldMasterId id="2147483751" r:id="rId4"/>
  </p:sldMasterIdLst>
  <p:notesMasterIdLst>
    <p:notesMasterId r:id="rId79"/>
  </p:notesMasterIdLst>
  <p:sldIdLst>
    <p:sldId id="256" r:id="rId5"/>
    <p:sldId id="291" r:id="rId6"/>
    <p:sldId id="292" r:id="rId7"/>
    <p:sldId id="293" r:id="rId8"/>
    <p:sldId id="294" r:id="rId9"/>
    <p:sldId id="260" r:id="rId10"/>
    <p:sldId id="370" r:id="rId11"/>
    <p:sldId id="380" r:id="rId12"/>
    <p:sldId id="296" r:id="rId13"/>
    <p:sldId id="297" r:id="rId14"/>
    <p:sldId id="379" r:id="rId15"/>
    <p:sldId id="374" r:id="rId16"/>
    <p:sldId id="375" r:id="rId17"/>
    <p:sldId id="309" r:id="rId18"/>
    <p:sldId id="376" r:id="rId19"/>
    <p:sldId id="298" r:id="rId20"/>
    <p:sldId id="299" r:id="rId21"/>
    <p:sldId id="300" r:id="rId22"/>
    <p:sldId id="301" r:id="rId23"/>
    <p:sldId id="305" r:id="rId24"/>
    <p:sldId id="345" r:id="rId25"/>
    <p:sldId id="308" r:id="rId26"/>
    <p:sldId id="378" r:id="rId27"/>
    <p:sldId id="346" r:id="rId28"/>
    <p:sldId id="347" r:id="rId29"/>
    <p:sldId id="349" r:id="rId30"/>
    <p:sldId id="348" r:id="rId31"/>
    <p:sldId id="356" r:id="rId32"/>
    <p:sldId id="357" r:id="rId33"/>
    <p:sldId id="283" r:id="rId34"/>
    <p:sldId id="310" r:id="rId35"/>
    <p:sldId id="311" r:id="rId36"/>
    <p:sldId id="359" r:id="rId37"/>
    <p:sldId id="313" r:id="rId38"/>
    <p:sldId id="314" r:id="rId39"/>
    <p:sldId id="350" r:id="rId40"/>
    <p:sldId id="351" r:id="rId41"/>
    <p:sldId id="352" r:id="rId42"/>
    <p:sldId id="353" r:id="rId43"/>
    <p:sldId id="354" r:id="rId44"/>
    <p:sldId id="355" r:id="rId45"/>
    <p:sldId id="361" r:id="rId46"/>
    <p:sldId id="364" r:id="rId47"/>
    <p:sldId id="363" r:id="rId48"/>
    <p:sldId id="365" r:id="rId49"/>
    <p:sldId id="366" r:id="rId50"/>
    <p:sldId id="358" r:id="rId51"/>
    <p:sldId id="319" r:id="rId52"/>
    <p:sldId id="261" r:id="rId53"/>
    <p:sldId id="262" r:id="rId54"/>
    <p:sldId id="263" r:id="rId55"/>
    <p:sldId id="373" r:id="rId56"/>
    <p:sldId id="288" r:id="rId57"/>
    <p:sldId id="264" r:id="rId58"/>
    <p:sldId id="320" r:id="rId59"/>
    <p:sldId id="321" r:id="rId60"/>
    <p:sldId id="322" r:id="rId61"/>
    <p:sldId id="323" r:id="rId62"/>
    <p:sldId id="324" r:id="rId63"/>
    <p:sldId id="325" r:id="rId64"/>
    <p:sldId id="326" r:id="rId65"/>
    <p:sldId id="327" r:id="rId66"/>
    <p:sldId id="328" r:id="rId67"/>
    <p:sldId id="265" r:id="rId68"/>
    <p:sldId id="266" r:id="rId69"/>
    <p:sldId id="267" r:id="rId70"/>
    <p:sldId id="268" r:id="rId71"/>
    <p:sldId id="339" r:id="rId72"/>
    <p:sldId id="329" r:id="rId73"/>
    <p:sldId id="270" r:id="rId74"/>
    <p:sldId id="271" r:id="rId75"/>
    <p:sldId id="272" r:id="rId76"/>
    <p:sldId id="377" r:id="rId77"/>
    <p:sldId id="282" r:id="rId78"/>
  </p:sldIdLst>
  <p:sldSz cx="9144000" cy="6858000" type="screen4x3"/>
  <p:notesSz cx="6858000" cy="9144000"/>
  <p:embeddedFontLst>
    <p:embeddedFont>
      <p:font typeface="宋体" panose="02010600030101010101" pitchFamily="2" charset="-122"/>
      <p:regular r:id="rId80"/>
    </p:embeddedFont>
    <p:embeddedFont>
      <p:font typeface="Calibri" panose="020F0502020204030204" pitchFamily="34" charset="0"/>
      <p:regular r:id="rId81"/>
      <p:bold r:id="rId82"/>
      <p:italic r:id="rId83"/>
      <p:boldItalic r:id="rId84"/>
    </p:embeddedFont>
    <p:embeddedFont>
      <p:font typeface="Cambria Math" panose="02040503050406030204" pitchFamily="18" charset="0"/>
      <p:regular r:id="rId85"/>
    </p:embeddedFont>
    <p:embeddedFont>
      <p:font typeface="cmbx12" panose="020B0500000000000000" pitchFamily="34" charset="0"/>
      <p:regular r:id="rId86"/>
    </p:embeddedFont>
    <p:embeddedFont>
      <p:font typeface="Segoe UI" panose="020B0502040204020203" pitchFamily="34" charset="0"/>
      <p:regular r:id="rId87"/>
      <p:bold r:id="rId88"/>
      <p:italic r:id="rId89"/>
      <p:boldItalic r:id="rId90"/>
    </p:embeddedFont>
    <p:embeddedFont>
      <p:font typeface="Wingdings 2" panose="05020102010507070707" pitchFamily="18" charset="2"/>
      <p:regular r:id="rId91"/>
    </p:embeddedFont>
    <p:embeddedFont>
      <p:font typeface="Wingdings 3" panose="05040102010807070707" pitchFamily="18" charset="2"/>
      <p:regular r:id="rId92"/>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 T Tabarrok" initials="ATT" lastIdx="1" clrIdx="0">
    <p:extLst>
      <p:ext uri="{19B8F6BF-5375-455C-9EA6-DF929625EA0E}">
        <p15:presenceInfo xmlns:p15="http://schemas.microsoft.com/office/powerpoint/2012/main" userId="S-1-5-21-313377636-3159528848-1351084975-141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DDC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85640" autoAdjust="0"/>
  </p:normalViewPr>
  <p:slideViewPr>
    <p:cSldViewPr>
      <p:cViewPr varScale="1">
        <p:scale>
          <a:sx n="112" d="100"/>
          <a:sy n="112" d="100"/>
        </p:scale>
        <p:origin x="158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301"/>
    </p:cViewPr>
  </p:sorterViewPr>
  <p:notesViewPr>
    <p:cSldViewPr>
      <p:cViewPr varScale="1">
        <p:scale>
          <a:sx n="78" d="100"/>
          <a:sy n="78" d="100"/>
        </p:scale>
        <p:origin x="-2102" y="-6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font" Target="fonts/font5.fntdata"/><Relationship Id="rId89" Type="http://schemas.openxmlformats.org/officeDocument/2006/relationships/font" Target="fonts/font10.fntdata"/><Relationship Id="rId97"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notesMaster" Target="notesMasters/notesMaster1.xml"/><Relationship Id="rId87" Type="http://schemas.openxmlformats.org/officeDocument/2006/relationships/font" Target="fonts/font8.fntdata"/><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font" Target="fonts/font3.fntdata"/><Relationship Id="rId90" Type="http://schemas.openxmlformats.org/officeDocument/2006/relationships/font" Target="fonts/font11.fntdata"/><Relationship Id="rId95"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font" Target="fonts/font1.fntdata"/><Relationship Id="rId85" Type="http://schemas.openxmlformats.org/officeDocument/2006/relationships/font" Target="fonts/font6.fntdata"/><Relationship Id="rId93"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font" Target="fonts/font4.fntdata"/><Relationship Id="rId88" Type="http://schemas.openxmlformats.org/officeDocument/2006/relationships/font" Target="fonts/font9.fntdata"/><Relationship Id="rId91" Type="http://schemas.openxmlformats.org/officeDocument/2006/relationships/font" Target="fonts/font12.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font" Target="fonts/font2.fntdata"/><Relationship Id="rId86" Type="http://schemas.openxmlformats.org/officeDocument/2006/relationships/font" Target="fonts/font7.fntdata"/><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defRPr>
            </a:lvl1pPr>
          </a:lstStyle>
          <a:p>
            <a:pPr>
              <a:defRPr/>
            </a:pPr>
            <a:endParaRPr lang="en-US"/>
          </a:p>
        </p:txBody>
      </p:sp>
      <p:sp>
        <p:nvSpPr>
          <p:cNvPr id="3993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endParaRPr lang="en-US"/>
          </a:p>
        </p:txBody>
      </p:sp>
      <p:sp>
        <p:nvSpPr>
          <p:cNvPr id="348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994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994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defRPr>
            </a:lvl1pPr>
          </a:lstStyle>
          <a:p>
            <a:pPr>
              <a:defRPr/>
            </a:pPr>
            <a:endParaRPr lang="en-US"/>
          </a:p>
        </p:txBody>
      </p:sp>
      <p:sp>
        <p:nvSpPr>
          <p:cNvPr id="3994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86F7FD6D-3760-49B2-B717-8D9A4C258668}" type="slidenum">
              <a:rPr lang="en-US"/>
              <a:pPr>
                <a:defRPr/>
              </a:pPr>
              <a:t>‹#›</a:t>
            </a:fld>
            <a:endParaRPr lang="en-US"/>
          </a:p>
        </p:txBody>
      </p:sp>
    </p:spTree>
    <p:extLst>
      <p:ext uri="{BB962C8B-B14F-4D97-AF65-F5344CB8AC3E}">
        <p14:creationId xmlns:p14="http://schemas.microsoft.com/office/powerpoint/2010/main" val="28008260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ACEA69D9-6731-4733-B530-562D2FF1962A}" type="slidenum">
              <a:rPr lang="en-US" smtClean="0">
                <a:latin typeface="Arial" charset="0"/>
              </a:rPr>
              <a:pPr/>
              <a:t>1</a:t>
            </a:fld>
            <a:endParaRPr lang="en-US">
              <a:latin typeface="Arial"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1455143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solidFill>
                  <a:prstClr val="black"/>
                </a:solidFill>
              </a:rPr>
              <a:t>Day 3 - Technical Track</a:t>
            </a:r>
          </a:p>
        </p:txBody>
      </p:sp>
      <p:sp>
        <p:nvSpPr>
          <p:cNvPr id="5" name="Rectangle 3"/>
          <p:cNvSpPr>
            <a:spLocks noGrp="1" noChangeArrowheads="1"/>
          </p:cNvSpPr>
          <p:nvPr>
            <p:ph type="dt" idx="1"/>
          </p:nvPr>
        </p:nvSpPr>
        <p:spPr>
          <a:ln/>
        </p:spPr>
        <p:txBody>
          <a:bodyPr/>
          <a:lstStyle/>
          <a:p>
            <a:r>
              <a:rPr lang="en-US">
                <a:solidFill>
                  <a:prstClr val="black"/>
                </a:solidFill>
              </a:rPr>
              <a:t>Session VI: Matching</a:t>
            </a:r>
          </a:p>
        </p:txBody>
      </p:sp>
      <p:sp>
        <p:nvSpPr>
          <p:cNvPr id="7" name="Rectangle 7"/>
          <p:cNvSpPr>
            <a:spLocks noGrp="1" noChangeArrowheads="1"/>
          </p:cNvSpPr>
          <p:nvPr>
            <p:ph type="sldNum" sz="quarter" idx="5"/>
          </p:nvPr>
        </p:nvSpPr>
        <p:spPr>
          <a:ln/>
        </p:spPr>
        <p:txBody>
          <a:bodyPr/>
          <a:lstStyle/>
          <a:p>
            <a:fld id="{DC404AD7-B1CE-4A1B-88A7-F507A6B595B1}" type="slidenum">
              <a:rPr lang="en-US">
                <a:solidFill>
                  <a:prstClr val="black"/>
                </a:solidFill>
              </a:rPr>
              <a:pPr/>
              <a:t>34</a:t>
            </a:fld>
            <a:endParaRPr lang="en-US">
              <a:solidFill>
                <a:prstClr val="black"/>
              </a:solidFill>
            </a:endParaRPr>
          </a:p>
        </p:txBody>
      </p:sp>
      <p:sp>
        <p:nvSpPr>
          <p:cNvPr id="359426" name="Rectangle 2"/>
          <p:cNvSpPr>
            <a:spLocks noGrp="1" noRot="1" noChangeAspect="1" noChangeArrowheads="1" noTextEdit="1"/>
          </p:cNvSpPr>
          <p:nvPr>
            <p:ph type="sldImg"/>
          </p:nvPr>
        </p:nvSpPr>
        <p:spPr>
          <a:ln/>
        </p:spPr>
      </p:sp>
      <p:sp>
        <p:nvSpPr>
          <p:cNvPr id="359427" name="Rectangle 3"/>
          <p:cNvSpPr>
            <a:spLocks noGrp="1" noChangeArrowheads="1"/>
          </p:cNvSpPr>
          <p:nvPr>
            <p:ph type="body" idx="1"/>
          </p:nvPr>
        </p:nvSpPr>
        <p:spPr/>
        <p:txBody>
          <a:bodyPr/>
          <a:lstStyle/>
          <a:p>
            <a:endParaRPr lang="es-ES"/>
          </a:p>
        </p:txBody>
      </p:sp>
    </p:spTree>
    <p:extLst>
      <p:ext uri="{BB962C8B-B14F-4D97-AF65-F5344CB8AC3E}">
        <p14:creationId xmlns:p14="http://schemas.microsoft.com/office/powerpoint/2010/main" val="2616886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solidFill>
                  <a:prstClr val="black"/>
                </a:solidFill>
              </a:rPr>
              <a:t>Day 3 - Technical Track</a:t>
            </a:r>
          </a:p>
        </p:txBody>
      </p:sp>
      <p:sp>
        <p:nvSpPr>
          <p:cNvPr id="5" name="Rectangle 3"/>
          <p:cNvSpPr>
            <a:spLocks noGrp="1" noChangeArrowheads="1"/>
          </p:cNvSpPr>
          <p:nvPr>
            <p:ph type="dt" idx="1"/>
          </p:nvPr>
        </p:nvSpPr>
        <p:spPr>
          <a:ln/>
        </p:spPr>
        <p:txBody>
          <a:bodyPr/>
          <a:lstStyle/>
          <a:p>
            <a:r>
              <a:rPr lang="en-US">
                <a:solidFill>
                  <a:prstClr val="black"/>
                </a:solidFill>
              </a:rPr>
              <a:t>Session VI: Matching</a:t>
            </a:r>
          </a:p>
        </p:txBody>
      </p:sp>
      <p:sp>
        <p:nvSpPr>
          <p:cNvPr id="7" name="Rectangle 7"/>
          <p:cNvSpPr>
            <a:spLocks noGrp="1" noChangeArrowheads="1"/>
          </p:cNvSpPr>
          <p:nvPr>
            <p:ph type="sldNum" sz="quarter" idx="5"/>
          </p:nvPr>
        </p:nvSpPr>
        <p:spPr>
          <a:ln/>
        </p:spPr>
        <p:txBody>
          <a:bodyPr/>
          <a:lstStyle/>
          <a:p>
            <a:fld id="{74D0F3D8-FEB5-40CA-8FDA-29E2FA3D3DFC}" type="slidenum">
              <a:rPr lang="en-US">
                <a:solidFill>
                  <a:prstClr val="black"/>
                </a:solidFill>
              </a:rPr>
              <a:pPr/>
              <a:t>35</a:t>
            </a:fld>
            <a:endParaRPr lang="en-US">
              <a:solidFill>
                <a:prstClr val="black"/>
              </a:solidFill>
            </a:endParaRPr>
          </a:p>
        </p:txBody>
      </p:sp>
      <p:sp>
        <p:nvSpPr>
          <p:cNvPr id="291842" name="Rectangle 1026"/>
          <p:cNvSpPr>
            <a:spLocks noGrp="1" noRot="1" noChangeAspect="1" noChangeArrowheads="1" noTextEdit="1"/>
          </p:cNvSpPr>
          <p:nvPr>
            <p:ph type="sldImg"/>
          </p:nvPr>
        </p:nvSpPr>
        <p:spPr>
          <a:ln/>
        </p:spPr>
      </p:sp>
      <p:sp>
        <p:nvSpPr>
          <p:cNvPr id="291843" name="Rectangle 1027"/>
          <p:cNvSpPr>
            <a:spLocks noGrp="1" noChangeArrowheads="1"/>
          </p:cNvSpPr>
          <p:nvPr>
            <p:ph type="body" idx="1"/>
          </p:nvPr>
        </p:nvSpPr>
        <p:spPr/>
        <p:txBody>
          <a:bodyPr/>
          <a:lstStyle/>
          <a:p>
            <a:endParaRPr lang="es-ES"/>
          </a:p>
        </p:txBody>
      </p:sp>
    </p:spTree>
    <p:extLst>
      <p:ext uri="{BB962C8B-B14F-4D97-AF65-F5344CB8AC3E}">
        <p14:creationId xmlns:p14="http://schemas.microsoft.com/office/powerpoint/2010/main" val="1896593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case of CEM the command then returns</a:t>
            </a:r>
            <a:r>
              <a:rPr lang="en-US" baseline="0" dirty="0"/>
              <a:t> a dataset including whether an observation was matched or not and then you run regression or difference in means etc. on the matched dataset. Note that the matched dataset uses the original observations, you only coarsen for matching.</a:t>
            </a:r>
            <a:endParaRPr lang="en-US" dirty="0"/>
          </a:p>
        </p:txBody>
      </p:sp>
      <p:sp>
        <p:nvSpPr>
          <p:cNvPr id="4" name="Slide Number Placeholder 3"/>
          <p:cNvSpPr>
            <a:spLocks noGrp="1"/>
          </p:cNvSpPr>
          <p:nvPr>
            <p:ph type="sldNum" sz="quarter" idx="10"/>
          </p:nvPr>
        </p:nvSpPr>
        <p:spPr/>
        <p:txBody>
          <a:bodyPr/>
          <a:lstStyle/>
          <a:p>
            <a:pPr>
              <a:defRPr/>
            </a:pPr>
            <a:fld id="{86F7FD6D-3760-49B2-B717-8D9A4C258668}" type="slidenum">
              <a:rPr lang="en-US" smtClean="0"/>
              <a:pPr>
                <a:defRPr/>
              </a:pPr>
              <a:t>47</a:t>
            </a:fld>
            <a:endParaRPr lang="en-US"/>
          </a:p>
        </p:txBody>
      </p:sp>
    </p:spTree>
    <p:extLst>
      <p:ext uri="{BB962C8B-B14F-4D97-AF65-F5344CB8AC3E}">
        <p14:creationId xmlns:p14="http://schemas.microsoft.com/office/powerpoint/2010/main" val="3427481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170E1117-4561-4710-860E-96D00D1EF1A5}" type="slidenum">
              <a:rPr lang="en-US" smtClean="0">
                <a:latin typeface="Arial" charset="0"/>
              </a:rPr>
              <a:pPr/>
              <a:t>49</a:t>
            </a:fld>
            <a:endParaRPr lang="en-US">
              <a:latin typeface="Arial"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r>
              <a:rPr lang="en-US" dirty="0">
                <a:latin typeface="Arial" charset="0"/>
              </a:rPr>
              <a:t>Need to fix standard errors since p is estimated (Can use bootstrap by drawing from distribution of p scores 1000 times). Can also add covariates +</a:t>
            </a:r>
            <a:r>
              <a:rPr lang="en-US" dirty="0" err="1">
                <a:latin typeface="Arial" charset="0"/>
              </a:rPr>
              <a:t>Bxi</a:t>
            </a:r>
            <a:r>
              <a:rPr lang="en-US" dirty="0">
                <a:latin typeface="Arial" charset="0"/>
              </a:rPr>
              <a:t>.</a:t>
            </a:r>
          </a:p>
        </p:txBody>
      </p:sp>
    </p:spTree>
    <p:extLst>
      <p:ext uri="{BB962C8B-B14F-4D97-AF65-F5344CB8AC3E}">
        <p14:creationId xmlns:p14="http://schemas.microsoft.com/office/powerpoint/2010/main" val="1994478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E109CAFC-4806-4E39-932C-DF50BC6FD331}" type="slidenum">
              <a:rPr lang="en-US" smtClean="0">
                <a:latin typeface="Arial" charset="0"/>
              </a:rPr>
              <a:pPr/>
              <a:t>50</a:t>
            </a:fld>
            <a:endParaRPr lang="en-US">
              <a:latin typeface="Arial"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3723341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DE81CCB9-4E6B-4C97-89E0-30A078363E94}" type="slidenum">
              <a:rPr lang="en-US" smtClean="0">
                <a:latin typeface="Arial" charset="0"/>
              </a:rPr>
              <a:pPr/>
              <a:t>51</a:t>
            </a:fld>
            <a:endParaRPr lang="en-US">
              <a:latin typeface="Arial"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4211758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endParaRPr lang="en-US">
              <a:latin typeface="Arial" charset="0"/>
            </a:endParaRPr>
          </a:p>
        </p:txBody>
      </p:sp>
      <p:sp>
        <p:nvSpPr>
          <p:cNvPr id="48132" name="Slide Number Placeholder 3"/>
          <p:cNvSpPr>
            <a:spLocks noGrp="1"/>
          </p:cNvSpPr>
          <p:nvPr>
            <p:ph type="sldNum" sz="quarter" idx="5"/>
          </p:nvPr>
        </p:nvSpPr>
        <p:spPr>
          <a:noFill/>
        </p:spPr>
        <p:txBody>
          <a:bodyPr/>
          <a:lstStyle/>
          <a:p>
            <a:fld id="{1F6320C2-CE74-4D27-8E77-9F257219B608}" type="slidenum">
              <a:rPr lang="en-US" smtClean="0">
                <a:latin typeface="Arial" charset="0"/>
              </a:rPr>
              <a:pPr/>
              <a:t>53</a:t>
            </a:fld>
            <a:endParaRPr lang="en-US">
              <a:latin typeface="Arial" charset="0"/>
            </a:endParaRPr>
          </a:p>
        </p:txBody>
      </p:sp>
    </p:spTree>
    <p:extLst>
      <p:ext uri="{BB962C8B-B14F-4D97-AF65-F5344CB8AC3E}">
        <p14:creationId xmlns:p14="http://schemas.microsoft.com/office/powerpoint/2010/main" val="16206076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6F8BB0D1-DC40-4B7F-BEEB-26ED3D44D8F0}" type="slidenum">
              <a:rPr lang="en-US" smtClean="0">
                <a:latin typeface="Arial" charset="0"/>
              </a:rPr>
              <a:pPr/>
              <a:t>54</a:t>
            </a:fld>
            <a:endParaRPr lang="en-US">
              <a:latin typeface="Arial"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3288580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solidFill>
                  <a:prstClr val="black"/>
                </a:solidFill>
              </a:rPr>
              <a:t>Day 3 - Technical Track</a:t>
            </a:r>
          </a:p>
        </p:txBody>
      </p:sp>
      <p:sp>
        <p:nvSpPr>
          <p:cNvPr id="5" name="Rectangle 3"/>
          <p:cNvSpPr>
            <a:spLocks noGrp="1" noChangeArrowheads="1"/>
          </p:cNvSpPr>
          <p:nvPr>
            <p:ph type="dt" idx="1"/>
          </p:nvPr>
        </p:nvSpPr>
        <p:spPr>
          <a:ln/>
        </p:spPr>
        <p:txBody>
          <a:bodyPr/>
          <a:lstStyle/>
          <a:p>
            <a:r>
              <a:rPr lang="en-US">
                <a:solidFill>
                  <a:prstClr val="black"/>
                </a:solidFill>
              </a:rPr>
              <a:t>Session IV: Instrumental Variables</a:t>
            </a:r>
          </a:p>
        </p:txBody>
      </p:sp>
      <p:sp>
        <p:nvSpPr>
          <p:cNvPr id="6" name="Rectangle 7"/>
          <p:cNvSpPr>
            <a:spLocks noGrp="1" noChangeArrowheads="1"/>
          </p:cNvSpPr>
          <p:nvPr>
            <p:ph type="sldNum" sz="quarter" idx="5"/>
          </p:nvPr>
        </p:nvSpPr>
        <p:spPr>
          <a:ln/>
        </p:spPr>
        <p:txBody>
          <a:bodyPr/>
          <a:lstStyle/>
          <a:p>
            <a:fld id="{39E23A0F-D79C-4D26-9B3C-56836C3CE18B}" type="slidenum">
              <a:rPr lang="en-US">
                <a:solidFill>
                  <a:prstClr val="black"/>
                </a:solidFill>
              </a:rPr>
              <a:pPr/>
              <a:t>55</a:t>
            </a:fld>
            <a:endParaRPr lang="en-US">
              <a:solidFill>
                <a:prstClr val="black"/>
              </a:solidFill>
            </a:endParaRPr>
          </a:p>
        </p:txBody>
      </p:sp>
      <p:sp>
        <p:nvSpPr>
          <p:cNvPr id="322562" name="Rectangle 2"/>
          <p:cNvSpPr>
            <a:spLocks noGrp="1" noRot="1" noChangeAspect="1" noChangeArrowheads="1" noTextEdit="1"/>
          </p:cNvSpPr>
          <p:nvPr>
            <p:ph type="sldImg"/>
          </p:nvPr>
        </p:nvSpPr>
        <p:spPr>
          <a:xfrm>
            <a:off x="1106488" y="695325"/>
            <a:ext cx="4646612" cy="3486150"/>
          </a:xfrm>
          <a:ln/>
        </p:spPr>
      </p:sp>
      <p:sp>
        <p:nvSpPr>
          <p:cNvPr id="322563" name="Rectangle 3"/>
          <p:cNvSpPr>
            <a:spLocks noGrp="1" noChangeArrowheads="1"/>
          </p:cNvSpPr>
          <p:nvPr>
            <p:ph type="body" idx="1"/>
          </p:nvPr>
        </p:nvSpPr>
        <p:spPr>
          <a:xfrm>
            <a:off x="686099" y="4416099"/>
            <a:ext cx="5485805" cy="4183995"/>
          </a:xfrm>
        </p:spPr>
        <p:txBody>
          <a:bodyPr/>
          <a:lstStyle/>
          <a:p>
            <a:endParaRPr lang="es-ES"/>
          </a:p>
        </p:txBody>
      </p:sp>
    </p:spTree>
    <p:extLst>
      <p:ext uri="{BB962C8B-B14F-4D97-AF65-F5344CB8AC3E}">
        <p14:creationId xmlns:p14="http://schemas.microsoft.com/office/powerpoint/2010/main" val="42406437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solidFill>
                  <a:prstClr val="black"/>
                </a:solidFill>
              </a:rPr>
              <a:t>Day 3 - Technical Track</a:t>
            </a:r>
          </a:p>
        </p:txBody>
      </p:sp>
      <p:sp>
        <p:nvSpPr>
          <p:cNvPr id="5" name="Rectangle 3"/>
          <p:cNvSpPr>
            <a:spLocks noGrp="1" noChangeArrowheads="1"/>
          </p:cNvSpPr>
          <p:nvPr>
            <p:ph type="dt" idx="1"/>
          </p:nvPr>
        </p:nvSpPr>
        <p:spPr>
          <a:ln/>
        </p:spPr>
        <p:txBody>
          <a:bodyPr/>
          <a:lstStyle/>
          <a:p>
            <a:r>
              <a:rPr lang="en-US">
                <a:solidFill>
                  <a:prstClr val="black"/>
                </a:solidFill>
              </a:rPr>
              <a:t>Session IV: Instrumental Variables</a:t>
            </a:r>
          </a:p>
        </p:txBody>
      </p:sp>
      <p:sp>
        <p:nvSpPr>
          <p:cNvPr id="6" name="Rectangle 7"/>
          <p:cNvSpPr>
            <a:spLocks noGrp="1" noChangeArrowheads="1"/>
          </p:cNvSpPr>
          <p:nvPr>
            <p:ph type="sldNum" sz="quarter" idx="5"/>
          </p:nvPr>
        </p:nvSpPr>
        <p:spPr>
          <a:ln/>
        </p:spPr>
        <p:txBody>
          <a:bodyPr/>
          <a:lstStyle/>
          <a:p>
            <a:fld id="{493B3B11-1F5C-4105-B547-7344030F950E}" type="slidenum">
              <a:rPr lang="en-US">
                <a:solidFill>
                  <a:prstClr val="black"/>
                </a:solidFill>
              </a:rPr>
              <a:pPr/>
              <a:t>56</a:t>
            </a:fld>
            <a:endParaRPr lang="en-US">
              <a:solidFill>
                <a:prstClr val="black"/>
              </a:solidFill>
            </a:endParaRPr>
          </a:p>
        </p:txBody>
      </p:sp>
      <p:sp>
        <p:nvSpPr>
          <p:cNvPr id="276482" name="Rectangle 2"/>
          <p:cNvSpPr>
            <a:spLocks noGrp="1" noRot="1" noChangeAspect="1" noChangeArrowheads="1" noTextEdit="1"/>
          </p:cNvSpPr>
          <p:nvPr>
            <p:ph type="sldImg"/>
          </p:nvPr>
        </p:nvSpPr>
        <p:spPr>
          <a:xfrm>
            <a:off x="1106488" y="695325"/>
            <a:ext cx="4646612" cy="3486150"/>
          </a:xfrm>
          <a:ln/>
        </p:spPr>
      </p:sp>
      <p:sp>
        <p:nvSpPr>
          <p:cNvPr id="276483" name="Rectangle 3"/>
          <p:cNvSpPr>
            <a:spLocks noGrp="1" noChangeArrowheads="1"/>
          </p:cNvSpPr>
          <p:nvPr>
            <p:ph type="body" idx="1"/>
          </p:nvPr>
        </p:nvSpPr>
        <p:spPr>
          <a:xfrm>
            <a:off x="686099" y="4416099"/>
            <a:ext cx="5485805" cy="4183995"/>
          </a:xfrm>
        </p:spPr>
        <p:txBody>
          <a:bodyPr/>
          <a:lstStyle/>
          <a:p>
            <a:endParaRPr lang="es-ES"/>
          </a:p>
        </p:txBody>
      </p:sp>
    </p:spTree>
    <p:extLst>
      <p:ext uri="{BB962C8B-B14F-4D97-AF65-F5344CB8AC3E}">
        <p14:creationId xmlns:p14="http://schemas.microsoft.com/office/powerpoint/2010/main" val="2652198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C57F2DEF-09F3-41C1-BA3C-3EE3F6A8C439}" type="slidenum">
              <a:rPr lang="en-US" smtClean="0">
                <a:latin typeface="Arial" charset="0"/>
              </a:rPr>
              <a:pPr/>
              <a:t>6</a:t>
            </a:fld>
            <a:endParaRPr lang="en-US">
              <a:latin typeface="Arial"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974552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solidFill>
                  <a:prstClr val="black"/>
                </a:solidFill>
              </a:rPr>
              <a:t>Day 3 - Technical Track</a:t>
            </a:r>
          </a:p>
        </p:txBody>
      </p:sp>
      <p:sp>
        <p:nvSpPr>
          <p:cNvPr id="5" name="Rectangle 3"/>
          <p:cNvSpPr>
            <a:spLocks noGrp="1" noChangeArrowheads="1"/>
          </p:cNvSpPr>
          <p:nvPr>
            <p:ph type="dt" idx="1"/>
          </p:nvPr>
        </p:nvSpPr>
        <p:spPr>
          <a:ln/>
        </p:spPr>
        <p:txBody>
          <a:bodyPr/>
          <a:lstStyle/>
          <a:p>
            <a:r>
              <a:rPr lang="en-US">
                <a:solidFill>
                  <a:prstClr val="black"/>
                </a:solidFill>
              </a:rPr>
              <a:t>Session IV: Instrumental Variables</a:t>
            </a:r>
          </a:p>
        </p:txBody>
      </p:sp>
      <p:sp>
        <p:nvSpPr>
          <p:cNvPr id="6" name="Rectangle 7"/>
          <p:cNvSpPr>
            <a:spLocks noGrp="1" noChangeArrowheads="1"/>
          </p:cNvSpPr>
          <p:nvPr>
            <p:ph type="sldNum" sz="quarter" idx="5"/>
          </p:nvPr>
        </p:nvSpPr>
        <p:spPr>
          <a:ln/>
        </p:spPr>
        <p:txBody>
          <a:bodyPr/>
          <a:lstStyle/>
          <a:p>
            <a:fld id="{DD0D29C2-2DD3-4B0D-8ADF-2EB28F613AA7}" type="slidenum">
              <a:rPr lang="en-US">
                <a:solidFill>
                  <a:prstClr val="black"/>
                </a:solidFill>
              </a:rPr>
              <a:pPr/>
              <a:t>58</a:t>
            </a:fld>
            <a:endParaRPr lang="en-US">
              <a:solidFill>
                <a:prstClr val="black"/>
              </a:solidFill>
            </a:endParaRPr>
          </a:p>
        </p:txBody>
      </p:sp>
      <p:sp>
        <p:nvSpPr>
          <p:cNvPr id="278530" name="Rectangle 2"/>
          <p:cNvSpPr>
            <a:spLocks noGrp="1" noRot="1" noChangeAspect="1" noChangeArrowheads="1" noTextEdit="1"/>
          </p:cNvSpPr>
          <p:nvPr>
            <p:ph type="sldImg"/>
          </p:nvPr>
        </p:nvSpPr>
        <p:spPr>
          <a:xfrm>
            <a:off x="1106488" y="695325"/>
            <a:ext cx="4646612" cy="3486150"/>
          </a:xfrm>
          <a:ln/>
        </p:spPr>
      </p:sp>
      <p:sp>
        <p:nvSpPr>
          <p:cNvPr id="278531" name="Rectangle 3"/>
          <p:cNvSpPr>
            <a:spLocks noGrp="1" noChangeArrowheads="1"/>
          </p:cNvSpPr>
          <p:nvPr>
            <p:ph type="body" idx="1"/>
          </p:nvPr>
        </p:nvSpPr>
        <p:spPr>
          <a:xfrm>
            <a:off x="686099" y="4416099"/>
            <a:ext cx="5485805" cy="4183995"/>
          </a:xfrm>
        </p:spPr>
        <p:txBody>
          <a:bodyPr/>
          <a:lstStyle/>
          <a:p>
            <a:endParaRPr lang="es-ES"/>
          </a:p>
        </p:txBody>
      </p:sp>
    </p:spTree>
    <p:extLst>
      <p:ext uri="{BB962C8B-B14F-4D97-AF65-F5344CB8AC3E}">
        <p14:creationId xmlns:p14="http://schemas.microsoft.com/office/powerpoint/2010/main" val="573050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solidFill>
                  <a:prstClr val="black"/>
                </a:solidFill>
              </a:rPr>
              <a:t>Day 3 - Technical Track</a:t>
            </a:r>
          </a:p>
        </p:txBody>
      </p:sp>
      <p:sp>
        <p:nvSpPr>
          <p:cNvPr id="5" name="Rectangle 3"/>
          <p:cNvSpPr>
            <a:spLocks noGrp="1" noChangeArrowheads="1"/>
          </p:cNvSpPr>
          <p:nvPr>
            <p:ph type="dt" idx="1"/>
          </p:nvPr>
        </p:nvSpPr>
        <p:spPr>
          <a:ln/>
        </p:spPr>
        <p:txBody>
          <a:bodyPr/>
          <a:lstStyle/>
          <a:p>
            <a:r>
              <a:rPr lang="en-US">
                <a:solidFill>
                  <a:prstClr val="black"/>
                </a:solidFill>
              </a:rPr>
              <a:t>Session IV: Instrumental Variables</a:t>
            </a:r>
          </a:p>
        </p:txBody>
      </p:sp>
      <p:sp>
        <p:nvSpPr>
          <p:cNvPr id="6" name="Rectangle 7"/>
          <p:cNvSpPr>
            <a:spLocks noGrp="1" noChangeArrowheads="1"/>
          </p:cNvSpPr>
          <p:nvPr>
            <p:ph type="sldNum" sz="quarter" idx="5"/>
          </p:nvPr>
        </p:nvSpPr>
        <p:spPr>
          <a:ln/>
        </p:spPr>
        <p:txBody>
          <a:bodyPr/>
          <a:lstStyle/>
          <a:p>
            <a:fld id="{DD0D29C2-2DD3-4B0D-8ADF-2EB28F613AA7}" type="slidenum">
              <a:rPr lang="en-US">
                <a:solidFill>
                  <a:prstClr val="black"/>
                </a:solidFill>
              </a:rPr>
              <a:pPr/>
              <a:t>59</a:t>
            </a:fld>
            <a:endParaRPr lang="en-US">
              <a:solidFill>
                <a:prstClr val="black"/>
              </a:solidFill>
            </a:endParaRPr>
          </a:p>
        </p:txBody>
      </p:sp>
      <p:sp>
        <p:nvSpPr>
          <p:cNvPr id="278530" name="Rectangle 2"/>
          <p:cNvSpPr>
            <a:spLocks noGrp="1" noRot="1" noChangeAspect="1" noChangeArrowheads="1" noTextEdit="1"/>
          </p:cNvSpPr>
          <p:nvPr>
            <p:ph type="sldImg"/>
          </p:nvPr>
        </p:nvSpPr>
        <p:spPr>
          <a:xfrm>
            <a:off x="1106488" y="695325"/>
            <a:ext cx="4646612" cy="3486150"/>
          </a:xfrm>
          <a:ln/>
        </p:spPr>
      </p:sp>
      <p:sp>
        <p:nvSpPr>
          <p:cNvPr id="278531" name="Rectangle 3"/>
          <p:cNvSpPr>
            <a:spLocks noGrp="1" noChangeArrowheads="1"/>
          </p:cNvSpPr>
          <p:nvPr>
            <p:ph type="body" idx="1"/>
          </p:nvPr>
        </p:nvSpPr>
        <p:spPr>
          <a:xfrm>
            <a:off x="686099" y="4416099"/>
            <a:ext cx="5485805" cy="4183995"/>
          </a:xfrm>
        </p:spPr>
        <p:txBody>
          <a:bodyPr/>
          <a:lstStyle/>
          <a:p>
            <a:endParaRPr lang="es-ES"/>
          </a:p>
        </p:txBody>
      </p:sp>
    </p:spTree>
    <p:extLst>
      <p:ext uri="{BB962C8B-B14F-4D97-AF65-F5344CB8AC3E}">
        <p14:creationId xmlns:p14="http://schemas.microsoft.com/office/powerpoint/2010/main" val="329644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solidFill>
                  <a:prstClr val="black"/>
                </a:solidFill>
              </a:rPr>
              <a:t>Day 3 - Technical Track</a:t>
            </a:r>
          </a:p>
        </p:txBody>
      </p:sp>
      <p:sp>
        <p:nvSpPr>
          <p:cNvPr id="5" name="Rectangle 3"/>
          <p:cNvSpPr>
            <a:spLocks noGrp="1" noChangeArrowheads="1"/>
          </p:cNvSpPr>
          <p:nvPr>
            <p:ph type="dt" idx="1"/>
          </p:nvPr>
        </p:nvSpPr>
        <p:spPr>
          <a:ln/>
        </p:spPr>
        <p:txBody>
          <a:bodyPr/>
          <a:lstStyle/>
          <a:p>
            <a:r>
              <a:rPr lang="en-US">
                <a:solidFill>
                  <a:prstClr val="black"/>
                </a:solidFill>
              </a:rPr>
              <a:t>Session IV: Instrumental Variables</a:t>
            </a:r>
          </a:p>
        </p:txBody>
      </p:sp>
      <p:sp>
        <p:nvSpPr>
          <p:cNvPr id="6" name="Rectangle 7"/>
          <p:cNvSpPr>
            <a:spLocks noGrp="1" noChangeArrowheads="1"/>
          </p:cNvSpPr>
          <p:nvPr>
            <p:ph type="sldNum" sz="quarter" idx="5"/>
          </p:nvPr>
        </p:nvSpPr>
        <p:spPr>
          <a:ln/>
        </p:spPr>
        <p:txBody>
          <a:bodyPr/>
          <a:lstStyle/>
          <a:p>
            <a:fld id="{586E5EFA-7686-4E1C-9004-30A44B06761E}" type="slidenum">
              <a:rPr lang="en-US">
                <a:solidFill>
                  <a:prstClr val="black"/>
                </a:solidFill>
              </a:rPr>
              <a:pPr/>
              <a:t>60</a:t>
            </a:fld>
            <a:endParaRPr lang="en-US">
              <a:solidFill>
                <a:prstClr val="black"/>
              </a:solidFill>
            </a:endParaRPr>
          </a:p>
        </p:txBody>
      </p:sp>
      <p:sp>
        <p:nvSpPr>
          <p:cNvPr id="283650" name="Rectangle 2"/>
          <p:cNvSpPr>
            <a:spLocks noGrp="1" noRot="1" noChangeAspect="1" noChangeArrowheads="1" noTextEdit="1"/>
          </p:cNvSpPr>
          <p:nvPr>
            <p:ph type="sldImg"/>
          </p:nvPr>
        </p:nvSpPr>
        <p:spPr>
          <a:xfrm>
            <a:off x="1106488" y="695325"/>
            <a:ext cx="4646612" cy="3486150"/>
          </a:xfrm>
          <a:ln/>
        </p:spPr>
      </p:sp>
      <p:sp>
        <p:nvSpPr>
          <p:cNvPr id="283651" name="Rectangle 3"/>
          <p:cNvSpPr>
            <a:spLocks noGrp="1" noChangeArrowheads="1"/>
          </p:cNvSpPr>
          <p:nvPr>
            <p:ph type="body" idx="1"/>
          </p:nvPr>
        </p:nvSpPr>
        <p:spPr>
          <a:xfrm>
            <a:off x="686099" y="4416099"/>
            <a:ext cx="5485805" cy="4183995"/>
          </a:xfrm>
        </p:spPr>
        <p:txBody>
          <a:bodyPr/>
          <a:lstStyle/>
          <a:p>
            <a:endParaRPr lang="es-ES"/>
          </a:p>
        </p:txBody>
      </p:sp>
    </p:spTree>
    <p:extLst>
      <p:ext uri="{BB962C8B-B14F-4D97-AF65-F5344CB8AC3E}">
        <p14:creationId xmlns:p14="http://schemas.microsoft.com/office/powerpoint/2010/main" val="30269036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F18C334D-B4F7-4E2F-BAA5-D4D568890C61}" type="slidenum">
              <a:rPr lang="en-US" smtClean="0">
                <a:latin typeface="Arial" charset="0"/>
              </a:rPr>
              <a:pPr/>
              <a:t>64</a:t>
            </a:fld>
            <a:endParaRPr lang="en-US">
              <a:latin typeface="Arial"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28744450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5EE4FF0F-9A18-4C04-8F4C-8CB825164700}" type="slidenum">
              <a:rPr lang="en-US" smtClean="0">
                <a:latin typeface="Arial" charset="0"/>
              </a:rPr>
              <a:pPr/>
              <a:t>65</a:t>
            </a:fld>
            <a:endParaRPr lang="en-US">
              <a:latin typeface="Arial"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33095867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887226F7-94E7-43E2-97F0-46B306C2FBEC}" type="slidenum">
              <a:rPr lang="en-US" smtClean="0">
                <a:latin typeface="Arial" charset="0"/>
              </a:rPr>
              <a:pPr/>
              <a:t>66</a:t>
            </a:fld>
            <a:endParaRPr lang="en-US">
              <a:latin typeface="Arial"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12246882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243A9E50-97F1-48C6-BCF7-1AD411E46B07}" type="slidenum">
              <a:rPr lang="en-US" smtClean="0">
                <a:latin typeface="Arial" charset="0"/>
              </a:rPr>
              <a:pPr/>
              <a:t>67</a:t>
            </a:fld>
            <a:endParaRPr lang="en-US">
              <a:latin typeface="Arial"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5301771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D8899820-A3B7-46DD-9FD8-F57FE60389C9}" type="slidenum">
              <a:rPr lang="en-US" smtClean="0">
                <a:solidFill>
                  <a:srgbClr val="000000"/>
                </a:solidFill>
                <a:latin typeface="Arial" charset="0"/>
              </a:rPr>
              <a:pPr/>
              <a:t>68</a:t>
            </a:fld>
            <a:endParaRPr lang="en-US">
              <a:solidFill>
                <a:srgbClr val="000000"/>
              </a:solidFill>
              <a:latin typeface="Arial"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18120384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AA58BE87-3565-413B-8ED1-20DFF010F9CF}" type="slidenum">
              <a:rPr lang="en-US" smtClean="0">
                <a:latin typeface="Arial" charset="0"/>
              </a:rPr>
              <a:pPr/>
              <a:t>70</a:t>
            </a:fld>
            <a:endParaRPr lang="en-US">
              <a:latin typeface="Arial"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34311650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FFA3F5B8-93B2-4FBE-8C66-603CCB188451}" type="slidenum">
              <a:rPr lang="en-US" smtClean="0">
                <a:latin typeface="Arial" charset="0"/>
              </a:rPr>
              <a:pPr/>
              <a:t>71</a:t>
            </a:fld>
            <a:endParaRPr lang="en-US">
              <a:latin typeface="Arial"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1962839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ATT</a:t>
            </a:r>
            <a:r>
              <a:rPr lang="en-US" baseline="0" dirty="0"/>
              <a:t> is not the same as the ATE. Where is the difference in this chart? E.g. a disease will kill if not treated. There is a drug that if taken will save the patient’s life but it only works for patients with a certain genetic makeup. A doctor tests patients with the disease for the gene and administers the drug to those with the gene. Note that for the ATT the people who were not treated are a good stand-in for what would have happened to the treated had they not been treated-namely they would have died. So the ATT is that the treatment effect is 100%, everyone who got the drug would have died without it. But this is not the same as the ATE since if everyone had been given the drug it would not have saved everyone. Thus, the treated are not a good stand-in for the what would have happened to the untreated had they been treated. Homework, let Pi equal the proportion of the treated. Write NATE in terms of ATE. </a:t>
            </a:r>
            <a:r>
              <a:rPr lang="en-US" baseline="0"/>
              <a:t>Use ATT, ATE, ATU.</a:t>
            </a:r>
            <a:endParaRPr lang="en-US" dirty="0"/>
          </a:p>
        </p:txBody>
      </p:sp>
      <p:sp>
        <p:nvSpPr>
          <p:cNvPr id="4" name="Slide Number Placeholder 3"/>
          <p:cNvSpPr>
            <a:spLocks noGrp="1"/>
          </p:cNvSpPr>
          <p:nvPr>
            <p:ph type="sldNum" sz="quarter" idx="10"/>
          </p:nvPr>
        </p:nvSpPr>
        <p:spPr/>
        <p:txBody>
          <a:bodyPr/>
          <a:lstStyle/>
          <a:p>
            <a:pPr>
              <a:defRPr/>
            </a:pPr>
            <a:fld id="{86F7FD6D-3760-49B2-B717-8D9A4C258668}" type="slidenum">
              <a:rPr lang="en-US" smtClean="0"/>
              <a:pPr>
                <a:defRPr/>
              </a:pPr>
              <a:t>7</a:t>
            </a:fld>
            <a:endParaRPr lang="en-US"/>
          </a:p>
        </p:txBody>
      </p:sp>
    </p:spTree>
    <p:extLst>
      <p:ext uri="{BB962C8B-B14F-4D97-AF65-F5344CB8AC3E}">
        <p14:creationId xmlns:p14="http://schemas.microsoft.com/office/powerpoint/2010/main" val="42854854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20CCE39F-1F07-4BA6-B320-1C8547186289}" type="slidenum">
              <a:rPr lang="en-US" smtClean="0">
                <a:latin typeface="Arial" charset="0"/>
              </a:rPr>
              <a:pPr/>
              <a:t>72</a:t>
            </a:fld>
            <a:endParaRPr lang="en-US">
              <a:latin typeface="Arial"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15882646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62E9A9C7-913A-497C-9C48-CCE01194EF78}" type="slidenum">
              <a:rPr lang="en-US" smtClean="0">
                <a:latin typeface="Arial" charset="0"/>
              </a:rPr>
              <a:pPr/>
              <a:t>74</a:t>
            </a:fld>
            <a:endParaRPr lang="en-US">
              <a:latin typeface="Arial"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539120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Day 3 - Technical Track</a:t>
            </a:r>
          </a:p>
        </p:txBody>
      </p:sp>
      <p:sp>
        <p:nvSpPr>
          <p:cNvPr id="5" name="Rectangle 3"/>
          <p:cNvSpPr>
            <a:spLocks noGrp="1" noChangeArrowheads="1"/>
          </p:cNvSpPr>
          <p:nvPr>
            <p:ph type="dt" idx="1"/>
          </p:nvPr>
        </p:nvSpPr>
        <p:spPr>
          <a:ln/>
        </p:spPr>
        <p:txBody>
          <a:bodyPr/>
          <a:lstStyle/>
          <a:p>
            <a:r>
              <a:rPr lang="en-US"/>
              <a:t>Session VI: Matching</a:t>
            </a:r>
          </a:p>
        </p:txBody>
      </p:sp>
      <p:sp>
        <p:nvSpPr>
          <p:cNvPr id="7" name="Rectangle 7"/>
          <p:cNvSpPr>
            <a:spLocks noGrp="1" noChangeArrowheads="1"/>
          </p:cNvSpPr>
          <p:nvPr>
            <p:ph type="sldNum" sz="quarter" idx="5"/>
          </p:nvPr>
        </p:nvSpPr>
        <p:spPr>
          <a:ln/>
        </p:spPr>
        <p:txBody>
          <a:bodyPr/>
          <a:lstStyle/>
          <a:p>
            <a:fld id="{833DD34D-0749-4CBB-9ECA-47E619987EC2}" type="slidenum">
              <a:rPr lang="en-US"/>
              <a:pPr/>
              <a:t>14</a:t>
            </a:fld>
            <a:endParaRPr lang="en-US"/>
          </a:p>
        </p:txBody>
      </p:sp>
      <p:sp>
        <p:nvSpPr>
          <p:cNvPr id="253954" name="Rectangle 1026"/>
          <p:cNvSpPr>
            <a:spLocks noGrp="1" noRot="1" noChangeAspect="1" noChangeArrowheads="1" noTextEdit="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p:spPr>
      </p:sp>
      <p:sp>
        <p:nvSpPr>
          <p:cNvPr id="253955" name="Rectangle 1027"/>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lIns="90498" tIns="45249" rIns="90498" bIns="45249"/>
          <a:lstStyle/>
          <a:p>
            <a:endParaRPr lang="es-ES"/>
          </a:p>
        </p:txBody>
      </p:sp>
    </p:spTree>
    <p:extLst>
      <p:ext uri="{BB962C8B-B14F-4D97-AF65-F5344CB8AC3E}">
        <p14:creationId xmlns:p14="http://schemas.microsoft.com/office/powerpoint/2010/main" val="2959502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messy, male smokers, who like to listen to music</a:t>
            </a:r>
            <a:r>
              <a:rPr lang="en-US" baseline="0" dirty="0"/>
              <a:t> and stay up late could have a different SAT scores—probably they do but once we control for that group, i.e. within the </a:t>
            </a:r>
            <a:r>
              <a:rPr lang="en-US" baseline="0" dirty="0" err="1"/>
              <a:t>Xs</a:t>
            </a:r>
            <a:r>
              <a:rPr lang="en-US" baseline="0" dirty="0"/>
              <a:t> the assignment is random. Note that f</a:t>
            </a:r>
            <a:r>
              <a:rPr lang="en-US" dirty="0"/>
              <a:t>or</a:t>
            </a:r>
            <a:r>
              <a:rPr lang="en-US" baseline="0" dirty="0"/>
              <a:t> a pure matching estimator, </a:t>
            </a:r>
            <a:r>
              <a:rPr lang="en-US" baseline="0" dirty="0" err="1"/>
              <a:t>Sacerdote</a:t>
            </a:r>
            <a:r>
              <a:rPr lang="en-US" baseline="0" dirty="0"/>
              <a:t> would run the regression within blocks. Here to increase efficiency he uses dummies which assumes that the GPA/Ability effect is the same across blocks and that the effect of the block is a simple change in intercept.</a:t>
            </a:r>
            <a:endParaRPr lang="en-US" dirty="0"/>
          </a:p>
        </p:txBody>
      </p:sp>
      <p:sp>
        <p:nvSpPr>
          <p:cNvPr id="4" name="Slide Number Placeholder 3"/>
          <p:cNvSpPr>
            <a:spLocks noGrp="1"/>
          </p:cNvSpPr>
          <p:nvPr>
            <p:ph type="sldNum" sz="quarter" idx="10"/>
          </p:nvPr>
        </p:nvSpPr>
        <p:spPr/>
        <p:txBody>
          <a:bodyPr/>
          <a:lstStyle/>
          <a:p>
            <a:pPr>
              <a:defRPr/>
            </a:pPr>
            <a:fld id="{86F7FD6D-3760-49B2-B717-8D9A4C258668}" type="slidenum">
              <a:rPr lang="en-US" smtClean="0"/>
              <a:pPr>
                <a:defRPr/>
              </a:pPr>
              <a:t>18</a:t>
            </a:fld>
            <a:endParaRPr lang="en-US"/>
          </a:p>
        </p:txBody>
      </p:sp>
    </p:spTree>
    <p:extLst>
      <p:ext uri="{BB962C8B-B14F-4D97-AF65-F5344CB8AC3E}">
        <p14:creationId xmlns:p14="http://schemas.microsoft.com/office/powerpoint/2010/main" val="1138699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one year of education the same as one year of schooling? No. </a:t>
            </a:r>
            <a:r>
              <a:rPr lang="en-US" dirty="0" err="1"/>
              <a:t>Mahalanobis</a:t>
            </a:r>
            <a:r>
              <a:rPr lang="en-US" dirty="0"/>
              <a:t> can create distance measures based on standard deviations or other formula.</a:t>
            </a:r>
          </a:p>
        </p:txBody>
      </p:sp>
      <p:sp>
        <p:nvSpPr>
          <p:cNvPr id="4" name="Slide Number Placeholder 3"/>
          <p:cNvSpPr>
            <a:spLocks noGrp="1"/>
          </p:cNvSpPr>
          <p:nvPr>
            <p:ph type="sldNum" sz="quarter" idx="5"/>
          </p:nvPr>
        </p:nvSpPr>
        <p:spPr/>
        <p:txBody>
          <a:bodyPr/>
          <a:lstStyle/>
          <a:p>
            <a:pPr>
              <a:defRPr/>
            </a:pPr>
            <a:fld id="{86F7FD6D-3760-49B2-B717-8D9A4C258668}" type="slidenum">
              <a:rPr lang="en-US" smtClean="0"/>
              <a:pPr>
                <a:defRPr/>
              </a:pPr>
              <a:t>24</a:t>
            </a:fld>
            <a:endParaRPr lang="en-US"/>
          </a:p>
        </p:txBody>
      </p:sp>
    </p:spTree>
    <p:extLst>
      <p:ext uri="{BB962C8B-B14F-4D97-AF65-F5344CB8AC3E}">
        <p14:creationId xmlns:p14="http://schemas.microsoft.com/office/powerpoint/2010/main" val="1167291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88ECD749-3750-4A0D-A62E-C48C31F2D0DC}" type="slidenum">
              <a:rPr lang="en-US" smtClean="0">
                <a:latin typeface="Arial" charset="0"/>
              </a:rPr>
              <a:pPr/>
              <a:t>30</a:t>
            </a:fld>
            <a:endParaRPr lang="en-US">
              <a:latin typeface="Arial"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4069682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solidFill>
                  <a:prstClr val="black"/>
                </a:solidFill>
              </a:rPr>
              <a:t>Day 3 - Technical Track</a:t>
            </a:r>
          </a:p>
        </p:txBody>
      </p:sp>
      <p:sp>
        <p:nvSpPr>
          <p:cNvPr id="5" name="Rectangle 3"/>
          <p:cNvSpPr>
            <a:spLocks noGrp="1" noChangeArrowheads="1"/>
          </p:cNvSpPr>
          <p:nvPr>
            <p:ph type="dt" idx="1"/>
          </p:nvPr>
        </p:nvSpPr>
        <p:spPr>
          <a:ln/>
        </p:spPr>
        <p:txBody>
          <a:bodyPr/>
          <a:lstStyle/>
          <a:p>
            <a:r>
              <a:rPr lang="en-US">
                <a:solidFill>
                  <a:prstClr val="black"/>
                </a:solidFill>
              </a:rPr>
              <a:t>Session VI: Matching</a:t>
            </a:r>
          </a:p>
        </p:txBody>
      </p:sp>
      <p:sp>
        <p:nvSpPr>
          <p:cNvPr id="7" name="Rectangle 7"/>
          <p:cNvSpPr>
            <a:spLocks noGrp="1" noChangeArrowheads="1"/>
          </p:cNvSpPr>
          <p:nvPr>
            <p:ph type="sldNum" sz="quarter" idx="5"/>
          </p:nvPr>
        </p:nvSpPr>
        <p:spPr>
          <a:ln/>
        </p:spPr>
        <p:txBody>
          <a:bodyPr/>
          <a:lstStyle/>
          <a:p>
            <a:fld id="{B32252D5-1C96-4148-8349-F9AEC97BBB1D}" type="slidenum">
              <a:rPr lang="en-US">
                <a:solidFill>
                  <a:prstClr val="black"/>
                </a:solidFill>
              </a:rPr>
              <a:pPr/>
              <a:t>31</a:t>
            </a:fld>
            <a:endParaRPr lang="en-US">
              <a:solidFill>
                <a:prstClr val="black"/>
              </a:solidFill>
            </a:endParaRPr>
          </a:p>
        </p:txBody>
      </p:sp>
      <p:sp>
        <p:nvSpPr>
          <p:cNvPr id="279554" name="Rectangle 1026"/>
          <p:cNvSpPr>
            <a:spLocks noGrp="1" noRot="1" noChangeAspect="1" noChangeArrowheads="1" noTextEdit="1"/>
          </p:cNvSpPr>
          <p:nvPr>
            <p:ph type="sldImg"/>
          </p:nvPr>
        </p:nvSpPr>
        <p:spPr>
          <a:ln/>
        </p:spPr>
      </p:sp>
      <p:sp>
        <p:nvSpPr>
          <p:cNvPr id="279555" name="Rectangle 1027"/>
          <p:cNvSpPr>
            <a:spLocks noGrp="1" noChangeArrowheads="1"/>
          </p:cNvSpPr>
          <p:nvPr>
            <p:ph type="body" idx="1"/>
          </p:nvPr>
        </p:nvSpPr>
        <p:spPr/>
        <p:txBody>
          <a:bodyPr/>
          <a:lstStyle/>
          <a:p>
            <a:endParaRPr lang="es-ES"/>
          </a:p>
        </p:txBody>
      </p:sp>
    </p:spTree>
    <p:extLst>
      <p:ext uri="{BB962C8B-B14F-4D97-AF65-F5344CB8AC3E}">
        <p14:creationId xmlns:p14="http://schemas.microsoft.com/office/powerpoint/2010/main" val="3519863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solidFill>
                  <a:prstClr val="black"/>
                </a:solidFill>
              </a:rPr>
              <a:t>Day 3 - Technical Track</a:t>
            </a:r>
          </a:p>
        </p:txBody>
      </p:sp>
      <p:sp>
        <p:nvSpPr>
          <p:cNvPr id="5" name="Rectangle 3"/>
          <p:cNvSpPr>
            <a:spLocks noGrp="1" noChangeArrowheads="1"/>
          </p:cNvSpPr>
          <p:nvPr>
            <p:ph type="dt" idx="1"/>
          </p:nvPr>
        </p:nvSpPr>
        <p:spPr>
          <a:ln/>
        </p:spPr>
        <p:txBody>
          <a:bodyPr/>
          <a:lstStyle/>
          <a:p>
            <a:r>
              <a:rPr lang="en-US">
                <a:solidFill>
                  <a:prstClr val="black"/>
                </a:solidFill>
              </a:rPr>
              <a:t>Session VI: Matching</a:t>
            </a:r>
          </a:p>
        </p:txBody>
      </p:sp>
      <p:sp>
        <p:nvSpPr>
          <p:cNvPr id="7" name="Rectangle 7"/>
          <p:cNvSpPr>
            <a:spLocks noGrp="1" noChangeArrowheads="1"/>
          </p:cNvSpPr>
          <p:nvPr>
            <p:ph type="sldNum" sz="quarter" idx="5"/>
          </p:nvPr>
        </p:nvSpPr>
        <p:spPr>
          <a:ln/>
        </p:spPr>
        <p:txBody>
          <a:bodyPr/>
          <a:lstStyle/>
          <a:p>
            <a:fld id="{6AD7A0CF-C188-479B-8529-11EE8DB549D9}" type="slidenum">
              <a:rPr lang="en-US">
                <a:solidFill>
                  <a:prstClr val="black"/>
                </a:solidFill>
              </a:rPr>
              <a:pPr/>
              <a:t>32</a:t>
            </a:fld>
            <a:endParaRPr lang="en-US">
              <a:solidFill>
                <a:prstClr val="black"/>
              </a:solidFill>
            </a:endParaRPr>
          </a:p>
        </p:txBody>
      </p:sp>
      <p:sp>
        <p:nvSpPr>
          <p:cNvPr id="293890" name="Rectangle 1026"/>
          <p:cNvSpPr>
            <a:spLocks noGrp="1" noRot="1" noChangeAspect="1" noChangeArrowheads="1" noTextEdit="1"/>
          </p:cNvSpPr>
          <p:nvPr>
            <p:ph type="sldImg"/>
          </p:nvPr>
        </p:nvSpPr>
        <p:spPr>
          <a:ln/>
        </p:spPr>
      </p:sp>
      <p:sp>
        <p:nvSpPr>
          <p:cNvPr id="293891" name="Rectangle 1027"/>
          <p:cNvSpPr>
            <a:spLocks noGrp="1" noChangeArrowheads="1"/>
          </p:cNvSpPr>
          <p:nvPr>
            <p:ph type="body" idx="1"/>
          </p:nvPr>
        </p:nvSpPr>
        <p:spPr/>
        <p:txBody>
          <a:bodyPr/>
          <a:lstStyle/>
          <a:p>
            <a:endParaRPr lang="es-ES"/>
          </a:p>
        </p:txBody>
      </p:sp>
    </p:spTree>
    <p:extLst>
      <p:ext uri="{BB962C8B-B14F-4D97-AF65-F5344CB8AC3E}">
        <p14:creationId xmlns:p14="http://schemas.microsoft.com/office/powerpoint/2010/main" val="3212393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www.worldbank.org/hdchiefeconomist" TargetMode="External"/><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www.worldbank.org/hdchiefeconomist" TargetMode="External"/><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hyperlink" Target="http://www.worldbank.org/hdchiefeconomist" TargetMode="External"/><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fld id="{D7C3A134-F1C3-464B-BF47-54DC2DE08F52}" type="datetimeFigureOut">
              <a:rPr lang="en-US" smtClean="0"/>
              <a:t>8/30/2021</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48F39E-9C37-485F-AC97-16BB4BDF9F49}" type="slidenum">
              <a:rPr kumimoji="0" lang="en-US" smtClean="0"/>
              <a:t>‹#›</a:t>
            </a:fld>
            <a:endParaRPr kumimoji="0"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7C3A134-F1C3-464B-BF47-54DC2DE08F52}" type="datetimeFigureOut">
              <a:rPr lang="en-US" smtClean="0"/>
              <a:t>8/30/2021</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48F39E-9C37-485F-AC97-16BB4BDF9F49}" type="slidenum">
              <a:rPr kumimoji="0" lang="en-US" smtClean="0"/>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7C3A134-F1C3-464B-BF47-54DC2DE08F52}" type="datetimeFigureOut">
              <a:rPr lang="en-US" smtClean="0"/>
              <a:t>8/30/2021</a:t>
            </a:fld>
            <a:endParaRPr lang="en-US"/>
          </a:p>
        </p:txBody>
      </p:sp>
      <p:sp>
        <p:nvSpPr>
          <p:cNvPr id="5" name="Footer Placeholder 4"/>
          <p:cNvSpPr>
            <a:spLocks noGrp="1"/>
          </p:cNvSpPr>
          <p:nvPr>
            <p:ph type="ftr" sz="quarter" idx="11"/>
          </p:nvPr>
        </p:nvSpPr>
        <p:spPr>
          <a:xfrm>
            <a:off x="2640597" y="6377459"/>
            <a:ext cx="3836404" cy="365125"/>
          </a:xfrm>
        </p:spPr>
        <p:txBody>
          <a:bodyPr/>
          <a:lstStyle/>
          <a:p>
            <a:endParaRPr kumimoji="0" lang="en-US"/>
          </a:p>
        </p:txBody>
      </p:sp>
      <p:sp>
        <p:nvSpPr>
          <p:cNvPr id="6" name="Slide Number Placeholder 5"/>
          <p:cNvSpPr>
            <a:spLocks noGrp="1"/>
          </p:cNvSpPr>
          <p:nvPr>
            <p:ph type="sldNum" sz="quarter" idx="12"/>
          </p:nvPr>
        </p:nvSpPr>
        <p:spPr/>
        <p:txBody>
          <a:bodyPr/>
          <a:lstStyle/>
          <a:p>
            <a:fld id="{9648F39E-9C37-485F-AC97-16BB4BDF9F49}" type="slidenum">
              <a:rPr kumimoji="0" lang="en-US" smtClean="0"/>
              <a:t>‹#›</a:t>
            </a:fld>
            <a:endParaRPr kumimoji="0"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1295400"/>
          </a:xfrm>
        </p:spPr>
        <p:txBody>
          <a:bodyPr/>
          <a:lstStyle/>
          <a:p>
            <a:r>
              <a:rPr lang="en-US"/>
              <a:t>Click to edit Master title style</a:t>
            </a:r>
          </a:p>
        </p:txBody>
      </p:sp>
      <p:sp>
        <p:nvSpPr>
          <p:cNvPr id="3" name="Text Placeholder 2"/>
          <p:cNvSpPr>
            <a:spLocks noGrp="1"/>
          </p:cNvSpPr>
          <p:nvPr>
            <p:ph type="body" sz="half" idx="1"/>
          </p:nvPr>
        </p:nvSpPr>
        <p:spPr>
          <a:xfrm>
            <a:off x="457200" y="1719263"/>
            <a:ext cx="40386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719263"/>
            <a:ext cx="4038600" cy="2128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000500"/>
            <a:ext cx="4038600" cy="2130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8400"/>
            <a:ext cx="2133600" cy="457200"/>
          </a:xfrm>
        </p:spPr>
        <p:txBody>
          <a:bodyPr/>
          <a:lstStyle>
            <a:lvl1pPr>
              <a:defRPr/>
            </a:lvl1pPr>
          </a:lstStyle>
          <a:p>
            <a:endParaRPr lang="en-US" altLang="zh-CN"/>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ltLang="zh-CN"/>
          </a:p>
        </p:txBody>
      </p:sp>
      <p:sp>
        <p:nvSpPr>
          <p:cNvPr id="8" name="Slide Number Placeholder 7"/>
          <p:cNvSpPr>
            <a:spLocks noGrp="1"/>
          </p:cNvSpPr>
          <p:nvPr>
            <p:ph type="sldNum" sz="quarter" idx="12"/>
          </p:nvPr>
        </p:nvSpPr>
        <p:spPr>
          <a:xfrm>
            <a:off x="6553200" y="6248400"/>
            <a:ext cx="2133600" cy="457200"/>
          </a:xfrm>
        </p:spPr>
        <p:txBody>
          <a:bodyPr/>
          <a:lstStyle>
            <a:lvl1pPr>
              <a:defRPr/>
            </a:lvl1pPr>
          </a:lstStyle>
          <a:p>
            <a:fld id="{6C4B4662-7D89-42B6-A98F-4DF8CBAE60D4}" type="slidenum">
              <a:rPr lang="en-US" altLang="zh-CN"/>
              <a:pPr/>
              <a:t>‹#›</a:t>
            </a:fld>
            <a:endParaRPr lang="en-US" altLang="zh-CN"/>
          </a:p>
        </p:txBody>
      </p:sp>
    </p:spTree>
    <p:extLst>
      <p:ext uri="{BB962C8B-B14F-4D97-AF65-F5344CB8AC3E}">
        <p14:creationId xmlns:p14="http://schemas.microsoft.com/office/powerpoint/2010/main" val="5094442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iapositiva de título">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useBgFill="1">
        <p:nvSpPr>
          <p:cNvPr id="42" name="41 Rectángulo"/>
          <p:cNvSpPr/>
          <p:nvPr/>
        </p:nvSpPr>
        <p:spPr>
          <a:xfrm>
            <a:off x="0" y="5715001"/>
            <a:ext cx="9144000"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3 Marcador de fecha"/>
          <p:cNvSpPr>
            <a:spLocks noGrp="1"/>
          </p:cNvSpPr>
          <p:nvPr>
            <p:ph type="dt" sz="half" idx="10"/>
          </p:nvPr>
        </p:nvSpPr>
        <p:spPr>
          <a:xfrm>
            <a:off x="6858016" y="6500834"/>
            <a:ext cx="2133600" cy="252000"/>
          </a:xfrm>
        </p:spPr>
        <p:txBody>
          <a:bodyPr/>
          <a:lstStyle>
            <a:lvl1pPr algn="r">
              <a:defRPr>
                <a:solidFill>
                  <a:schemeClr val="bg1">
                    <a:lumMod val="50000"/>
                  </a:schemeClr>
                </a:solidFill>
              </a:defRPr>
            </a:lvl1pPr>
          </a:lstStyle>
          <a:p>
            <a:fld id="{A07F6BB9-C580-4193-84D4-C081BD39EC2C}" type="datetime4">
              <a:rPr lang="en-US" smtClean="0">
                <a:solidFill>
                  <a:srgbClr val="FFFFFF">
                    <a:lumMod val="50000"/>
                  </a:srgbClr>
                </a:solidFill>
              </a:rPr>
              <a:pPr/>
              <a:t>August 30, 2021</a:t>
            </a:fld>
            <a:endParaRPr lang="en-US" dirty="0">
              <a:solidFill>
                <a:srgbClr val="FFFFFF">
                  <a:lumMod val="50000"/>
                </a:srgbClr>
              </a:solidFill>
            </a:endParaRPr>
          </a:p>
        </p:txBody>
      </p:sp>
      <p:sp>
        <p:nvSpPr>
          <p:cNvPr id="8" name="7 Marcador de texto"/>
          <p:cNvSpPr>
            <a:spLocks noGrp="1"/>
          </p:cNvSpPr>
          <p:nvPr>
            <p:ph type="body" sz="quarter" idx="13" hasCustomPrompt="1"/>
          </p:nvPr>
        </p:nvSpPr>
        <p:spPr>
          <a:xfrm>
            <a:off x="1564505" y="4214814"/>
            <a:ext cx="6043609" cy="571500"/>
          </a:xfrm>
        </p:spPr>
        <p:txBody>
          <a:bodyPr anchor="ctr" anchorCtr="0">
            <a:normAutofit/>
          </a:bodyPr>
          <a:lstStyle>
            <a:lvl1pPr algn="ctr">
              <a:buNone/>
              <a:defRPr sz="3200" b="1">
                <a:solidFill>
                  <a:schemeClr val="accent1"/>
                </a:solidFill>
              </a:defRPr>
            </a:lvl1pPr>
          </a:lstStyle>
          <a:p>
            <a:pPr lvl="0"/>
            <a:r>
              <a:rPr lang="en-US" noProof="0"/>
              <a:t>Author</a:t>
            </a:r>
          </a:p>
        </p:txBody>
      </p:sp>
      <p:sp>
        <p:nvSpPr>
          <p:cNvPr id="12" name="7 Marcador de texto"/>
          <p:cNvSpPr>
            <a:spLocks noGrp="1"/>
          </p:cNvSpPr>
          <p:nvPr>
            <p:ph type="body" sz="quarter" idx="15" hasCustomPrompt="1"/>
          </p:nvPr>
        </p:nvSpPr>
        <p:spPr>
          <a:xfrm>
            <a:off x="1564505" y="4643442"/>
            <a:ext cx="6043609" cy="571500"/>
          </a:xfrm>
        </p:spPr>
        <p:txBody>
          <a:bodyPr anchor="ctr" anchorCtr="0">
            <a:normAutofit/>
          </a:bodyPr>
          <a:lstStyle>
            <a:lvl1pPr algn="ctr">
              <a:buNone/>
              <a:defRPr sz="2800" b="1">
                <a:solidFill>
                  <a:schemeClr val="tx2">
                    <a:lumMod val="85000"/>
                    <a:lumOff val="15000"/>
                  </a:schemeClr>
                </a:solidFill>
              </a:defRPr>
            </a:lvl1pPr>
          </a:lstStyle>
          <a:p>
            <a:pPr lvl="0"/>
            <a:r>
              <a:rPr lang="en-US" noProof="0" dirty="0"/>
              <a:t>Organization</a:t>
            </a:r>
          </a:p>
        </p:txBody>
      </p:sp>
      <p:sp>
        <p:nvSpPr>
          <p:cNvPr id="23" name="22 Marcador de texto"/>
          <p:cNvSpPr>
            <a:spLocks noGrp="1"/>
          </p:cNvSpPr>
          <p:nvPr>
            <p:ph type="body" sz="quarter" idx="16" hasCustomPrompt="1"/>
          </p:nvPr>
        </p:nvSpPr>
        <p:spPr>
          <a:xfrm>
            <a:off x="142844" y="6215082"/>
            <a:ext cx="8858248" cy="571480"/>
          </a:xfrm>
        </p:spPr>
        <p:txBody>
          <a:bodyPr anchor="ctr">
            <a:normAutofit/>
          </a:bodyPr>
          <a:lstStyle>
            <a:lvl1pPr marL="0" indent="0">
              <a:buNone/>
              <a:defRPr sz="1600" baseline="0">
                <a:solidFill>
                  <a:schemeClr val="tx2">
                    <a:lumMod val="50000"/>
                    <a:lumOff val="50000"/>
                  </a:schemeClr>
                </a:solidFill>
                <a:latin typeface="+mn-lt"/>
              </a:defRPr>
            </a:lvl1pPr>
          </a:lstStyle>
          <a:p>
            <a:pPr lvl="0"/>
            <a:r>
              <a:rPr lang="en-US" noProof="0" dirty="0"/>
              <a:t>Notes if necessary</a:t>
            </a:r>
          </a:p>
        </p:txBody>
      </p:sp>
      <p:cxnSp>
        <p:nvCxnSpPr>
          <p:cNvPr id="26" name="25 Conector recto"/>
          <p:cNvCxnSpPr/>
          <p:nvPr/>
        </p:nvCxnSpPr>
        <p:spPr>
          <a:xfrm>
            <a:off x="500034" y="4143380"/>
            <a:ext cx="8072494" cy="0"/>
          </a:xfrm>
          <a:prstGeom prst="line">
            <a:avLst/>
          </a:prstGeom>
          <a:ln w="6350">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7" name="7 Marcador de texto"/>
          <p:cNvSpPr>
            <a:spLocks noGrp="1"/>
          </p:cNvSpPr>
          <p:nvPr>
            <p:ph type="body" sz="quarter" idx="17" hasCustomPrompt="1"/>
          </p:nvPr>
        </p:nvSpPr>
        <p:spPr>
          <a:xfrm>
            <a:off x="500034" y="1857364"/>
            <a:ext cx="8072494" cy="1161574"/>
          </a:xfrm>
          <a:prstGeom prst="round2SameRect">
            <a:avLst/>
          </a:prstGeom>
          <a:solidFill>
            <a:schemeClr val="accent1"/>
          </a:solidFill>
          <a:effectLst>
            <a:outerShdw blurRad="50800" dist="38100" dir="5400000" algn="t" rotWithShape="0">
              <a:prstClr val="black">
                <a:alpha val="20000"/>
              </a:prstClr>
            </a:outerShdw>
          </a:effectLst>
          <a:scene3d>
            <a:camera prst="orthographicFront"/>
            <a:lightRig rig="threePt" dir="t"/>
          </a:scene3d>
          <a:sp3d>
            <a:bevelT prst="angle"/>
          </a:sp3d>
        </p:spPr>
        <p:txBody>
          <a:bodyPr anchor="ctr" anchorCtr="0">
            <a:spAutoFit/>
          </a:bodyPr>
          <a:lstStyle>
            <a:lvl1pPr algn="ctr">
              <a:buNone/>
              <a:defRPr sz="6600" b="1">
                <a:solidFill>
                  <a:schemeClr val="bg1"/>
                </a:solidFill>
              </a:defRPr>
            </a:lvl1pPr>
          </a:lstStyle>
          <a:p>
            <a:pPr lvl="0"/>
            <a:r>
              <a:rPr lang="en-US" noProof="0" dirty="0"/>
              <a:t>TITLE</a:t>
            </a:r>
          </a:p>
        </p:txBody>
      </p:sp>
      <p:sp>
        <p:nvSpPr>
          <p:cNvPr id="28" name="7 Marcador de texto"/>
          <p:cNvSpPr>
            <a:spLocks noGrp="1"/>
          </p:cNvSpPr>
          <p:nvPr>
            <p:ph type="body" sz="quarter" idx="18" hasCustomPrompt="1"/>
          </p:nvPr>
        </p:nvSpPr>
        <p:spPr>
          <a:xfrm>
            <a:off x="500034" y="3143248"/>
            <a:ext cx="8072494" cy="720000"/>
          </a:xfrm>
          <a:solidFill>
            <a:schemeClr val="tx2">
              <a:lumMod val="85000"/>
              <a:lumOff val="15000"/>
            </a:schemeClr>
          </a:solidFill>
          <a:effectLst>
            <a:outerShdw blurRad="50800" dist="38100" dir="5400000" algn="t" rotWithShape="0">
              <a:prstClr val="black">
                <a:alpha val="20000"/>
              </a:prstClr>
            </a:outerShdw>
          </a:effectLst>
          <a:scene3d>
            <a:camera prst="orthographicFront"/>
            <a:lightRig rig="threePt" dir="t"/>
          </a:scene3d>
          <a:sp3d>
            <a:bevelT prst="angle"/>
          </a:sp3d>
        </p:spPr>
        <p:txBody>
          <a:bodyPr anchor="ctr" anchorCtr="0">
            <a:normAutofit/>
          </a:bodyPr>
          <a:lstStyle>
            <a:lvl1pPr algn="ctr">
              <a:buNone/>
              <a:defRPr sz="4400" b="1">
                <a:solidFill>
                  <a:schemeClr val="bg1"/>
                </a:solidFill>
              </a:defRPr>
            </a:lvl1pPr>
          </a:lstStyle>
          <a:p>
            <a:pPr lvl="0"/>
            <a:r>
              <a:rPr lang="en-US" noProof="0" dirty="0"/>
              <a:t>Subtitle</a:t>
            </a:r>
          </a:p>
        </p:txBody>
      </p:sp>
      <p:pic>
        <p:nvPicPr>
          <p:cNvPr id="39" name="38 Imagen" descr="logos.png"/>
          <p:cNvPicPr>
            <a:picLocks noChangeAspect="1"/>
          </p:cNvPicPr>
          <p:nvPr/>
        </p:nvPicPr>
        <p:blipFill>
          <a:blip r:embed="rId3" cstate="print"/>
          <a:srcRect l="5401" t="5242" r="77315" b="10879"/>
          <a:stretch>
            <a:fillRect/>
          </a:stretch>
        </p:blipFill>
        <p:spPr>
          <a:xfrm>
            <a:off x="2469751" y="165436"/>
            <a:ext cx="903389" cy="903389"/>
          </a:xfrm>
          <a:prstGeom prst="rect">
            <a:avLst/>
          </a:prstGeom>
        </p:spPr>
      </p:pic>
      <p:cxnSp>
        <p:nvCxnSpPr>
          <p:cNvPr id="31" name="30 Conector recto"/>
          <p:cNvCxnSpPr/>
          <p:nvPr/>
        </p:nvCxnSpPr>
        <p:spPr>
          <a:xfrm rot="5400000">
            <a:off x="3113073" y="650004"/>
            <a:ext cx="900000" cy="0"/>
          </a:xfrm>
          <a:prstGeom prst="line">
            <a:avLst/>
          </a:prstGeom>
          <a:ln>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cxnSp>
        <p:nvCxnSpPr>
          <p:cNvPr id="32" name="31 Conector recto"/>
          <p:cNvCxnSpPr/>
          <p:nvPr/>
        </p:nvCxnSpPr>
        <p:spPr>
          <a:xfrm rot="5400000">
            <a:off x="5130332" y="650004"/>
            <a:ext cx="900000" cy="0"/>
          </a:xfrm>
          <a:prstGeom prst="line">
            <a:avLst/>
          </a:prstGeom>
          <a:ln>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pic>
        <p:nvPicPr>
          <p:cNvPr id="38" name="37 Imagen" descr="logos.png"/>
          <p:cNvPicPr>
            <a:picLocks noChangeAspect="1"/>
          </p:cNvPicPr>
          <p:nvPr/>
        </p:nvPicPr>
        <p:blipFill>
          <a:blip r:embed="rId3" cstate="print"/>
          <a:srcRect l="34567" t="10485" r="34106" b="10879"/>
          <a:stretch>
            <a:fillRect/>
          </a:stretch>
        </p:blipFill>
        <p:spPr>
          <a:xfrm>
            <a:off x="3753006" y="193667"/>
            <a:ext cx="1637393" cy="846927"/>
          </a:xfrm>
          <a:prstGeom prst="rect">
            <a:avLst/>
          </a:prstGeom>
        </p:spPr>
      </p:pic>
      <p:pic>
        <p:nvPicPr>
          <p:cNvPr id="36" name="35 Imagen" descr="logos.png"/>
          <p:cNvPicPr>
            <a:picLocks noChangeAspect="1"/>
          </p:cNvPicPr>
          <p:nvPr/>
        </p:nvPicPr>
        <p:blipFill>
          <a:blip r:embed="rId3" cstate="print"/>
          <a:srcRect l="75616" t="5242" r="4940" b="10879"/>
          <a:stretch>
            <a:fillRect/>
          </a:stretch>
        </p:blipFill>
        <p:spPr>
          <a:xfrm>
            <a:off x="5770265" y="165436"/>
            <a:ext cx="1016313" cy="903389"/>
          </a:xfrm>
          <a:prstGeom prst="rect">
            <a:avLst/>
          </a:prstGeom>
        </p:spPr>
      </p:pic>
      <p:sp useBgFill="1">
        <p:nvSpPr>
          <p:cNvPr id="15" name="14 Rectángulo"/>
          <p:cNvSpPr/>
          <p:nvPr userDrawn="1"/>
        </p:nvSpPr>
        <p:spPr>
          <a:xfrm>
            <a:off x="0" y="5715001"/>
            <a:ext cx="9144000"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cxnSp>
        <p:nvCxnSpPr>
          <p:cNvPr id="16" name="15 Conector recto"/>
          <p:cNvCxnSpPr/>
          <p:nvPr userDrawn="1"/>
        </p:nvCxnSpPr>
        <p:spPr>
          <a:xfrm>
            <a:off x="500034" y="4143380"/>
            <a:ext cx="8072494" cy="0"/>
          </a:xfrm>
          <a:prstGeom prst="line">
            <a:avLst/>
          </a:prstGeom>
          <a:ln w="6350">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7" name="16 Imagen" descr="logos.png"/>
          <p:cNvPicPr>
            <a:picLocks noChangeAspect="1"/>
          </p:cNvPicPr>
          <p:nvPr userDrawn="1"/>
        </p:nvPicPr>
        <p:blipFill>
          <a:blip r:embed="rId3" cstate="print"/>
          <a:srcRect l="5401" t="5242" r="77315" b="10879"/>
          <a:stretch>
            <a:fillRect/>
          </a:stretch>
        </p:blipFill>
        <p:spPr>
          <a:xfrm>
            <a:off x="2469751" y="165436"/>
            <a:ext cx="903389" cy="903389"/>
          </a:xfrm>
          <a:prstGeom prst="rect">
            <a:avLst/>
          </a:prstGeom>
        </p:spPr>
      </p:pic>
      <p:cxnSp>
        <p:nvCxnSpPr>
          <p:cNvPr id="18" name="17 Conector recto"/>
          <p:cNvCxnSpPr/>
          <p:nvPr userDrawn="1"/>
        </p:nvCxnSpPr>
        <p:spPr>
          <a:xfrm rot="5400000">
            <a:off x="3113073" y="650004"/>
            <a:ext cx="900000" cy="0"/>
          </a:xfrm>
          <a:prstGeom prst="line">
            <a:avLst/>
          </a:prstGeom>
          <a:ln>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 name="18 Conector recto"/>
          <p:cNvCxnSpPr/>
          <p:nvPr userDrawn="1"/>
        </p:nvCxnSpPr>
        <p:spPr>
          <a:xfrm rot="5400000">
            <a:off x="5130332" y="650004"/>
            <a:ext cx="900000" cy="0"/>
          </a:xfrm>
          <a:prstGeom prst="line">
            <a:avLst/>
          </a:prstGeom>
          <a:ln>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pic>
        <p:nvPicPr>
          <p:cNvPr id="20" name="19 Imagen" descr="logos.png"/>
          <p:cNvPicPr>
            <a:picLocks noChangeAspect="1"/>
          </p:cNvPicPr>
          <p:nvPr userDrawn="1"/>
        </p:nvPicPr>
        <p:blipFill>
          <a:blip r:embed="rId3" cstate="print"/>
          <a:srcRect l="34567" t="10485" r="34106" b="10879"/>
          <a:stretch>
            <a:fillRect/>
          </a:stretch>
        </p:blipFill>
        <p:spPr>
          <a:xfrm>
            <a:off x="3753006" y="193667"/>
            <a:ext cx="1637393" cy="846927"/>
          </a:xfrm>
          <a:prstGeom prst="rect">
            <a:avLst/>
          </a:prstGeom>
        </p:spPr>
      </p:pic>
      <p:pic>
        <p:nvPicPr>
          <p:cNvPr id="21" name="20 Imagen" descr="logos.png"/>
          <p:cNvPicPr>
            <a:picLocks noChangeAspect="1"/>
          </p:cNvPicPr>
          <p:nvPr userDrawn="1"/>
        </p:nvPicPr>
        <p:blipFill>
          <a:blip r:embed="rId3" cstate="print"/>
          <a:srcRect l="75616" t="5242" r="4940" b="10879"/>
          <a:stretch>
            <a:fillRect/>
          </a:stretch>
        </p:blipFill>
        <p:spPr>
          <a:xfrm>
            <a:off x="5770265" y="165436"/>
            <a:ext cx="1016313" cy="903389"/>
          </a:xfrm>
          <a:prstGeom prst="rect">
            <a:avLst/>
          </a:prstGeom>
        </p:spPr>
      </p:pic>
    </p:spTree>
    <p:extLst>
      <p:ext uri="{BB962C8B-B14F-4D97-AF65-F5344CB8AC3E}">
        <p14:creationId xmlns:p14="http://schemas.microsoft.com/office/powerpoint/2010/main" val="2806252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Diapositiva de títul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useBgFill="1">
        <p:nvSpPr>
          <p:cNvPr id="7" name="6 Rectángulo"/>
          <p:cNvSpPr/>
          <p:nvPr/>
        </p:nvSpPr>
        <p:spPr>
          <a:xfrm>
            <a:off x="0" y="5715001"/>
            <a:ext cx="9144000"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8" name="7 Marcador de texto"/>
          <p:cNvSpPr>
            <a:spLocks noGrp="1"/>
          </p:cNvSpPr>
          <p:nvPr>
            <p:ph type="body" sz="quarter" idx="13" hasCustomPrompt="1"/>
          </p:nvPr>
        </p:nvSpPr>
        <p:spPr>
          <a:xfrm>
            <a:off x="500033" y="5286388"/>
            <a:ext cx="8100000" cy="571500"/>
          </a:xfrm>
        </p:spPr>
        <p:txBody>
          <a:bodyPr anchor="ctr" anchorCtr="0">
            <a:normAutofit/>
          </a:bodyPr>
          <a:lstStyle>
            <a:lvl1pPr marL="0" indent="0" algn="ctr">
              <a:buNone/>
              <a:defRPr sz="3200" b="1">
                <a:solidFill>
                  <a:schemeClr val="tx2">
                    <a:lumMod val="95000"/>
                    <a:lumOff val="5000"/>
                  </a:schemeClr>
                </a:solidFill>
              </a:defRPr>
            </a:lvl1pPr>
          </a:lstStyle>
          <a:p>
            <a:pPr lvl="0"/>
            <a:r>
              <a:rPr lang="en-US" noProof="0" dirty="0"/>
              <a:t>Author</a:t>
            </a:r>
          </a:p>
        </p:txBody>
      </p:sp>
      <p:sp>
        <p:nvSpPr>
          <p:cNvPr id="12" name="7 Marcador de texto"/>
          <p:cNvSpPr>
            <a:spLocks noGrp="1"/>
          </p:cNvSpPr>
          <p:nvPr>
            <p:ph type="body" sz="quarter" idx="15" hasCustomPrompt="1"/>
          </p:nvPr>
        </p:nvSpPr>
        <p:spPr>
          <a:xfrm>
            <a:off x="500033" y="5786458"/>
            <a:ext cx="8100000" cy="571500"/>
          </a:xfrm>
        </p:spPr>
        <p:txBody>
          <a:bodyPr anchor="ctr" anchorCtr="0">
            <a:normAutofit/>
          </a:bodyPr>
          <a:lstStyle>
            <a:lvl1pPr marL="0" indent="0" algn="ctr">
              <a:buNone/>
              <a:defRPr sz="2800" b="1">
                <a:solidFill>
                  <a:schemeClr val="tx2">
                    <a:lumMod val="85000"/>
                    <a:lumOff val="15000"/>
                  </a:schemeClr>
                </a:solidFill>
              </a:defRPr>
            </a:lvl1pPr>
          </a:lstStyle>
          <a:p>
            <a:pPr lvl="0"/>
            <a:r>
              <a:rPr lang="en-US" noProof="0" dirty="0"/>
              <a:t>Organization</a:t>
            </a:r>
          </a:p>
        </p:txBody>
      </p:sp>
      <p:sp>
        <p:nvSpPr>
          <p:cNvPr id="23" name="22 Marcador de texto"/>
          <p:cNvSpPr>
            <a:spLocks noGrp="1"/>
          </p:cNvSpPr>
          <p:nvPr>
            <p:ph type="body" sz="quarter" idx="16" hasCustomPrompt="1"/>
          </p:nvPr>
        </p:nvSpPr>
        <p:spPr>
          <a:xfrm>
            <a:off x="152384" y="6500834"/>
            <a:ext cx="8848772" cy="288000"/>
          </a:xfrm>
        </p:spPr>
        <p:txBody>
          <a:bodyPr anchor="ctr">
            <a:normAutofit/>
          </a:bodyPr>
          <a:lstStyle>
            <a:lvl1pPr marL="0" indent="0">
              <a:buNone/>
              <a:defRPr sz="1600" baseline="0">
                <a:solidFill>
                  <a:schemeClr val="bg1">
                    <a:lumMod val="75000"/>
                  </a:schemeClr>
                </a:solidFill>
                <a:latin typeface="+mn-lt"/>
              </a:defRPr>
            </a:lvl1pPr>
          </a:lstStyle>
          <a:p>
            <a:pPr lvl="0"/>
            <a:r>
              <a:rPr lang="en-US" noProof="0" dirty="0"/>
              <a:t>Notes if necessary</a:t>
            </a:r>
          </a:p>
        </p:txBody>
      </p:sp>
      <p:sp>
        <p:nvSpPr>
          <p:cNvPr id="27" name="7 Marcador de texto"/>
          <p:cNvSpPr>
            <a:spLocks noGrp="1"/>
          </p:cNvSpPr>
          <p:nvPr>
            <p:ph type="body" sz="quarter" idx="17" hasCustomPrompt="1"/>
          </p:nvPr>
        </p:nvSpPr>
        <p:spPr>
          <a:xfrm>
            <a:off x="500033" y="1785926"/>
            <a:ext cx="8100000" cy="1260000"/>
          </a:xfrm>
          <a:prstGeom prst="round2Same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effectLst/>
          <a:scene3d>
            <a:camera prst="orthographicFront"/>
            <a:lightRig rig="threePt" dir="t"/>
          </a:scene3d>
          <a:sp3d>
            <a:bevelT prst="angle"/>
          </a:sp3d>
        </p:spPr>
        <p:txBody>
          <a:bodyPr anchor="ctr" anchorCtr="0">
            <a:normAutofit/>
          </a:bodyPr>
          <a:lstStyle>
            <a:lvl1pPr marL="0" indent="0" algn="ctr">
              <a:buNone/>
              <a:defRPr sz="6600" b="1">
                <a:solidFill>
                  <a:schemeClr val="bg1"/>
                </a:solidFill>
              </a:defRPr>
            </a:lvl1pPr>
          </a:lstStyle>
          <a:p>
            <a:pPr lvl="0"/>
            <a:r>
              <a:rPr lang="en-US" noProof="0" dirty="0"/>
              <a:t>TITLE</a:t>
            </a:r>
          </a:p>
        </p:txBody>
      </p:sp>
      <p:sp>
        <p:nvSpPr>
          <p:cNvPr id="28" name="7 Marcador de texto"/>
          <p:cNvSpPr>
            <a:spLocks noGrp="1"/>
          </p:cNvSpPr>
          <p:nvPr>
            <p:ph type="body" sz="quarter" idx="18" hasCustomPrompt="1"/>
          </p:nvPr>
        </p:nvSpPr>
        <p:spPr>
          <a:xfrm>
            <a:off x="500033" y="3143248"/>
            <a:ext cx="8100000" cy="900000"/>
          </a:xfrm>
          <a:prstGeom prst="roundRect">
            <a:avLst>
              <a:gd name="adj" fmla="val 0"/>
            </a:avLst>
          </a:prstGeom>
          <a:gradFill flip="none" rotWithShape="1">
            <a:gsLst>
              <a:gs pos="0">
                <a:schemeClr val="tx1">
                  <a:lumMod val="85000"/>
                  <a:lumOff val="15000"/>
                  <a:tint val="66000"/>
                  <a:satMod val="160000"/>
                </a:schemeClr>
              </a:gs>
              <a:gs pos="50000">
                <a:schemeClr val="tx1">
                  <a:lumMod val="85000"/>
                  <a:lumOff val="15000"/>
                  <a:tint val="44500"/>
                  <a:satMod val="160000"/>
                </a:schemeClr>
              </a:gs>
              <a:gs pos="100000">
                <a:schemeClr val="tx1">
                  <a:lumMod val="85000"/>
                  <a:lumOff val="15000"/>
                  <a:tint val="23500"/>
                  <a:satMod val="160000"/>
                </a:schemeClr>
              </a:gs>
            </a:gsLst>
            <a:lin ang="5400000" scaled="1"/>
            <a:tileRect/>
          </a:gradFill>
          <a:effectLst/>
          <a:scene3d>
            <a:camera prst="orthographicFront"/>
            <a:lightRig rig="threePt" dir="t"/>
          </a:scene3d>
          <a:sp3d>
            <a:bevelT prst="angle"/>
          </a:sp3d>
        </p:spPr>
        <p:txBody>
          <a:bodyPr anchor="ctr" anchorCtr="0">
            <a:normAutofit/>
          </a:bodyPr>
          <a:lstStyle>
            <a:lvl1pPr marL="0" indent="0" algn="ctr">
              <a:buNone/>
              <a:defRPr sz="4800" b="1">
                <a:solidFill>
                  <a:schemeClr val="accent1"/>
                </a:solidFill>
              </a:defRPr>
            </a:lvl1pPr>
          </a:lstStyle>
          <a:p>
            <a:pPr lvl="0"/>
            <a:r>
              <a:rPr lang="en-US" noProof="0" dirty="0"/>
              <a:t>Subtitle</a:t>
            </a:r>
          </a:p>
        </p:txBody>
      </p:sp>
    </p:spTree>
    <p:extLst>
      <p:ext uri="{BB962C8B-B14F-4D97-AF65-F5344CB8AC3E}">
        <p14:creationId xmlns:p14="http://schemas.microsoft.com/office/powerpoint/2010/main" val="3215197031"/>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_Diapositiva de títul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useBgFill="1">
        <p:nvSpPr>
          <p:cNvPr id="7" name="6 Rectángulo"/>
          <p:cNvSpPr/>
          <p:nvPr/>
        </p:nvSpPr>
        <p:spPr>
          <a:xfrm>
            <a:off x="0" y="5715001"/>
            <a:ext cx="9144000"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8" name="7 Marcador de texto"/>
          <p:cNvSpPr>
            <a:spLocks noGrp="1"/>
          </p:cNvSpPr>
          <p:nvPr>
            <p:ph type="body" sz="quarter" idx="13" hasCustomPrompt="1"/>
          </p:nvPr>
        </p:nvSpPr>
        <p:spPr>
          <a:xfrm>
            <a:off x="500033" y="5286388"/>
            <a:ext cx="8100000" cy="571500"/>
          </a:xfrm>
        </p:spPr>
        <p:txBody>
          <a:bodyPr anchor="ctr" anchorCtr="0">
            <a:normAutofit/>
          </a:bodyPr>
          <a:lstStyle>
            <a:lvl1pPr marL="0" indent="0" algn="ctr">
              <a:buNone/>
              <a:defRPr sz="3200" b="1">
                <a:solidFill>
                  <a:schemeClr val="tx2">
                    <a:lumMod val="95000"/>
                    <a:lumOff val="5000"/>
                  </a:schemeClr>
                </a:solidFill>
              </a:defRPr>
            </a:lvl1pPr>
          </a:lstStyle>
          <a:p>
            <a:pPr lvl="0"/>
            <a:r>
              <a:rPr lang="en-US" noProof="0" dirty="0"/>
              <a:t>Author</a:t>
            </a:r>
          </a:p>
        </p:txBody>
      </p:sp>
      <p:sp>
        <p:nvSpPr>
          <p:cNvPr id="12" name="7 Marcador de texto"/>
          <p:cNvSpPr>
            <a:spLocks noGrp="1"/>
          </p:cNvSpPr>
          <p:nvPr>
            <p:ph type="body" sz="quarter" idx="15" hasCustomPrompt="1"/>
          </p:nvPr>
        </p:nvSpPr>
        <p:spPr>
          <a:xfrm>
            <a:off x="500033" y="5786458"/>
            <a:ext cx="8100000" cy="571500"/>
          </a:xfrm>
        </p:spPr>
        <p:txBody>
          <a:bodyPr anchor="ctr" anchorCtr="0">
            <a:normAutofit/>
          </a:bodyPr>
          <a:lstStyle>
            <a:lvl1pPr marL="0" indent="0" algn="ctr">
              <a:buNone/>
              <a:defRPr sz="2800" b="1">
                <a:solidFill>
                  <a:schemeClr val="tx1">
                    <a:lumMod val="75000"/>
                    <a:lumOff val="25000"/>
                  </a:schemeClr>
                </a:solidFill>
              </a:defRPr>
            </a:lvl1pPr>
          </a:lstStyle>
          <a:p>
            <a:pPr lvl="0"/>
            <a:r>
              <a:rPr lang="en-US" noProof="0" dirty="0"/>
              <a:t>Organization</a:t>
            </a:r>
          </a:p>
        </p:txBody>
      </p:sp>
      <p:sp>
        <p:nvSpPr>
          <p:cNvPr id="23" name="22 Marcador de texto"/>
          <p:cNvSpPr>
            <a:spLocks noGrp="1"/>
          </p:cNvSpPr>
          <p:nvPr>
            <p:ph type="body" sz="quarter" idx="16" hasCustomPrompt="1"/>
          </p:nvPr>
        </p:nvSpPr>
        <p:spPr>
          <a:xfrm>
            <a:off x="152384" y="6500834"/>
            <a:ext cx="8848772" cy="288000"/>
          </a:xfrm>
        </p:spPr>
        <p:txBody>
          <a:bodyPr anchor="ctr">
            <a:normAutofit/>
          </a:bodyPr>
          <a:lstStyle>
            <a:lvl1pPr marL="0" indent="0">
              <a:buNone/>
              <a:defRPr sz="1600" baseline="0">
                <a:solidFill>
                  <a:schemeClr val="tx1">
                    <a:lumMod val="75000"/>
                    <a:lumOff val="25000"/>
                  </a:schemeClr>
                </a:solidFill>
                <a:latin typeface="+mn-lt"/>
              </a:defRPr>
            </a:lvl1pPr>
          </a:lstStyle>
          <a:p>
            <a:pPr lvl="0"/>
            <a:r>
              <a:rPr lang="en-US" noProof="0" dirty="0"/>
              <a:t>Notes if necessary</a:t>
            </a:r>
          </a:p>
        </p:txBody>
      </p:sp>
      <p:sp>
        <p:nvSpPr>
          <p:cNvPr id="27" name="7 Marcador de texto"/>
          <p:cNvSpPr>
            <a:spLocks noGrp="1"/>
          </p:cNvSpPr>
          <p:nvPr>
            <p:ph type="body" sz="quarter" idx="17" hasCustomPrompt="1"/>
          </p:nvPr>
        </p:nvSpPr>
        <p:spPr>
          <a:xfrm>
            <a:off x="500033" y="1883623"/>
            <a:ext cx="8100000" cy="1161574"/>
          </a:xfrm>
          <a:prstGeom prst="round2SameRect">
            <a:avLst/>
          </a:prstGeom>
          <a:noFill/>
          <a:effectLst/>
        </p:spPr>
        <p:txBody>
          <a:bodyPr anchor="ctr" anchorCtr="0">
            <a:spAutoFit/>
          </a:bodyPr>
          <a:lstStyle>
            <a:lvl1pPr marL="0" indent="0" algn="ctr">
              <a:buNone/>
              <a:defRPr sz="6600" b="1">
                <a:solidFill>
                  <a:schemeClr val="accent1"/>
                </a:solidFill>
              </a:defRPr>
            </a:lvl1pPr>
          </a:lstStyle>
          <a:p>
            <a:pPr lvl="0"/>
            <a:r>
              <a:rPr lang="en-US" noProof="0" dirty="0"/>
              <a:t>TITLE</a:t>
            </a:r>
          </a:p>
        </p:txBody>
      </p:sp>
      <p:sp>
        <p:nvSpPr>
          <p:cNvPr id="28" name="7 Marcador de texto"/>
          <p:cNvSpPr>
            <a:spLocks noGrp="1"/>
          </p:cNvSpPr>
          <p:nvPr>
            <p:ph type="body" sz="quarter" idx="18" hasCustomPrompt="1"/>
          </p:nvPr>
        </p:nvSpPr>
        <p:spPr>
          <a:xfrm>
            <a:off x="500033" y="3169507"/>
            <a:ext cx="8100000" cy="830997"/>
          </a:xfrm>
          <a:prstGeom prst="roundRect">
            <a:avLst>
              <a:gd name="adj" fmla="val 0"/>
            </a:avLst>
          </a:prstGeom>
          <a:noFill/>
          <a:effectLst/>
        </p:spPr>
        <p:txBody>
          <a:bodyPr anchor="ctr" anchorCtr="0">
            <a:spAutoFit/>
          </a:bodyPr>
          <a:lstStyle>
            <a:lvl1pPr marL="0" indent="0" algn="ctr">
              <a:buNone/>
              <a:defRPr sz="4800" b="1">
                <a:solidFill>
                  <a:schemeClr val="accent1"/>
                </a:solidFill>
              </a:defRPr>
            </a:lvl1pPr>
          </a:lstStyle>
          <a:p>
            <a:pPr lvl="0"/>
            <a:r>
              <a:rPr lang="en-US" noProof="0" dirty="0"/>
              <a:t>Subtitle</a:t>
            </a:r>
          </a:p>
        </p:txBody>
      </p:sp>
    </p:spTree>
    <p:extLst>
      <p:ext uri="{BB962C8B-B14F-4D97-AF65-F5344CB8AC3E}">
        <p14:creationId xmlns:p14="http://schemas.microsoft.com/office/powerpoint/2010/main" val="22418413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142842" y="71414"/>
            <a:ext cx="8856000" cy="1585936"/>
          </a:xfrm>
        </p:spPr>
        <p:txBody>
          <a:bodyPr>
            <a:noAutofit/>
          </a:bodyPr>
          <a:lstStyle/>
          <a:p>
            <a:r>
              <a:rPr lang="es-ES"/>
              <a:t>Haga clic para modificar el estilo de título del patrón</a:t>
            </a:r>
            <a:endParaRPr lang="en-US" dirty="0"/>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p>
            <a:fld id="{4EB0B07C-A0D0-490E-BF20-B2D9F1BE56A2}" type="datetime4">
              <a:rPr lang="en-US" smtClean="0">
                <a:solidFill>
                  <a:srgbClr val="929292"/>
                </a:solidFill>
              </a:rPr>
              <a:pPr/>
              <a:t>August 30, 2021</a:t>
            </a:fld>
            <a:endParaRPr lang="en-US">
              <a:solidFill>
                <a:srgbClr val="929292"/>
              </a:solidFill>
            </a:endParaRPr>
          </a:p>
        </p:txBody>
      </p:sp>
      <p:sp>
        <p:nvSpPr>
          <p:cNvPr id="5" name="4 Marcador de pie de página"/>
          <p:cNvSpPr>
            <a:spLocks noGrp="1"/>
          </p:cNvSpPr>
          <p:nvPr>
            <p:ph type="ftr" sz="quarter" idx="11"/>
          </p:nvPr>
        </p:nvSpPr>
        <p:spPr/>
        <p:txBody>
          <a:bodyPr/>
          <a:lstStyle/>
          <a:p>
            <a:endParaRPr lang="en-US">
              <a:solidFill>
                <a:srgbClr val="A82010"/>
              </a:solidFill>
            </a:endParaRPr>
          </a:p>
        </p:txBody>
      </p:sp>
      <p:sp>
        <p:nvSpPr>
          <p:cNvPr id="6" name="5 Marcador de número de diapositiva"/>
          <p:cNvSpPr>
            <a:spLocks noGrp="1"/>
          </p:cNvSpPr>
          <p:nvPr>
            <p:ph type="sldNum" sz="quarter" idx="12"/>
          </p:nvPr>
        </p:nvSpPr>
        <p:spPr/>
        <p:txBody>
          <a:bodyPr/>
          <a:lstStyle/>
          <a:p>
            <a:fld id="{FE1C0CE1-AB8A-4B02-A174-2F167B583E27}" type="slidenum">
              <a:rPr lang="en-US" smtClean="0">
                <a:solidFill>
                  <a:srgbClr val="A82010"/>
                </a:solidFill>
              </a:rPr>
              <a:pPr/>
              <a:t>‹#›</a:t>
            </a:fld>
            <a:endParaRPr lang="en-US">
              <a:solidFill>
                <a:srgbClr val="A82010"/>
              </a:solidFill>
            </a:endParaRPr>
          </a:p>
        </p:txBody>
      </p:sp>
    </p:spTree>
    <p:extLst>
      <p:ext uri="{BB962C8B-B14F-4D97-AF65-F5344CB8AC3E}">
        <p14:creationId xmlns:p14="http://schemas.microsoft.com/office/powerpoint/2010/main" val="19858319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Encabezado de sección">
    <p:spTree>
      <p:nvGrpSpPr>
        <p:cNvPr id="1" name=""/>
        <p:cNvGrpSpPr/>
        <p:nvPr/>
      </p:nvGrpSpPr>
      <p:grpSpPr>
        <a:xfrm>
          <a:off x="0" y="0"/>
          <a:ext cx="0" cy="0"/>
          <a:chOff x="0" y="0"/>
          <a:chExt cx="0" cy="0"/>
        </a:xfrm>
      </p:grpSpPr>
      <p:sp>
        <p:nvSpPr>
          <p:cNvPr id="7" name="1 Título"/>
          <p:cNvSpPr>
            <a:spLocks noGrp="1"/>
          </p:cNvSpPr>
          <p:nvPr>
            <p:ph type="ctrTitle"/>
          </p:nvPr>
        </p:nvSpPr>
        <p:spPr>
          <a:xfrm>
            <a:off x="685800" y="3671890"/>
            <a:ext cx="7772400" cy="1200329"/>
          </a:xfrm>
        </p:spPr>
        <p:txBody>
          <a:bodyPr/>
          <a:lstStyle>
            <a:lvl1pPr algn="ctr">
              <a:defRPr sz="3600" b="1"/>
            </a:lvl1pPr>
          </a:lstStyle>
          <a:p>
            <a:r>
              <a:rPr lang="es-ES"/>
              <a:t>Haga clic para modificar el estilo de título del patrón</a:t>
            </a:r>
            <a:endParaRPr lang="en-US" dirty="0"/>
          </a:p>
        </p:txBody>
      </p:sp>
      <p:sp>
        <p:nvSpPr>
          <p:cNvPr id="8" name="2 Subtítulo"/>
          <p:cNvSpPr>
            <a:spLocks noGrp="1"/>
          </p:cNvSpPr>
          <p:nvPr>
            <p:ph type="subTitle" idx="1"/>
          </p:nvPr>
        </p:nvSpPr>
        <p:spPr>
          <a:xfrm>
            <a:off x="685818" y="5029212"/>
            <a:ext cx="7758122" cy="900118"/>
          </a:xfrm>
        </p:spPr>
        <p:txBody>
          <a:bodyPr>
            <a:normAutofit/>
          </a:bodyPr>
          <a:lstStyle>
            <a:lvl1pPr marL="0" indent="0" algn="ctr">
              <a:buNone/>
              <a:defRPr sz="2400" b="1">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pic>
        <p:nvPicPr>
          <p:cNvPr id="9" name="8 Imagen" descr="logos tp.png"/>
          <p:cNvPicPr>
            <a:picLocks noChangeAspect="1"/>
          </p:cNvPicPr>
          <p:nvPr/>
        </p:nvPicPr>
        <p:blipFill>
          <a:blip r:embed="rId2" cstate="print"/>
          <a:stretch>
            <a:fillRect/>
          </a:stretch>
        </p:blipFill>
        <p:spPr>
          <a:xfrm>
            <a:off x="1607150" y="428604"/>
            <a:ext cx="5893808" cy="1214446"/>
          </a:xfrm>
          <a:prstGeom prst="rect">
            <a:avLst/>
          </a:prstGeom>
        </p:spPr>
      </p:pic>
      <p:sp useBgFill="1">
        <p:nvSpPr>
          <p:cNvPr id="10" name="9 Rectángulo"/>
          <p:cNvSpPr/>
          <p:nvPr/>
        </p:nvSpPr>
        <p:spPr>
          <a:xfrm>
            <a:off x="7643834" y="6072207"/>
            <a:ext cx="1500166" cy="7857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3 Marcador de fecha"/>
          <p:cNvSpPr>
            <a:spLocks noGrp="1"/>
          </p:cNvSpPr>
          <p:nvPr>
            <p:ph type="dt" sz="half" idx="10"/>
          </p:nvPr>
        </p:nvSpPr>
        <p:spPr>
          <a:xfrm>
            <a:off x="7315184" y="6421461"/>
            <a:ext cx="1757410" cy="365125"/>
          </a:xfrm>
        </p:spPr>
        <p:txBody>
          <a:bodyPr/>
          <a:lstStyle/>
          <a:p>
            <a:fld id="{76E7D81C-3CCC-4092-A575-E91B897B8AD5}" type="datetime4">
              <a:rPr lang="en-US" smtClean="0">
                <a:solidFill>
                  <a:srgbClr val="929292"/>
                </a:solidFill>
              </a:rPr>
              <a:pPr/>
              <a:t>August 30, 2021</a:t>
            </a:fld>
            <a:endParaRPr lang="en-US">
              <a:solidFill>
                <a:srgbClr val="929292"/>
              </a:solidFill>
            </a:endParaRPr>
          </a:p>
        </p:txBody>
      </p:sp>
    </p:spTree>
    <p:extLst>
      <p:ext uri="{BB962C8B-B14F-4D97-AF65-F5344CB8AC3E}">
        <p14:creationId xmlns:p14="http://schemas.microsoft.com/office/powerpoint/2010/main" val="3099438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142843" y="71414"/>
            <a:ext cx="8815419" cy="1185886"/>
          </a:xfrm>
        </p:spPr>
        <p:txBody>
          <a:bodyPr/>
          <a:lstStyle/>
          <a:p>
            <a:r>
              <a:rPr lang="es-ES"/>
              <a:t>Haga clic para modificar el estilo de título del patrón</a:t>
            </a:r>
            <a:endParaRPr lang="en-US" dirty="0"/>
          </a:p>
        </p:txBody>
      </p:sp>
      <p:sp>
        <p:nvSpPr>
          <p:cNvPr id="3" name="2 Marcador de contenido"/>
          <p:cNvSpPr>
            <a:spLocks noGrp="1"/>
          </p:cNvSpPr>
          <p:nvPr>
            <p:ph sz="half" idx="1"/>
          </p:nvPr>
        </p:nvSpPr>
        <p:spPr>
          <a:xfrm>
            <a:off x="457200" y="1428736"/>
            <a:ext cx="4038600" cy="464347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contenido"/>
          <p:cNvSpPr>
            <a:spLocks noGrp="1"/>
          </p:cNvSpPr>
          <p:nvPr>
            <p:ph sz="half" idx="2"/>
          </p:nvPr>
        </p:nvSpPr>
        <p:spPr>
          <a:xfrm>
            <a:off x="4648200" y="1428736"/>
            <a:ext cx="4038600" cy="464347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fecha"/>
          <p:cNvSpPr>
            <a:spLocks noGrp="1"/>
          </p:cNvSpPr>
          <p:nvPr>
            <p:ph type="dt" sz="half" idx="10"/>
          </p:nvPr>
        </p:nvSpPr>
        <p:spPr/>
        <p:txBody>
          <a:bodyPr/>
          <a:lstStyle/>
          <a:p>
            <a:fld id="{68FB23E3-D5FD-49D2-A6D3-5E28914EFBED}" type="datetime4">
              <a:rPr lang="en-US" smtClean="0">
                <a:solidFill>
                  <a:srgbClr val="929292"/>
                </a:solidFill>
              </a:rPr>
              <a:pPr/>
              <a:t>August 30, 2021</a:t>
            </a:fld>
            <a:endParaRPr lang="en-US">
              <a:solidFill>
                <a:srgbClr val="929292"/>
              </a:solidFill>
            </a:endParaRPr>
          </a:p>
        </p:txBody>
      </p:sp>
      <p:sp>
        <p:nvSpPr>
          <p:cNvPr id="6" name="5 Marcador de pie de página"/>
          <p:cNvSpPr>
            <a:spLocks noGrp="1"/>
          </p:cNvSpPr>
          <p:nvPr>
            <p:ph type="ftr" sz="quarter" idx="11"/>
          </p:nvPr>
        </p:nvSpPr>
        <p:spPr/>
        <p:txBody>
          <a:bodyPr/>
          <a:lstStyle/>
          <a:p>
            <a:endParaRPr lang="en-US">
              <a:solidFill>
                <a:srgbClr val="A82010"/>
              </a:solidFill>
            </a:endParaRPr>
          </a:p>
        </p:txBody>
      </p:sp>
      <p:sp>
        <p:nvSpPr>
          <p:cNvPr id="7" name="6 Marcador de número de diapositiva"/>
          <p:cNvSpPr>
            <a:spLocks noGrp="1"/>
          </p:cNvSpPr>
          <p:nvPr>
            <p:ph type="sldNum" sz="quarter" idx="12"/>
          </p:nvPr>
        </p:nvSpPr>
        <p:spPr/>
        <p:txBody>
          <a:bodyPr/>
          <a:lstStyle/>
          <a:p>
            <a:fld id="{FE1C0CE1-AB8A-4B02-A174-2F167B583E27}" type="slidenum">
              <a:rPr lang="en-US" smtClean="0">
                <a:solidFill>
                  <a:srgbClr val="A82010"/>
                </a:solidFill>
              </a:rPr>
              <a:pPr/>
              <a:t>‹#›</a:t>
            </a:fld>
            <a:endParaRPr lang="en-US">
              <a:solidFill>
                <a:srgbClr val="A82010"/>
              </a:solidFill>
            </a:endParaRPr>
          </a:p>
        </p:txBody>
      </p:sp>
    </p:spTree>
    <p:extLst>
      <p:ext uri="{BB962C8B-B14F-4D97-AF65-F5344CB8AC3E}">
        <p14:creationId xmlns:p14="http://schemas.microsoft.com/office/powerpoint/2010/main" val="15698517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142843" y="71414"/>
            <a:ext cx="8815419" cy="1200174"/>
          </a:xfrm>
        </p:spPr>
        <p:txBody>
          <a:bodyPr/>
          <a:lstStyle>
            <a:lvl1pPr>
              <a:defRPr/>
            </a:lvl1pPr>
          </a:lstStyle>
          <a:p>
            <a:r>
              <a:rPr lang="es-ES"/>
              <a:t>Haga clic para modificar el estilo de título del patrón</a:t>
            </a:r>
            <a:endParaRPr lang="en-US"/>
          </a:p>
        </p:txBody>
      </p:sp>
      <p:sp>
        <p:nvSpPr>
          <p:cNvPr id="3" name="2 Marcador de texto"/>
          <p:cNvSpPr>
            <a:spLocks noGrp="1"/>
          </p:cNvSpPr>
          <p:nvPr>
            <p:ph type="body" idx="1"/>
          </p:nvPr>
        </p:nvSpPr>
        <p:spPr>
          <a:xfrm>
            <a:off x="457200" y="142873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068498"/>
            <a:ext cx="4040188" cy="400370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texto"/>
          <p:cNvSpPr>
            <a:spLocks noGrp="1"/>
          </p:cNvSpPr>
          <p:nvPr>
            <p:ph type="body" sz="quarter" idx="3"/>
          </p:nvPr>
        </p:nvSpPr>
        <p:spPr>
          <a:xfrm>
            <a:off x="4645025" y="142873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068498"/>
            <a:ext cx="4041775" cy="400370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6 Marcador de fecha"/>
          <p:cNvSpPr>
            <a:spLocks noGrp="1"/>
          </p:cNvSpPr>
          <p:nvPr>
            <p:ph type="dt" sz="half" idx="10"/>
          </p:nvPr>
        </p:nvSpPr>
        <p:spPr/>
        <p:txBody>
          <a:bodyPr/>
          <a:lstStyle/>
          <a:p>
            <a:fld id="{30129AE2-0C23-47FF-98C7-34B82B6525CC}" type="datetime4">
              <a:rPr lang="en-US" smtClean="0">
                <a:solidFill>
                  <a:srgbClr val="929292"/>
                </a:solidFill>
              </a:rPr>
              <a:pPr/>
              <a:t>August 30, 2021</a:t>
            </a:fld>
            <a:endParaRPr lang="en-US">
              <a:solidFill>
                <a:srgbClr val="929292"/>
              </a:solidFill>
            </a:endParaRPr>
          </a:p>
        </p:txBody>
      </p:sp>
      <p:sp>
        <p:nvSpPr>
          <p:cNvPr id="8" name="7 Marcador de pie de página"/>
          <p:cNvSpPr>
            <a:spLocks noGrp="1"/>
          </p:cNvSpPr>
          <p:nvPr>
            <p:ph type="ftr" sz="quarter" idx="11"/>
          </p:nvPr>
        </p:nvSpPr>
        <p:spPr/>
        <p:txBody>
          <a:bodyPr/>
          <a:lstStyle/>
          <a:p>
            <a:endParaRPr lang="en-US">
              <a:solidFill>
                <a:srgbClr val="A82010"/>
              </a:solidFill>
            </a:endParaRPr>
          </a:p>
        </p:txBody>
      </p:sp>
      <p:sp>
        <p:nvSpPr>
          <p:cNvPr id="9" name="8 Marcador de número de diapositiva"/>
          <p:cNvSpPr>
            <a:spLocks noGrp="1"/>
          </p:cNvSpPr>
          <p:nvPr>
            <p:ph type="sldNum" sz="quarter" idx="12"/>
          </p:nvPr>
        </p:nvSpPr>
        <p:spPr/>
        <p:txBody>
          <a:bodyPr/>
          <a:lstStyle/>
          <a:p>
            <a:fld id="{FE1C0CE1-AB8A-4B02-A174-2F167B583E27}" type="slidenum">
              <a:rPr lang="en-US" smtClean="0">
                <a:solidFill>
                  <a:srgbClr val="A82010"/>
                </a:solidFill>
              </a:rPr>
              <a:pPr/>
              <a:t>‹#›</a:t>
            </a:fld>
            <a:endParaRPr lang="en-US">
              <a:solidFill>
                <a:srgbClr val="A82010"/>
              </a:solidFill>
            </a:endParaRPr>
          </a:p>
        </p:txBody>
      </p:sp>
    </p:spTree>
    <p:extLst>
      <p:ext uri="{BB962C8B-B14F-4D97-AF65-F5344CB8AC3E}">
        <p14:creationId xmlns:p14="http://schemas.microsoft.com/office/powerpoint/2010/main" val="1572834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7C3A134-F1C3-464B-BF47-54DC2DE08F52}" type="datetimeFigureOut">
              <a:rPr lang="en-US" smtClean="0"/>
              <a:t>8/30/2021</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48F39E-9C37-485F-AC97-16BB4BDF9F49}" type="slidenum">
              <a:rPr kumimoji="0" lang="en-US" smtClean="0"/>
              <a:t>‹#›</a:t>
            </a:fld>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ólo el título">
    <p:bg>
      <p:bgRef idx="1001">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142842" y="71414"/>
            <a:ext cx="8856000" cy="857256"/>
          </a:xfrm>
        </p:spPr>
        <p:txBody>
          <a:bodyPr>
            <a:noAutofit/>
          </a:bodyPr>
          <a:lstStyle>
            <a:lvl1pPr>
              <a:defRPr sz="4800" b="1"/>
            </a:lvl1pPr>
          </a:lstStyle>
          <a:p>
            <a:r>
              <a:rPr lang="es-ES" noProof="0"/>
              <a:t>Haga clic para modificar el estilo de título del patrón</a:t>
            </a:r>
            <a:endParaRPr lang="en-US" noProof="0" dirty="0"/>
          </a:p>
        </p:txBody>
      </p:sp>
      <p:sp>
        <p:nvSpPr>
          <p:cNvPr id="3" name="2 Marcador de fecha"/>
          <p:cNvSpPr>
            <a:spLocks noGrp="1"/>
          </p:cNvSpPr>
          <p:nvPr>
            <p:ph type="dt" sz="half" idx="10"/>
          </p:nvPr>
        </p:nvSpPr>
        <p:spPr/>
        <p:txBody>
          <a:bodyPr/>
          <a:lstStyle/>
          <a:p>
            <a:fld id="{898BEB52-4F67-41B5-9D5A-C5EB91E88930}" type="datetime4">
              <a:rPr lang="en-US" smtClean="0">
                <a:solidFill>
                  <a:srgbClr val="929292"/>
                </a:solidFill>
              </a:rPr>
              <a:pPr/>
              <a:t>August 30, 2021</a:t>
            </a:fld>
            <a:endParaRPr lang="en-US">
              <a:solidFill>
                <a:srgbClr val="929292"/>
              </a:solidFill>
            </a:endParaRPr>
          </a:p>
        </p:txBody>
      </p:sp>
      <p:sp>
        <p:nvSpPr>
          <p:cNvPr id="4" name="3 Marcador de pie de página"/>
          <p:cNvSpPr>
            <a:spLocks noGrp="1"/>
          </p:cNvSpPr>
          <p:nvPr>
            <p:ph type="ftr" sz="quarter" idx="11"/>
          </p:nvPr>
        </p:nvSpPr>
        <p:spPr/>
        <p:txBody>
          <a:bodyPr/>
          <a:lstStyle/>
          <a:p>
            <a:endParaRPr lang="en-US" dirty="0">
              <a:solidFill>
                <a:srgbClr val="A82010"/>
              </a:solidFill>
            </a:endParaRPr>
          </a:p>
        </p:txBody>
      </p:sp>
      <p:sp>
        <p:nvSpPr>
          <p:cNvPr id="5" name="4 Marcador de número de diapositiva"/>
          <p:cNvSpPr>
            <a:spLocks noGrp="1"/>
          </p:cNvSpPr>
          <p:nvPr>
            <p:ph type="sldNum" sz="quarter" idx="12"/>
          </p:nvPr>
        </p:nvSpPr>
        <p:spPr/>
        <p:txBody>
          <a:bodyPr/>
          <a:lstStyle/>
          <a:p>
            <a:fld id="{FE1C0CE1-AB8A-4B02-A174-2F167B583E27}" type="slidenum">
              <a:rPr lang="en-US" smtClean="0">
                <a:solidFill>
                  <a:srgbClr val="A82010"/>
                </a:solidFill>
              </a:rPr>
              <a:pPr/>
              <a:t>‹#›</a:t>
            </a:fld>
            <a:endParaRPr lang="en-US">
              <a:solidFill>
                <a:srgbClr val="A82010"/>
              </a:solidFill>
            </a:endParaRPr>
          </a:p>
        </p:txBody>
      </p:sp>
    </p:spTree>
    <p:extLst>
      <p:ext uri="{BB962C8B-B14F-4D97-AF65-F5344CB8AC3E}">
        <p14:creationId xmlns:p14="http://schemas.microsoft.com/office/powerpoint/2010/main" val="2698100669"/>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En blanco">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047496"/>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n-US"/>
          </a:p>
        </p:txBody>
      </p:sp>
      <p:sp>
        <p:nvSpPr>
          <p:cNvPr id="3" name="2 Marcador de contenido"/>
          <p:cNvSpPr>
            <a:spLocks noGrp="1"/>
          </p:cNvSpPr>
          <p:nvPr>
            <p:ph idx="1"/>
          </p:nvPr>
        </p:nvSpPr>
        <p:spPr>
          <a:xfrm>
            <a:off x="3575050" y="642918"/>
            <a:ext cx="5111750" cy="548324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1FA81140-A594-492A-8506-6C154CB971C6}" type="datetime4">
              <a:rPr lang="en-US" smtClean="0">
                <a:solidFill>
                  <a:srgbClr val="929292"/>
                </a:solidFill>
              </a:rPr>
              <a:pPr/>
              <a:t>August 30, 2021</a:t>
            </a:fld>
            <a:endParaRPr lang="en-US">
              <a:solidFill>
                <a:srgbClr val="929292"/>
              </a:solidFill>
            </a:endParaRPr>
          </a:p>
        </p:txBody>
      </p:sp>
      <p:sp>
        <p:nvSpPr>
          <p:cNvPr id="6" name="5 Marcador de pie de página"/>
          <p:cNvSpPr>
            <a:spLocks noGrp="1"/>
          </p:cNvSpPr>
          <p:nvPr>
            <p:ph type="ftr" sz="quarter" idx="11"/>
          </p:nvPr>
        </p:nvSpPr>
        <p:spPr/>
        <p:txBody>
          <a:bodyPr/>
          <a:lstStyle/>
          <a:p>
            <a:endParaRPr lang="en-US">
              <a:solidFill>
                <a:srgbClr val="A82010"/>
              </a:solidFill>
            </a:endParaRPr>
          </a:p>
        </p:txBody>
      </p:sp>
      <p:sp>
        <p:nvSpPr>
          <p:cNvPr id="7" name="6 Marcador de número de diapositiva"/>
          <p:cNvSpPr>
            <a:spLocks noGrp="1"/>
          </p:cNvSpPr>
          <p:nvPr>
            <p:ph type="sldNum" sz="quarter" idx="12"/>
          </p:nvPr>
        </p:nvSpPr>
        <p:spPr/>
        <p:txBody>
          <a:bodyPr/>
          <a:lstStyle/>
          <a:p>
            <a:fld id="{FE1C0CE1-AB8A-4B02-A174-2F167B583E27}" type="slidenum">
              <a:rPr lang="en-US" smtClean="0">
                <a:solidFill>
                  <a:srgbClr val="A82010"/>
                </a:solidFill>
              </a:rPr>
              <a:pPr/>
              <a:t>‹#›</a:t>
            </a:fld>
            <a:endParaRPr lang="en-US">
              <a:solidFill>
                <a:srgbClr val="A82010"/>
              </a:solidFill>
            </a:endParaRPr>
          </a:p>
        </p:txBody>
      </p:sp>
    </p:spTree>
    <p:extLst>
      <p:ext uri="{BB962C8B-B14F-4D97-AF65-F5344CB8AC3E}">
        <p14:creationId xmlns:p14="http://schemas.microsoft.com/office/powerpoint/2010/main" val="28762746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n con título">
    <p:bg>
      <p:bgRef idx="1001">
        <a:schemeClr val="bg1"/>
      </p:bgRef>
    </p:bg>
    <p:spTree>
      <p:nvGrpSpPr>
        <p:cNvPr id="1" name=""/>
        <p:cNvGrpSpPr/>
        <p:nvPr/>
      </p:nvGrpSpPr>
      <p:grpSpPr>
        <a:xfrm>
          <a:off x="0" y="0"/>
          <a:ext cx="0" cy="0"/>
          <a:chOff x="0" y="0"/>
          <a:chExt cx="0" cy="0"/>
        </a:xfrm>
      </p:grpSpPr>
      <p:sp useBgFill="1">
        <p:nvSpPr>
          <p:cNvPr id="8" name="7 Rectángulo"/>
          <p:cNvSpPr/>
          <p:nvPr/>
        </p:nvSpPr>
        <p:spPr>
          <a:xfrm>
            <a:off x="7786710" y="0"/>
            <a:ext cx="1357290" cy="7857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 name="1 Título"/>
          <p:cNvSpPr>
            <a:spLocks noGrp="1"/>
          </p:cNvSpPr>
          <p:nvPr>
            <p:ph type="title"/>
          </p:nvPr>
        </p:nvSpPr>
        <p:spPr>
          <a:xfrm>
            <a:off x="214282" y="4788598"/>
            <a:ext cx="8786874" cy="540672"/>
          </a:xfrm>
        </p:spPr>
        <p:txBody>
          <a:bodyPr anchor="b"/>
          <a:lstStyle>
            <a:lvl1pPr algn="l">
              <a:defRPr sz="2000" b="1"/>
            </a:lvl1pPr>
          </a:lstStyle>
          <a:p>
            <a:r>
              <a:rPr lang="es-ES"/>
              <a:t>Haga clic para modificar el estilo de título del patrón</a:t>
            </a:r>
            <a:endParaRPr lang="en-US" dirty="0"/>
          </a:p>
        </p:txBody>
      </p:sp>
      <p:sp>
        <p:nvSpPr>
          <p:cNvPr id="3" name="2 Marcador de posición de imagen"/>
          <p:cNvSpPr>
            <a:spLocks noGrp="1"/>
          </p:cNvSpPr>
          <p:nvPr>
            <p:ph type="pic" idx="1"/>
          </p:nvPr>
        </p:nvSpPr>
        <p:spPr>
          <a:xfrm>
            <a:off x="214282" y="142852"/>
            <a:ext cx="8786874" cy="45847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a:p>
        </p:txBody>
      </p:sp>
      <p:sp>
        <p:nvSpPr>
          <p:cNvPr id="4" name="3 Marcador de texto"/>
          <p:cNvSpPr>
            <a:spLocks noGrp="1"/>
          </p:cNvSpPr>
          <p:nvPr>
            <p:ph type="body" sz="half" idx="2"/>
          </p:nvPr>
        </p:nvSpPr>
        <p:spPr>
          <a:xfrm>
            <a:off x="214282" y="5332276"/>
            <a:ext cx="8786874" cy="88280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D8C1C09-4F92-46B4-9A60-CB4454BD5789}" type="datetime4">
              <a:rPr lang="en-US" smtClean="0">
                <a:solidFill>
                  <a:srgbClr val="929292"/>
                </a:solidFill>
              </a:rPr>
              <a:pPr/>
              <a:t>August 30, 2021</a:t>
            </a:fld>
            <a:endParaRPr lang="en-US">
              <a:solidFill>
                <a:srgbClr val="929292"/>
              </a:solidFill>
            </a:endParaRPr>
          </a:p>
        </p:txBody>
      </p:sp>
      <p:sp>
        <p:nvSpPr>
          <p:cNvPr id="6" name="5 Marcador de pie de página"/>
          <p:cNvSpPr>
            <a:spLocks noGrp="1"/>
          </p:cNvSpPr>
          <p:nvPr>
            <p:ph type="ftr" sz="quarter" idx="11"/>
          </p:nvPr>
        </p:nvSpPr>
        <p:spPr/>
        <p:txBody>
          <a:bodyPr/>
          <a:lstStyle/>
          <a:p>
            <a:endParaRPr lang="en-US">
              <a:solidFill>
                <a:srgbClr val="A82010"/>
              </a:solidFill>
            </a:endParaRPr>
          </a:p>
        </p:txBody>
      </p:sp>
      <p:sp>
        <p:nvSpPr>
          <p:cNvPr id="7" name="6 Marcador de número de diapositiva"/>
          <p:cNvSpPr>
            <a:spLocks noGrp="1"/>
          </p:cNvSpPr>
          <p:nvPr>
            <p:ph type="sldNum" sz="quarter" idx="12"/>
          </p:nvPr>
        </p:nvSpPr>
        <p:spPr/>
        <p:txBody>
          <a:bodyPr/>
          <a:lstStyle/>
          <a:p>
            <a:fld id="{FE1C0CE1-AB8A-4B02-A174-2F167B583E27}" type="slidenum">
              <a:rPr lang="en-US" smtClean="0">
                <a:solidFill>
                  <a:srgbClr val="A82010"/>
                </a:solidFill>
              </a:rPr>
              <a:pPr/>
              <a:t>‹#›</a:t>
            </a:fld>
            <a:endParaRPr lang="en-US">
              <a:solidFill>
                <a:srgbClr val="A82010"/>
              </a:solidFill>
            </a:endParaRPr>
          </a:p>
        </p:txBody>
      </p:sp>
      <p:sp useBgFill="1">
        <p:nvSpPr>
          <p:cNvPr id="9" name="8 Rectángulo"/>
          <p:cNvSpPr/>
          <p:nvPr userDrawn="1"/>
        </p:nvSpPr>
        <p:spPr>
          <a:xfrm>
            <a:off x="7786710" y="0"/>
            <a:ext cx="1357290" cy="7857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449092840"/>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texto vertical"/>
          <p:cNvSpPr>
            <a:spLocks noGrp="1"/>
          </p:cNvSpPr>
          <p:nvPr>
            <p:ph type="body" orient="vert" idx="1"/>
          </p:nvPr>
        </p:nvSpPr>
        <p:spPr>
          <a:xfrm>
            <a:off x="157132" y="1428736"/>
            <a:ext cx="8829706" cy="4857784"/>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p>
            <a:fld id="{A6B36EA2-8050-459F-AB3D-675B96CE69FB}" type="datetime4">
              <a:rPr lang="en-US" smtClean="0">
                <a:solidFill>
                  <a:srgbClr val="929292"/>
                </a:solidFill>
              </a:rPr>
              <a:pPr/>
              <a:t>August 30, 2021</a:t>
            </a:fld>
            <a:endParaRPr lang="en-US">
              <a:solidFill>
                <a:srgbClr val="929292"/>
              </a:solidFill>
            </a:endParaRPr>
          </a:p>
        </p:txBody>
      </p:sp>
      <p:sp>
        <p:nvSpPr>
          <p:cNvPr id="5" name="4 Marcador de pie de página"/>
          <p:cNvSpPr>
            <a:spLocks noGrp="1"/>
          </p:cNvSpPr>
          <p:nvPr>
            <p:ph type="ftr" sz="quarter" idx="11"/>
          </p:nvPr>
        </p:nvSpPr>
        <p:spPr/>
        <p:txBody>
          <a:bodyPr/>
          <a:lstStyle/>
          <a:p>
            <a:endParaRPr lang="en-US">
              <a:solidFill>
                <a:srgbClr val="A82010"/>
              </a:solidFill>
            </a:endParaRPr>
          </a:p>
        </p:txBody>
      </p:sp>
      <p:sp>
        <p:nvSpPr>
          <p:cNvPr id="6" name="5 Marcador de número de diapositiva"/>
          <p:cNvSpPr>
            <a:spLocks noGrp="1"/>
          </p:cNvSpPr>
          <p:nvPr>
            <p:ph type="sldNum" sz="quarter" idx="12"/>
          </p:nvPr>
        </p:nvSpPr>
        <p:spPr/>
        <p:txBody>
          <a:bodyPr/>
          <a:lstStyle/>
          <a:p>
            <a:fld id="{FE1C0CE1-AB8A-4B02-A174-2F167B583E27}" type="slidenum">
              <a:rPr lang="en-US" smtClean="0">
                <a:solidFill>
                  <a:srgbClr val="A82010"/>
                </a:solidFill>
              </a:rPr>
              <a:pPr/>
              <a:t>‹#›</a:t>
            </a:fld>
            <a:endParaRPr lang="en-US">
              <a:solidFill>
                <a:srgbClr val="A82010"/>
              </a:solidFill>
            </a:endParaRPr>
          </a:p>
        </p:txBody>
      </p:sp>
    </p:spTree>
    <p:extLst>
      <p:ext uri="{BB962C8B-B14F-4D97-AF65-F5344CB8AC3E}">
        <p14:creationId xmlns:p14="http://schemas.microsoft.com/office/powerpoint/2010/main" val="23671096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bg>
      <p:bgRef idx="1001">
        <a:schemeClr val="bg1"/>
      </p:bgRef>
    </p:bg>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000892" y="200025"/>
            <a:ext cx="2057400" cy="6140452"/>
          </a:xfrm>
        </p:spPr>
        <p:txBody>
          <a:bodyPr vert="eaVert"/>
          <a:lstStyle/>
          <a:p>
            <a:r>
              <a:rPr lang="es-ES"/>
              <a:t>Haga clic para modificar el estilo de título del patrón</a:t>
            </a:r>
            <a:endParaRPr lang="en-US" dirty="0"/>
          </a:p>
        </p:txBody>
      </p:sp>
      <p:sp>
        <p:nvSpPr>
          <p:cNvPr id="3" name="2 Marcador de texto vertical"/>
          <p:cNvSpPr>
            <a:spLocks noGrp="1"/>
          </p:cNvSpPr>
          <p:nvPr>
            <p:ph type="body" orient="vert" idx="1"/>
          </p:nvPr>
        </p:nvSpPr>
        <p:spPr>
          <a:xfrm>
            <a:off x="142844" y="214291"/>
            <a:ext cx="7715304" cy="614366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p>
            <a:fld id="{93861886-EC37-433B-AC24-2BBFB5560363}" type="datetime4">
              <a:rPr lang="en-US" smtClean="0">
                <a:solidFill>
                  <a:srgbClr val="929292"/>
                </a:solidFill>
              </a:rPr>
              <a:pPr/>
              <a:t>August 30, 2021</a:t>
            </a:fld>
            <a:endParaRPr lang="en-US">
              <a:solidFill>
                <a:srgbClr val="929292"/>
              </a:solidFill>
            </a:endParaRPr>
          </a:p>
        </p:txBody>
      </p:sp>
      <p:sp>
        <p:nvSpPr>
          <p:cNvPr id="5" name="4 Marcador de pie de página"/>
          <p:cNvSpPr>
            <a:spLocks noGrp="1"/>
          </p:cNvSpPr>
          <p:nvPr>
            <p:ph type="ftr" sz="quarter" idx="11"/>
          </p:nvPr>
        </p:nvSpPr>
        <p:spPr/>
        <p:txBody>
          <a:bodyPr/>
          <a:lstStyle/>
          <a:p>
            <a:endParaRPr lang="en-US">
              <a:solidFill>
                <a:srgbClr val="A82010"/>
              </a:solidFill>
            </a:endParaRPr>
          </a:p>
        </p:txBody>
      </p:sp>
      <p:sp>
        <p:nvSpPr>
          <p:cNvPr id="6" name="5 Marcador de número de diapositiva"/>
          <p:cNvSpPr>
            <a:spLocks noGrp="1"/>
          </p:cNvSpPr>
          <p:nvPr>
            <p:ph type="sldNum" sz="quarter" idx="12"/>
          </p:nvPr>
        </p:nvSpPr>
        <p:spPr/>
        <p:txBody>
          <a:bodyPr/>
          <a:lstStyle/>
          <a:p>
            <a:fld id="{FE1C0CE1-AB8A-4B02-A174-2F167B583E27}" type="slidenum">
              <a:rPr lang="en-US" smtClean="0">
                <a:solidFill>
                  <a:srgbClr val="A82010"/>
                </a:solidFill>
              </a:rPr>
              <a:pPr/>
              <a:t>‹#›</a:t>
            </a:fld>
            <a:endParaRPr lang="en-US">
              <a:solidFill>
                <a:srgbClr val="A82010"/>
              </a:solidFill>
            </a:endParaRPr>
          </a:p>
        </p:txBody>
      </p:sp>
    </p:spTree>
    <p:extLst>
      <p:ext uri="{BB962C8B-B14F-4D97-AF65-F5344CB8AC3E}">
        <p14:creationId xmlns:p14="http://schemas.microsoft.com/office/powerpoint/2010/main" val="586891581"/>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ackground">
    <p:bg>
      <p:bgRef idx="1001">
        <a:schemeClr val="bg1"/>
      </p:bgRef>
    </p:bg>
    <p:spTree>
      <p:nvGrpSpPr>
        <p:cNvPr id="1" name=""/>
        <p:cNvGrpSpPr/>
        <p:nvPr/>
      </p:nvGrpSpPr>
      <p:grpSpPr>
        <a:xfrm>
          <a:off x="0" y="0"/>
          <a:ext cx="0" cy="0"/>
          <a:chOff x="0" y="0"/>
          <a:chExt cx="0" cy="0"/>
        </a:xfrm>
      </p:grpSpPr>
      <p:sp useBgFill="1">
        <p:nvSpPr>
          <p:cNvPr id="2" name="1 Rectángulo"/>
          <p:cNvSpPr/>
          <p:nvPr/>
        </p:nvSpPr>
        <p:spPr>
          <a:xfrm>
            <a:off x="7786710" y="6072206"/>
            <a:ext cx="1357290" cy="7857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useBgFill="1">
        <p:nvSpPr>
          <p:cNvPr id="3" name="2 Rectángulo"/>
          <p:cNvSpPr/>
          <p:nvPr/>
        </p:nvSpPr>
        <p:spPr>
          <a:xfrm>
            <a:off x="0" y="5829301"/>
            <a:ext cx="9144000" cy="10429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useBgFill="1">
        <p:nvSpPr>
          <p:cNvPr id="4" name="3 Rectángulo"/>
          <p:cNvSpPr/>
          <p:nvPr userDrawn="1"/>
        </p:nvSpPr>
        <p:spPr>
          <a:xfrm>
            <a:off x="7786710" y="6072206"/>
            <a:ext cx="1357290" cy="7857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useBgFill="1">
        <p:nvSpPr>
          <p:cNvPr id="5" name="4 Rectángulo"/>
          <p:cNvSpPr/>
          <p:nvPr userDrawn="1"/>
        </p:nvSpPr>
        <p:spPr>
          <a:xfrm>
            <a:off x="0" y="5829301"/>
            <a:ext cx="9144000" cy="10429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1538062444"/>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tart">
    <p:bg>
      <p:bgPr>
        <a:blipFill dpi="0" rotWithShape="1">
          <a:blip r:embed="rId2" cstate="print">
            <a:lum/>
          </a:blip>
          <a:srcRect/>
          <a:stretch>
            <a:fillRect l="-13000" r="-13000"/>
          </a:stretch>
        </a:blipFill>
        <a:effectLst/>
      </p:bgPr>
    </p:bg>
    <p:spTree>
      <p:nvGrpSpPr>
        <p:cNvPr id="1" name=""/>
        <p:cNvGrpSpPr/>
        <p:nvPr/>
      </p:nvGrpSpPr>
      <p:grpSpPr>
        <a:xfrm>
          <a:off x="0" y="0"/>
          <a:ext cx="0" cy="0"/>
          <a:chOff x="0" y="0"/>
          <a:chExt cx="0" cy="0"/>
        </a:xfrm>
      </p:grpSpPr>
      <p:sp>
        <p:nvSpPr>
          <p:cNvPr id="3" name="2 CuadroTexto">
            <a:hlinkClick r:id="rId3"/>
          </p:cNvPr>
          <p:cNvSpPr txBox="1"/>
          <p:nvPr/>
        </p:nvSpPr>
        <p:spPr>
          <a:xfrm>
            <a:off x="1646558" y="4293879"/>
            <a:ext cx="5836598" cy="492443"/>
          </a:xfrm>
          <a:prstGeom prst="rect">
            <a:avLst/>
          </a:prstGeom>
          <a:noFill/>
        </p:spPr>
        <p:txBody>
          <a:bodyPr wrap="none" rtlCol="0">
            <a:spAutoFit/>
          </a:bodyPr>
          <a:lstStyle/>
          <a:p>
            <a:pPr algn="ctr" fontAlgn="auto">
              <a:spcBef>
                <a:spcPts val="0"/>
              </a:spcBef>
              <a:spcAft>
                <a:spcPts val="0"/>
              </a:spcAft>
              <a:defRPr/>
            </a:pPr>
            <a:r>
              <a:rPr lang="en-US" sz="2600" dirty="0">
                <a:solidFill>
                  <a:srgbClr val="A82010"/>
                </a:solidFill>
                <a:latin typeface="Segoe UI"/>
              </a:rPr>
              <a:t>www.worldbank.org/hdchiefeconomist</a:t>
            </a:r>
          </a:p>
        </p:txBody>
      </p:sp>
      <p:grpSp>
        <p:nvGrpSpPr>
          <p:cNvPr id="2" name="20 Grupo"/>
          <p:cNvGrpSpPr/>
          <p:nvPr/>
        </p:nvGrpSpPr>
        <p:grpSpPr>
          <a:xfrm>
            <a:off x="1600180" y="2114542"/>
            <a:ext cx="5929354" cy="1819020"/>
            <a:chOff x="1571604" y="2185980"/>
            <a:chExt cx="5929354" cy="1819020"/>
          </a:xfrm>
        </p:grpSpPr>
        <p:grpSp>
          <p:nvGrpSpPr>
            <p:cNvPr id="4" name="16 Grupo"/>
            <p:cNvGrpSpPr/>
            <p:nvPr userDrawn="1"/>
          </p:nvGrpSpPr>
          <p:grpSpPr>
            <a:xfrm>
              <a:off x="1571604" y="2214554"/>
              <a:ext cx="1224000" cy="1790446"/>
              <a:chOff x="1940628" y="2714620"/>
              <a:chExt cx="1224000" cy="1790446"/>
            </a:xfrm>
          </p:grpSpPr>
          <p:pic>
            <p:nvPicPr>
              <p:cNvPr id="5" name="4 Imagen" descr="logos.png"/>
              <p:cNvPicPr>
                <a:picLocks noChangeAspect="1"/>
              </p:cNvPicPr>
              <p:nvPr userDrawn="1"/>
            </p:nvPicPr>
            <p:blipFill>
              <a:blip r:embed="rId4" cstate="print"/>
              <a:srcRect l="5401" t="5242" r="77315" b="10879"/>
              <a:stretch>
                <a:fillRect/>
              </a:stretch>
            </p:blipFill>
            <p:spPr>
              <a:xfrm>
                <a:off x="1981124" y="2714620"/>
                <a:ext cx="1143008" cy="1143008"/>
              </a:xfrm>
              <a:prstGeom prst="rect">
                <a:avLst/>
              </a:prstGeom>
            </p:spPr>
          </p:pic>
          <p:sp>
            <p:nvSpPr>
              <p:cNvPr id="6" name="5 CuadroTexto"/>
              <p:cNvSpPr txBox="1"/>
              <p:nvPr userDrawn="1"/>
            </p:nvSpPr>
            <p:spPr>
              <a:xfrm>
                <a:off x="1940628" y="3929066"/>
                <a:ext cx="1224000" cy="576000"/>
              </a:xfrm>
              <a:prstGeom prst="rect">
                <a:avLst/>
              </a:prstGeom>
              <a:noFill/>
              <a:effectLst/>
            </p:spPr>
            <p:txBody>
              <a:bodyPr wrap="square" rtlCol="0" anchor="t">
                <a:spAutoFit/>
              </a:bodyPr>
              <a:lstStyle/>
              <a:p>
                <a:pPr algn="ctr" fontAlgn="auto">
                  <a:spcBef>
                    <a:spcPts val="0"/>
                  </a:spcBef>
                  <a:spcAft>
                    <a:spcPts val="0"/>
                  </a:spcAft>
                </a:pPr>
                <a:r>
                  <a:rPr lang="en-US" sz="1500" dirty="0">
                    <a:solidFill>
                      <a:srgbClr val="000000">
                        <a:lumMod val="50000"/>
                        <a:lumOff val="50000"/>
                      </a:srgbClr>
                    </a:solidFill>
                    <a:latin typeface="Segoe UI"/>
                  </a:rPr>
                  <a:t>The </a:t>
                </a:r>
              </a:p>
              <a:p>
                <a:pPr algn="ctr" fontAlgn="auto">
                  <a:spcBef>
                    <a:spcPts val="0"/>
                  </a:spcBef>
                  <a:spcAft>
                    <a:spcPts val="0"/>
                  </a:spcAft>
                </a:pPr>
                <a:r>
                  <a:rPr lang="en-US" sz="1500" dirty="0">
                    <a:solidFill>
                      <a:srgbClr val="000000">
                        <a:lumMod val="50000"/>
                        <a:lumOff val="50000"/>
                      </a:srgbClr>
                    </a:solidFill>
                    <a:latin typeface="Segoe UI"/>
                  </a:rPr>
                  <a:t>World Bank</a:t>
                </a:r>
              </a:p>
            </p:txBody>
          </p:sp>
        </p:grpSp>
        <p:cxnSp>
          <p:nvCxnSpPr>
            <p:cNvPr id="10" name="9 Conector recto"/>
            <p:cNvCxnSpPr/>
            <p:nvPr userDrawn="1"/>
          </p:nvCxnSpPr>
          <p:spPr>
            <a:xfrm rot="5400000">
              <a:off x="2243240" y="3085980"/>
              <a:ext cx="1800000" cy="0"/>
            </a:xfrm>
            <a:prstGeom prst="line">
              <a:avLst/>
            </a:prstGeom>
            <a:ln>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10 Conector recto"/>
            <p:cNvCxnSpPr/>
            <p:nvPr userDrawn="1"/>
          </p:nvCxnSpPr>
          <p:spPr>
            <a:xfrm rot="5400000">
              <a:off x="4815008" y="3085980"/>
              <a:ext cx="1800000" cy="0"/>
            </a:xfrm>
            <a:prstGeom prst="line">
              <a:avLst/>
            </a:prstGeom>
            <a:ln>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grpSp>
          <p:nvGrpSpPr>
            <p:cNvPr id="9" name="17 Grupo"/>
            <p:cNvGrpSpPr/>
            <p:nvPr userDrawn="1"/>
          </p:nvGrpSpPr>
          <p:grpSpPr>
            <a:xfrm>
              <a:off x="3351581" y="2250273"/>
              <a:ext cx="2071702" cy="1754727"/>
              <a:chOff x="3511124" y="2750339"/>
              <a:chExt cx="2071702" cy="1754727"/>
            </a:xfrm>
          </p:grpSpPr>
          <p:sp>
            <p:nvSpPr>
              <p:cNvPr id="7" name="6 CuadroTexto"/>
              <p:cNvSpPr txBox="1"/>
              <p:nvPr userDrawn="1"/>
            </p:nvSpPr>
            <p:spPr>
              <a:xfrm>
                <a:off x="3538975" y="3929066"/>
                <a:ext cx="2016000" cy="576000"/>
              </a:xfrm>
              <a:prstGeom prst="rect">
                <a:avLst/>
              </a:prstGeom>
              <a:noFill/>
              <a:effectLst/>
            </p:spPr>
            <p:txBody>
              <a:bodyPr wrap="square" rtlCol="0" anchor="t">
                <a:spAutoFit/>
              </a:bodyPr>
              <a:lstStyle/>
              <a:p>
                <a:pPr algn="ctr" fontAlgn="auto">
                  <a:spcBef>
                    <a:spcPts val="0"/>
                  </a:spcBef>
                  <a:spcAft>
                    <a:spcPts val="0"/>
                  </a:spcAft>
                </a:pPr>
                <a:r>
                  <a:rPr lang="en-US" sz="1500" dirty="0">
                    <a:solidFill>
                      <a:srgbClr val="000000">
                        <a:lumMod val="50000"/>
                        <a:lumOff val="50000"/>
                      </a:srgbClr>
                    </a:solidFill>
                    <a:latin typeface="Segoe UI"/>
                  </a:rPr>
                  <a:t>Human Development Network</a:t>
                </a:r>
              </a:p>
            </p:txBody>
          </p:sp>
          <p:pic>
            <p:nvPicPr>
              <p:cNvPr id="12" name="11 Imagen" descr="logos.png"/>
              <p:cNvPicPr>
                <a:picLocks noChangeAspect="1"/>
              </p:cNvPicPr>
              <p:nvPr userDrawn="1"/>
            </p:nvPicPr>
            <p:blipFill>
              <a:blip r:embed="rId4" cstate="print"/>
              <a:srcRect l="34567" t="10485" r="34106" b="10879"/>
              <a:stretch>
                <a:fillRect/>
              </a:stretch>
            </p:blipFill>
            <p:spPr>
              <a:xfrm>
                <a:off x="3511124" y="2750339"/>
                <a:ext cx="2071702" cy="1071570"/>
              </a:xfrm>
              <a:prstGeom prst="rect">
                <a:avLst/>
              </a:prstGeom>
            </p:spPr>
          </p:pic>
        </p:grpSp>
        <p:grpSp>
          <p:nvGrpSpPr>
            <p:cNvPr id="14" name="18 Grupo"/>
            <p:cNvGrpSpPr/>
            <p:nvPr userDrawn="1"/>
          </p:nvGrpSpPr>
          <p:grpSpPr>
            <a:xfrm>
              <a:off x="5916958" y="2214554"/>
              <a:ext cx="1584000" cy="1790446"/>
              <a:chOff x="5886458" y="2714620"/>
              <a:chExt cx="1584000" cy="1790446"/>
            </a:xfrm>
          </p:grpSpPr>
          <p:sp>
            <p:nvSpPr>
              <p:cNvPr id="8" name="7 CuadroTexto"/>
              <p:cNvSpPr txBox="1"/>
              <p:nvPr userDrawn="1"/>
            </p:nvSpPr>
            <p:spPr>
              <a:xfrm>
                <a:off x="5886458" y="3929066"/>
                <a:ext cx="1584000" cy="576000"/>
              </a:xfrm>
              <a:prstGeom prst="rect">
                <a:avLst/>
              </a:prstGeom>
              <a:noFill/>
              <a:effectLst/>
            </p:spPr>
            <p:txBody>
              <a:bodyPr wrap="square" rtlCol="0" anchor="t">
                <a:spAutoFit/>
              </a:bodyPr>
              <a:lstStyle/>
              <a:p>
                <a:pPr algn="ctr" fontAlgn="auto">
                  <a:spcBef>
                    <a:spcPts val="0"/>
                  </a:spcBef>
                  <a:spcAft>
                    <a:spcPts val="0"/>
                  </a:spcAft>
                </a:pPr>
                <a:r>
                  <a:rPr lang="en-US" sz="1500" dirty="0">
                    <a:solidFill>
                      <a:srgbClr val="000000">
                        <a:lumMod val="50000"/>
                        <a:lumOff val="50000"/>
                      </a:srgbClr>
                    </a:solidFill>
                    <a:latin typeface="Segoe UI"/>
                  </a:rPr>
                  <a:t>Spanish Impact Evaluation Fund</a:t>
                </a:r>
              </a:p>
            </p:txBody>
          </p:sp>
          <p:pic>
            <p:nvPicPr>
              <p:cNvPr id="13" name="12 Imagen" descr="logos.png"/>
              <p:cNvPicPr>
                <a:picLocks noChangeAspect="1"/>
              </p:cNvPicPr>
              <p:nvPr userDrawn="1"/>
            </p:nvPicPr>
            <p:blipFill>
              <a:blip r:embed="rId4" cstate="print"/>
              <a:srcRect l="75616" t="5242" r="4940" b="10879"/>
              <a:stretch>
                <a:fillRect/>
              </a:stretch>
            </p:blipFill>
            <p:spPr>
              <a:xfrm>
                <a:off x="6035516" y="2714620"/>
                <a:ext cx="1285884" cy="1143008"/>
              </a:xfrm>
              <a:prstGeom prst="rect">
                <a:avLst/>
              </a:prstGeom>
            </p:spPr>
          </p:pic>
        </p:grpSp>
      </p:grpSp>
      <p:sp useBgFill="1">
        <p:nvSpPr>
          <p:cNvPr id="22" name="21 Rectángulo"/>
          <p:cNvSpPr/>
          <p:nvPr/>
        </p:nvSpPr>
        <p:spPr>
          <a:xfrm>
            <a:off x="0" y="5786439"/>
            <a:ext cx="9144000" cy="10715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6" name="15 CuadroTexto">
            <a:hlinkClick r:id="rId3"/>
          </p:cNvPr>
          <p:cNvSpPr txBox="1"/>
          <p:nvPr userDrawn="1"/>
        </p:nvSpPr>
        <p:spPr>
          <a:xfrm>
            <a:off x="1646558" y="4293879"/>
            <a:ext cx="5836598" cy="492443"/>
          </a:xfrm>
          <a:prstGeom prst="rect">
            <a:avLst/>
          </a:prstGeom>
          <a:noFill/>
        </p:spPr>
        <p:txBody>
          <a:bodyPr wrap="none" rtlCol="0">
            <a:spAutoFit/>
          </a:bodyPr>
          <a:lstStyle/>
          <a:p>
            <a:pPr algn="ctr" fontAlgn="auto">
              <a:spcBef>
                <a:spcPts val="0"/>
              </a:spcBef>
              <a:spcAft>
                <a:spcPts val="0"/>
              </a:spcAft>
              <a:defRPr/>
            </a:pPr>
            <a:r>
              <a:rPr lang="en-US" sz="2600" dirty="0">
                <a:solidFill>
                  <a:srgbClr val="A82010"/>
                </a:solidFill>
                <a:latin typeface="Segoe UI"/>
              </a:rPr>
              <a:t>www.worldbank.org/hdchiefeconomist</a:t>
            </a:r>
          </a:p>
        </p:txBody>
      </p:sp>
      <p:sp useBgFill="1">
        <p:nvSpPr>
          <p:cNvPr id="30" name="29 Rectángulo"/>
          <p:cNvSpPr/>
          <p:nvPr userDrawn="1"/>
        </p:nvSpPr>
        <p:spPr>
          <a:xfrm>
            <a:off x="0" y="5786439"/>
            <a:ext cx="9144000" cy="10715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32751217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hank you">
    <p:bg>
      <p:bgPr>
        <a:blipFill dpi="0" rotWithShape="1">
          <a:blip r:embed="rId2" cstate="print">
            <a:lum/>
          </a:blip>
          <a:srcRect/>
          <a:stretch>
            <a:fillRect l="-13000" r="-13000"/>
          </a:stretch>
        </a:blipFill>
        <a:effectLst/>
      </p:bgPr>
    </p:bg>
    <p:spTree>
      <p:nvGrpSpPr>
        <p:cNvPr id="1" name=""/>
        <p:cNvGrpSpPr/>
        <p:nvPr/>
      </p:nvGrpSpPr>
      <p:grpSpPr>
        <a:xfrm>
          <a:off x="0" y="0"/>
          <a:ext cx="0" cy="0"/>
          <a:chOff x="0" y="0"/>
          <a:chExt cx="0" cy="0"/>
        </a:xfrm>
      </p:grpSpPr>
      <p:sp>
        <p:nvSpPr>
          <p:cNvPr id="6" name="5 CuadroTexto"/>
          <p:cNvSpPr txBox="1"/>
          <p:nvPr/>
        </p:nvSpPr>
        <p:spPr>
          <a:xfrm>
            <a:off x="773077" y="2428868"/>
            <a:ext cx="7728013" cy="1938992"/>
          </a:xfrm>
          <a:prstGeom prst="rect">
            <a:avLst/>
          </a:prstGeom>
          <a:noFill/>
        </p:spPr>
        <p:txBody>
          <a:bodyPr wrap="none" rtlCol="0">
            <a:spAutoFit/>
          </a:bodyPr>
          <a:lstStyle/>
          <a:p>
            <a:pPr fontAlgn="auto">
              <a:spcBef>
                <a:spcPts val="0"/>
              </a:spcBef>
              <a:spcAft>
                <a:spcPts val="0"/>
              </a:spcAft>
            </a:pPr>
            <a:r>
              <a:rPr lang="en-US" sz="12000" b="1" dirty="0">
                <a:solidFill>
                  <a:srgbClr val="000000"/>
                </a:solidFill>
                <a:latin typeface="Segoe UI"/>
              </a:rPr>
              <a:t>Thank You</a:t>
            </a:r>
          </a:p>
        </p:txBody>
      </p:sp>
      <p:sp useBgFill="1">
        <p:nvSpPr>
          <p:cNvPr id="7" name="6 Rectángulo"/>
          <p:cNvSpPr/>
          <p:nvPr/>
        </p:nvSpPr>
        <p:spPr>
          <a:xfrm>
            <a:off x="0" y="5643563"/>
            <a:ext cx="9144000" cy="12144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pic>
        <p:nvPicPr>
          <p:cNvPr id="5" name="4 Imagen" descr="logos tp.png"/>
          <p:cNvPicPr>
            <a:picLocks noChangeAspect="1"/>
          </p:cNvPicPr>
          <p:nvPr/>
        </p:nvPicPr>
        <p:blipFill>
          <a:blip r:embed="rId3" cstate="print"/>
          <a:stretch>
            <a:fillRect/>
          </a:stretch>
        </p:blipFill>
        <p:spPr>
          <a:xfrm>
            <a:off x="1607150" y="428604"/>
            <a:ext cx="5893808" cy="1214446"/>
          </a:xfrm>
          <a:prstGeom prst="rect">
            <a:avLst/>
          </a:prstGeom>
        </p:spPr>
      </p:pic>
      <p:sp>
        <p:nvSpPr>
          <p:cNvPr id="8" name="7 CuadroTexto"/>
          <p:cNvSpPr txBox="1"/>
          <p:nvPr userDrawn="1"/>
        </p:nvSpPr>
        <p:spPr>
          <a:xfrm>
            <a:off x="773077" y="2428868"/>
            <a:ext cx="7728013" cy="1938992"/>
          </a:xfrm>
          <a:prstGeom prst="rect">
            <a:avLst/>
          </a:prstGeom>
          <a:noFill/>
        </p:spPr>
        <p:txBody>
          <a:bodyPr wrap="none" rtlCol="0">
            <a:spAutoFit/>
          </a:bodyPr>
          <a:lstStyle/>
          <a:p>
            <a:pPr fontAlgn="auto">
              <a:spcBef>
                <a:spcPts val="0"/>
              </a:spcBef>
              <a:spcAft>
                <a:spcPts val="0"/>
              </a:spcAft>
            </a:pPr>
            <a:r>
              <a:rPr lang="en-US" sz="12000" b="1" dirty="0">
                <a:solidFill>
                  <a:srgbClr val="000000"/>
                </a:solidFill>
                <a:latin typeface="Segoe UI"/>
              </a:rPr>
              <a:t>Thank You</a:t>
            </a:r>
          </a:p>
        </p:txBody>
      </p:sp>
      <p:sp useBgFill="1">
        <p:nvSpPr>
          <p:cNvPr id="10" name="9 Rectángulo"/>
          <p:cNvSpPr/>
          <p:nvPr userDrawn="1"/>
        </p:nvSpPr>
        <p:spPr>
          <a:xfrm>
            <a:off x="0" y="5643563"/>
            <a:ext cx="9144000" cy="12144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14931431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gracias">
    <p:bg>
      <p:bgPr>
        <a:blipFill dpi="0" rotWithShape="1">
          <a:blip r:embed="rId2" cstate="print">
            <a:lum/>
          </a:blip>
          <a:srcRect/>
          <a:stretch>
            <a:fillRect l="-13000" r="-13000"/>
          </a:stretch>
        </a:blipFill>
        <a:effectLst/>
      </p:bgPr>
    </p:bg>
    <p:spTree>
      <p:nvGrpSpPr>
        <p:cNvPr id="1" name=""/>
        <p:cNvGrpSpPr/>
        <p:nvPr/>
      </p:nvGrpSpPr>
      <p:grpSpPr>
        <a:xfrm>
          <a:off x="0" y="0"/>
          <a:ext cx="0" cy="0"/>
          <a:chOff x="0" y="0"/>
          <a:chExt cx="0" cy="0"/>
        </a:xfrm>
      </p:grpSpPr>
      <p:sp>
        <p:nvSpPr>
          <p:cNvPr id="6" name="5 CuadroTexto"/>
          <p:cNvSpPr txBox="1"/>
          <p:nvPr/>
        </p:nvSpPr>
        <p:spPr>
          <a:xfrm>
            <a:off x="1857356" y="2418702"/>
            <a:ext cx="5402441" cy="1938992"/>
          </a:xfrm>
          <a:prstGeom prst="rect">
            <a:avLst/>
          </a:prstGeom>
          <a:noFill/>
        </p:spPr>
        <p:txBody>
          <a:bodyPr wrap="none" rtlCol="0">
            <a:spAutoFit/>
          </a:bodyPr>
          <a:lstStyle/>
          <a:p>
            <a:pPr fontAlgn="auto">
              <a:spcBef>
                <a:spcPts val="0"/>
              </a:spcBef>
              <a:spcAft>
                <a:spcPts val="0"/>
              </a:spcAft>
            </a:pPr>
            <a:r>
              <a:rPr lang="en-US" sz="12000" b="1" dirty="0">
                <a:solidFill>
                  <a:srgbClr val="000000"/>
                </a:solidFill>
                <a:latin typeface="Segoe UI"/>
              </a:rPr>
              <a:t>Gracias</a:t>
            </a:r>
          </a:p>
        </p:txBody>
      </p:sp>
      <p:sp useBgFill="1">
        <p:nvSpPr>
          <p:cNvPr id="5" name="4 Rectángulo"/>
          <p:cNvSpPr/>
          <p:nvPr/>
        </p:nvSpPr>
        <p:spPr>
          <a:xfrm>
            <a:off x="0" y="5657851"/>
            <a:ext cx="9144000" cy="12001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pic>
        <p:nvPicPr>
          <p:cNvPr id="7" name="6 Imagen" descr="logos tp.png"/>
          <p:cNvPicPr>
            <a:picLocks noChangeAspect="1"/>
          </p:cNvPicPr>
          <p:nvPr/>
        </p:nvPicPr>
        <p:blipFill>
          <a:blip r:embed="rId3" cstate="print"/>
          <a:stretch>
            <a:fillRect/>
          </a:stretch>
        </p:blipFill>
        <p:spPr>
          <a:xfrm>
            <a:off x="1607150" y="428604"/>
            <a:ext cx="5893808" cy="1214446"/>
          </a:xfrm>
          <a:prstGeom prst="rect">
            <a:avLst/>
          </a:prstGeom>
        </p:spPr>
      </p:pic>
      <p:sp>
        <p:nvSpPr>
          <p:cNvPr id="8" name="7 CuadroTexto"/>
          <p:cNvSpPr txBox="1"/>
          <p:nvPr userDrawn="1"/>
        </p:nvSpPr>
        <p:spPr>
          <a:xfrm>
            <a:off x="1857356" y="2418702"/>
            <a:ext cx="5402441" cy="1938992"/>
          </a:xfrm>
          <a:prstGeom prst="rect">
            <a:avLst/>
          </a:prstGeom>
          <a:noFill/>
        </p:spPr>
        <p:txBody>
          <a:bodyPr wrap="none" rtlCol="0">
            <a:spAutoFit/>
          </a:bodyPr>
          <a:lstStyle/>
          <a:p>
            <a:pPr fontAlgn="auto">
              <a:spcBef>
                <a:spcPts val="0"/>
              </a:spcBef>
              <a:spcAft>
                <a:spcPts val="0"/>
              </a:spcAft>
            </a:pPr>
            <a:r>
              <a:rPr lang="en-US" sz="12000" b="1" dirty="0">
                <a:solidFill>
                  <a:srgbClr val="000000"/>
                </a:solidFill>
                <a:latin typeface="Segoe UI"/>
              </a:rPr>
              <a:t>Gracias</a:t>
            </a:r>
          </a:p>
        </p:txBody>
      </p:sp>
      <p:sp useBgFill="1">
        <p:nvSpPr>
          <p:cNvPr id="10" name="9 Rectángulo"/>
          <p:cNvSpPr/>
          <p:nvPr userDrawn="1"/>
        </p:nvSpPr>
        <p:spPr>
          <a:xfrm>
            <a:off x="0" y="5657851"/>
            <a:ext cx="9144000" cy="12001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129851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7C3A134-F1C3-464B-BF47-54DC2DE08F52}" type="datetimeFigureOut">
              <a:rPr lang="en-US" smtClean="0"/>
              <a:t>8/30/2021</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48F39E-9C37-485F-AC97-16BB4BDF9F49}" type="slidenum">
              <a:rPr kumimoji="0" lang="en-US" smtClean="0"/>
              <a:t>‹#›</a:t>
            </a:fld>
            <a:endParaRPr kumimoji="0"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 &amp; A">
    <p:bg>
      <p:bgPr>
        <a:blipFill dpi="0" rotWithShape="1">
          <a:blip r:embed="rId2" cstate="print">
            <a:lum/>
          </a:blip>
          <a:srcRect/>
          <a:stretch>
            <a:fillRect l="-13000" r="-13000"/>
          </a:stretch>
        </a:blipFill>
        <a:effectLst/>
      </p:bgPr>
    </p:bg>
    <p:spTree>
      <p:nvGrpSpPr>
        <p:cNvPr id="1" name=""/>
        <p:cNvGrpSpPr/>
        <p:nvPr/>
      </p:nvGrpSpPr>
      <p:grpSpPr>
        <a:xfrm>
          <a:off x="0" y="0"/>
          <a:ext cx="0" cy="0"/>
          <a:chOff x="0" y="0"/>
          <a:chExt cx="0" cy="0"/>
        </a:xfrm>
      </p:grpSpPr>
      <p:sp>
        <p:nvSpPr>
          <p:cNvPr id="3" name="2 CuadroTexto"/>
          <p:cNvSpPr txBox="1"/>
          <p:nvPr/>
        </p:nvSpPr>
        <p:spPr>
          <a:xfrm>
            <a:off x="3357554" y="467284"/>
            <a:ext cx="2460930" cy="6247864"/>
          </a:xfrm>
          <a:prstGeom prst="rect">
            <a:avLst/>
          </a:prstGeom>
          <a:noFill/>
        </p:spPr>
        <p:txBody>
          <a:bodyPr wrap="none" rtlCol="0">
            <a:spAutoFit/>
          </a:bodyPr>
          <a:lstStyle/>
          <a:p>
            <a:pPr fontAlgn="auto">
              <a:spcBef>
                <a:spcPts val="0"/>
              </a:spcBef>
              <a:spcAft>
                <a:spcPts val="0"/>
              </a:spcAft>
            </a:pPr>
            <a:r>
              <a:rPr lang="en-US" sz="40000" b="1" dirty="0">
                <a:solidFill>
                  <a:srgbClr val="FFFFFF">
                    <a:lumMod val="85000"/>
                  </a:srgbClr>
                </a:solidFill>
                <a:latin typeface="Segoe UI"/>
              </a:rPr>
              <a:t>?</a:t>
            </a:r>
          </a:p>
        </p:txBody>
      </p:sp>
      <p:sp>
        <p:nvSpPr>
          <p:cNvPr id="6" name="5 CuadroTexto"/>
          <p:cNvSpPr txBox="1"/>
          <p:nvPr/>
        </p:nvSpPr>
        <p:spPr>
          <a:xfrm>
            <a:off x="1714480" y="2000240"/>
            <a:ext cx="5692584" cy="2400657"/>
          </a:xfrm>
          <a:prstGeom prst="rect">
            <a:avLst/>
          </a:prstGeom>
          <a:noFill/>
        </p:spPr>
        <p:txBody>
          <a:bodyPr wrap="none" rtlCol="0">
            <a:spAutoFit/>
          </a:bodyPr>
          <a:lstStyle/>
          <a:p>
            <a:pPr fontAlgn="auto">
              <a:spcBef>
                <a:spcPts val="0"/>
              </a:spcBef>
              <a:spcAft>
                <a:spcPts val="0"/>
              </a:spcAft>
            </a:pPr>
            <a:r>
              <a:rPr lang="en-US" sz="15000" b="1" dirty="0">
                <a:solidFill>
                  <a:srgbClr val="000000"/>
                </a:solidFill>
                <a:latin typeface="Segoe UI"/>
              </a:rPr>
              <a:t>Q &amp; A</a:t>
            </a:r>
          </a:p>
        </p:txBody>
      </p:sp>
      <p:sp useBgFill="1">
        <p:nvSpPr>
          <p:cNvPr id="7" name="6 Rectángulo"/>
          <p:cNvSpPr/>
          <p:nvPr/>
        </p:nvSpPr>
        <p:spPr>
          <a:xfrm>
            <a:off x="0" y="5872163"/>
            <a:ext cx="9144000" cy="9858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pic>
        <p:nvPicPr>
          <p:cNvPr id="8" name="7 Imagen" descr="logos tp.png"/>
          <p:cNvPicPr>
            <a:picLocks noChangeAspect="1"/>
          </p:cNvPicPr>
          <p:nvPr/>
        </p:nvPicPr>
        <p:blipFill>
          <a:blip r:embed="rId3" cstate="print"/>
          <a:stretch>
            <a:fillRect/>
          </a:stretch>
        </p:blipFill>
        <p:spPr>
          <a:xfrm>
            <a:off x="1607150" y="428604"/>
            <a:ext cx="5893808" cy="1214446"/>
          </a:xfrm>
          <a:prstGeom prst="rect">
            <a:avLst/>
          </a:prstGeom>
        </p:spPr>
      </p:pic>
      <p:sp>
        <p:nvSpPr>
          <p:cNvPr id="9" name="8 CuadroTexto"/>
          <p:cNvSpPr txBox="1"/>
          <p:nvPr userDrawn="1"/>
        </p:nvSpPr>
        <p:spPr>
          <a:xfrm>
            <a:off x="3357554" y="467284"/>
            <a:ext cx="2460930" cy="6247864"/>
          </a:xfrm>
          <a:prstGeom prst="rect">
            <a:avLst/>
          </a:prstGeom>
          <a:noFill/>
        </p:spPr>
        <p:txBody>
          <a:bodyPr wrap="none" rtlCol="0">
            <a:spAutoFit/>
          </a:bodyPr>
          <a:lstStyle/>
          <a:p>
            <a:pPr fontAlgn="auto">
              <a:spcBef>
                <a:spcPts val="0"/>
              </a:spcBef>
              <a:spcAft>
                <a:spcPts val="0"/>
              </a:spcAft>
            </a:pPr>
            <a:r>
              <a:rPr lang="en-US" sz="40000" b="1" dirty="0">
                <a:solidFill>
                  <a:srgbClr val="FFFFFF">
                    <a:lumMod val="85000"/>
                  </a:srgbClr>
                </a:solidFill>
                <a:latin typeface="Segoe UI"/>
              </a:rPr>
              <a:t>?</a:t>
            </a:r>
          </a:p>
        </p:txBody>
      </p:sp>
      <p:sp>
        <p:nvSpPr>
          <p:cNvPr id="10" name="9 CuadroTexto"/>
          <p:cNvSpPr txBox="1"/>
          <p:nvPr userDrawn="1"/>
        </p:nvSpPr>
        <p:spPr>
          <a:xfrm>
            <a:off x="1714480" y="2000240"/>
            <a:ext cx="5692584" cy="2400657"/>
          </a:xfrm>
          <a:prstGeom prst="rect">
            <a:avLst/>
          </a:prstGeom>
          <a:noFill/>
        </p:spPr>
        <p:txBody>
          <a:bodyPr wrap="none" rtlCol="0">
            <a:spAutoFit/>
          </a:bodyPr>
          <a:lstStyle/>
          <a:p>
            <a:pPr fontAlgn="auto">
              <a:spcBef>
                <a:spcPts val="0"/>
              </a:spcBef>
              <a:spcAft>
                <a:spcPts val="0"/>
              </a:spcAft>
            </a:pPr>
            <a:r>
              <a:rPr lang="en-US" sz="15000" b="1" dirty="0">
                <a:solidFill>
                  <a:srgbClr val="000000"/>
                </a:solidFill>
                <a:latin typeface="Segoe UI"/>
              </a:rPr>
              <a:t>Q &amp; A</a:t>
            </a:r>
          </a:p>
        </p:txBody>
      </p:sp>
      <p:sp useBgFill="1">
        <p:nvSpPr>
          <p:cNvPr id="12" name="11 Rectángulo"/>
          <p:cNvSpPr/>
          <p:nvPr userDrawn="1"/>
        </p:nvSpPr>
        <p:spPr>
          <a:xfrm>
            <a:off x="0" y="5872163"/>
            <a:ext cx="9144000" cy="9858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7481060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preguntas">
    <p:bg>
      <p:bgPr>
        <a:blipFill dpi="0" rotWithShape="1">
          <a:blip r:embed="rId2" cstate="print">
            <a:lum/>
          </a:blip>
          <a:srcRect/>
          <a:stretch>
            <a:fillRect l="-13000" r="-13000"/>
          </a:stretch>
        </a:blipFill>
        <a:effectLst/>
      </p:bgPr>
    </p:bg>
    <p:spTree>
      <p:nvGrpSpPr>
        <p:cNvPr id="1" name=""/>
        <p:cNvGrpSpPr/>
        <p:nvPr/>
      </p:nvGrpSpPr>
      <p:grpSpPr>
        <a:xfrm>
          <a:off x="0" y="0"/>
          <a:ext cx="0" cy="0"/>
          <a:chOff x="0" y="0"/>
          <a:chExt cx="0" cy="0"/>
        </a:xfrm>
      </p:grpSpPr>
      <p:sp>
        <p:nvSpPr>
          <p:cNvPr id="3" name="2 CuadroTexto"/>
          <p:cNvSpPr txBox="1"/>
          <p:nvPr/>
        </p:nvSpPr>
        <p:spPr>
          <a:xfrm>
            <a:off x="3357554" y="467284"/>
            <a:ext cx="2460930" cy="6247864"/>
          </a:xfrm>
          <a:prstGeom prst="rect">
            <a:avLst/>
          </a:prstGeom>
          <a:noFill/>
        </p:spPr>
        <p:txBody>
          <a:bodyPr wrap="none" rtlCol="0">
            <a:spAutoFit/>
          </a:bodyPr>
          <a:lstStyle/>
          <a:p>
            <a:pPr fontAlgn="auto">
              <a:spcBef>
                <a:spcPts val="0"/>
              </a:spcBef>
              <a:spcAft>
                <a:spcPts val="0"/>
              </a:spcAft>
            </a:pPr>
            <a:r>
              <a:rPr lang="en-US" sz="40000" b="1" dirty="0">
                <a:solidFill>
                  <a:srgbClr val="FFFFFF">
                    <a:lumMod val="85000"/>
                  </a:srgbClr>
                </a:solidFill>
                <a:latin typeface="Segoe UI"/>
              </a:rPr>
              <a:t>?</a:t>
            </a:r>
          </a:p>
        </p:txBody>
      </p:sp>
      <p:sp>
        <p:nvSpPr>
          <p:cNvPr id="6" name="5 CuadroTexto"/>
          <p:cNvSpPr txBox="1"/>
          <p:nvPr/>
        </p:nvSpPr>
        <p:spPr>
          <a:xfrm>
            <a:off x="785786" y="2418702"/>
            <a:ext cx="7488332" cy="1938992"/>
          </a:xfrm>
          <a:prstGeom prst="rect">
            <a:avLst/>
          </a:prstGeom>
          <a:noFill/>
        </p:spPr>
        <p:txBody>
          <a:bodyPr wrap="none" rtlCol="0">
            <a:spAutoFit/>
          </a:bodyPr>
          <a:lstStyle/>
          <a:p>
            <a:pPr fontAlgn="auto">
              <a:spcBef>
                <a:spcPts val="0"/>
              </a:spcBef>
              <a:spcAft>
                <a:spcPts val="0"/>
              </a:spcAft>
            </a:pPr>
            <a:r>
              <a:rPr lang="en-US" sz="12000" b="1" dirty="0" err="1">
                <a:solidFill>
                  <a:srgbClr val="000000"/>
                </a:solidFill>
                <a:latin typeface="Segoe UI"/>
              </a:rPr>
              <a:t>Preguntas</a:t>
            </a:r>
            <a:endParaRPr lang="en-US" sz="12000" b="1" dirty="0">
              <a:solidFill>
                <a:srgbClr val="000000"/>
              </a:solidFill>
              <a:latin typeface="Segoe UI"/>
            </a:endParaRPr>
          </a:p>
        </p:txBody>
      </p:sp>
      <p:sp useBgFill="1">
        <p:nvSpPr>
          <p:cNvPr id="7" name="6 Rectángulo"/>
          <p:cNvSpPr/>
          <p:nvPr/>
        </p:nvSpPr>
        <p:spPr>
          <a:xfrm>
            <a:off x="0" y="5800725"/>
            <a:ext cx="9144000" cy="10572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pic>
        <p:nvPicPr>
          <p:cNvPr id="8" name="7 Imagen" descr="logos tp.png"/>
          <p:cNvPicPr>
            <a:picLocks noChangeAspect="1"/>
          </p:cNvPicPr>
          <p:nvPr/>
        </p:nvPicPr>
        <p:blipFill>
          <a:blip r:embed="rId3" cstate="print"/>
          <a:stretch>
            <a:fillRect/>
          </a:stretch>
        </p:blipFill>
        <p:spPr>
          <a:xfrm>
            <a:off x="1607150" y="428604"/>
            <a:ext cx="5893808" cy="1214446"/>
          </a:xfrm>
          <a:prstGeom prst="rect">
            <a:avLst/>
          </a:prstGeom>
        </p:spPr>
      </p:pic>
      <p:sp>
        <p:nvSpPr>
          <p:cNvPr id="9" name="8 CuadroTexto"/>
          <p:cNvSpPr txBox="1"/>
          <p:nvPr userDrawn="1"/>
        </p:nvSpPr>
        <p:spPr>
          <a:xfrm>
            <a:off x="3357554" y="467284"/>
            <a:ext cx="2460930" cy="6247864"/>
          </a:xfrm>
          <a:prstGeom prst="rect">
            <a:avLst/>
          </a:prstGeom>
          <a:noFill/>
        </p:spPr>
        <p:txBody>
          <a:bodyPr wrap="none" rtlCol="0">
            <a:spAutoFit/>
          </a:bodyPr>
          <a:lstStyle/>
          <a:p>
            <a:pPr fontAlgn="auto">
              <a:spcBef>
                <a:spcPts val="0"/>
              </a:spcBef>
              <a:spcAft>
                <a:spcPts val="0"/>
              </a:spcAft>
            </a:pPr>
            <a:r>
              <a:rPr lang="en-US" sz="40000" b="1" dirty="0">
                <a:solidFill>
                  <a:srgbClr val="FFFFFF">
                    <a:lumMod val="85000"/>
                  </a:srgbClr>
                </a:solidFill>
                <a:latin typeface="Segoe UI"/>
              </a:rPr>
              <a:t>?</a:t>
            </a:r>
          </a:p>
        </p:txBody>
      </p:sp>
      <p:sp>
        <p:nvSpPr>
          <p:cNvPr id="10" name="9 CuadroTexto"/>
          <p:cNvSpPr txBox="1"/>
          <p:nvPr userDrawn="1"/>
        </p:nvSpPr>
        <p:spPr>
          <a:xfrm>
            <a:off x="785786" y="2418702"/>
            <a:ext cx="7488332" cy="1938992"/>
          </a:xfrm>
          <a:prstGeom prst="rect">
            <a:avLst/>
          </a:prstGeom>
          <a:noFill/>
        </p:spPr>
        <p:txBody>
          <a:bodyPr wrap="none" rtlCol="0">
            <a:spAutoFit/>
          </a:bodyPr>
          <a:lstStyle/>
          <a:p>
            <a:pPr fontAlgn="auto">
              <a:spcBef>
                <a:spcPts val="0"/>
              </a:spcBef>
              <a:spcAft>
                <a:spcPts val="0"/>
              </a:spcAft>
            </a:pPr>
            <a:r>
              <a:rPr lang="en-US" sz="12000" b="1" dirty="0" err="1">
                <a:solidFill>
                  <a:srgbClr val="000000"/>
                </a:solidFill>
                <a:latin typeface="Segoe UI"/>
              </a:rPr>
              <a:t>Preguntas</a:t>
            </a:r>
            <a:endParaRPr lang="en-US" sz="12000" b="1" dirty="0">
              <a:solidFill>
                <a:srgbClr val="000000"/>
              </a:solidFill>
              <a:latin typeface="Segoe UI"/>
            </a:endParaRPr>
          </a:p>
        </p:txBody>
      </p:sp>
      <p:sp useBgFill="1">
        <p:nvSpPr>
          <p:cNvPr id="12" name="11 Rectángulo"/>
          <p:cNvSpPr/>
          <p:nvPr userDrawn="1"/>
        </p:nvSpPr>
        <p:spPr>
          <a:xfrm>
            <a:off x="0" y="5800725"/>
            <a:ext cx="9144000" cy="10572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32236794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Diapositiva de título">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useBgFill="1">
        <p:nvSpPr>
          <p:cNvPr id="42" name="41 Rectángulo"/>
          <p:cNvSpPr/>
          <p:nvPr/>
        </p:nvSpPr>
        <p:spPr>
          <a:xfrm>
            <a:off x="0" y="5715001"/>
            <a:ext cx="9144000"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3 Marcador de fecha"/>
          <p:cNvSpPr>
            <a:spLocks noGrp="1"/>
          </p:cNvSpPr>
          <p:nvPr>
            <p:ph type="dt" sz="half" idx="10"/>
          </p:nvPr>
        </p:nvSpPr>
        <p:spPr>
          <a:xfrm>
            <a:off x="6858016" y="6500834"/>
            <a:ext cx="2133600" cy="252000"/>
          </a:xfrm>
        </p:spPr>
        <p:txBody>
          <a:bodyPr/>
          <a:lstStyle>
            <a:lvl1pPr algn="r">
              <a:defRPr>
                <a:solidFill>
                  <a:schemeClr val="bg1">
                    <a:lumMod val="50000"/>
                  </a:schemeClr>
                </a:solidFill>
              </a:defRPr>
            </a:lvl1pPr>
          </a:lstStyle>
          <a:p>
            <a:fld id="{A07F6BB9-C580-4193-84D4-C081BD39EC2C}" type="datetime4">
              <a:rPr lang="en-US" smtClean="0">
                <a:solidFill>
                  <a:srgbClr val="FFFFFF">
                    <a:lumMod val="50000"/>
                  </a:srgbClr>
                </a:solidFill>
              </a:rPr>
              <a:pPr/>
              <a:t>August 30, 2021</a:t>
            </a:fld>
            <a:endParaRPr lang="en-US" dirty="0">
              <a:solidFill>
                <a:srgbClr val="FFFFFF">
                  <a:lumMod val="50000"/>
                </a:srgbClr>
              </a:solidFill>
            </a:endParaRPr>
          </a:p>
        </p:txBody>
      </p:sp>
      <p:sp>
        <p:nvSpPr>
          <p:cNvPr id="8" name="7 Marcador de texto"/>
          <p:cNvSpPr>
            <a:spLocks noGrp="1"/>
          </p:cNvSpPr>
          <p:nvPr>
            <p:ph type="body" sz="quarter" idx="13" hasCustomPrompt="1"/>
          </p:nvPr>
        </p:nvSpPr>
        <p:spPr>
          <a:xfrm>
            <a:off x="1564505" y="4214814"/>
            <a:ext cx="6043609" cy="571500"/>
          </a:xfrm>
        </p:spPr>
        <p:txBody>
          <a:bodyPr anchor="ctr" anchorCtr="0">
            <a:normAutofit/>
          </a:bodyPr>
          <a:lstStyle>
            <a:lvl1pPr algn="ctr">
              <a:buNone/>
              <a:defRPr sz="3200" b="1">
                <a:solidFill>
                  <a:schemeClr val="accent1"/>
                </a:solidFill>
              </a:defRPr>
            </a:lvl1pPr>
          </a:lstStyle>
          <a:p>
            <a:pPr lvl="0"/>
            <a:r>
              <a:rPr lang="en-US" noProof="0"/>
              <a:t>Author</a:t>
            </a:r>
          </a:p>
        </p:txBody>
      </p:sp>
      <p:sp>
        <p:nvSpPr>
          <p:cNvPr id="12" name="7 Marcador de texto"/>
          <p:cNvSpPr>
            <a:spLocks noGrp="1"/>
          </p:cNvSpPr>
          <p:nvPr>
            <p:ph type="body" sz="quarter" idx="15" hasCustomPrompt="1"/>
          </p:nvPr>
        </p:nvSpPr>
        <p:spPr>
          <a:xfrm>
            <a:off x="1564505" y="4643442"/>
            <a:ext cx="6043609" cy="571500"/>
          </a:xfrm>
        </p:spPr>
        <p:txBody>
          <a:bodyPr anchor="ctr" anchorCtr="0">
            <a:normAutofit/>
          </a:bodyPr>
          <a:lstStyle>
            <a:lvl1pPr algn="ctr">
              <a:buNone/>
              <a:defRPr sz="2800" b="1">
                <a:solidFill>
                  <a:schemeClr val="tx2">
                    <a:lumMod val="85000"/>
                    <a:lumOff val="15000"/>
                  </a:schemeClr>
                </a:solidFill>
              </a:defRPr>
            </a:lvl1pPr>
          </a:lstStyle>
          <a:p>
            <a:pPr lvl="0"/>
            <a:r>
              <a:rPr lang="en-US" noProof="0" dirty="0"/>
              <a:t>Organization</a:t>
            </a:r>
          </a:p>
        </p:txBody>
      </p:sp>
      <p:sp>
        <p:nvSpPr>
          <p:cNvPr id="23" name="22 Marcador de texto"/>
          <p:cNvSpPr>
            <a:spLocks noGrp="1"/>
          </p:cNvSpPr>
          <p:nvPr>
            <p:ph type="body" sz="quarter" idx="16" hasCustomPrompt="1"/>
          </p:nvPr>
        </p:nvSpPr>
        <p:spPr>
          <a:xfrm>
            <a:off x="142844" y="6215082"/>
            <a:ext cx="8858248" cy="571480"/>
          </a:xfrm>
        </p:spPr>
        <p:txBody>
          <a:bodyPr anchor="ctr">
            <a:normAutofit/>
          </a:bodyPr>
          <a:lstStyle>
            <a:lvl1pPr marL="0" indent="0">
              <a:buNone/>
              <a:defRPr sz="1600" baseline="0">
                <a:solidFill>
                  <a:schemeClr val="tx2">
                    <a:lumMod val="50000"/>
                    <a:lumOff val="50000"/>
                  </a:schemeClr>
                </a:solidFill>
                <a:latin typeface="+mn-lt"/>
              </a:defRPr>
            </a:lvl1pPr>
          </a:lstStyle>
          <a:p>
            <a:pPr lvl="0"/>
            <a:r>
              <a:rPr lang="en-US" noProof="0" dirty="0"/>
              <a:t>Notes if necessary</a:t>
            </a:r>
          </a:p>
        </p:txBody>
      </p:sp>
      <p:cxnSp>
        <p:nvCxnSpPr>
          <p:cNvPr id="26" name="25 Conector recto"/>
          <p:cNvCxnSpPr/>
          <p:nvPr/>
        </p:nvCxnSpPr>
        <p:spPr>
          <a:xfrm>
            <a:off x="500034" y="4143380"/>
            <a:ext cx="8072494" cy="0"/>
          </a:xfrm>
          <a:prstGeom prst="line">
            <a:avLst/>
          </a:prstGeom>
          <a:ln w="6350">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7" name="7 Marcador de texto"/>
          <p:cNvSpPr>
            <a:spLocks noGrp="1"/>
          </p:cNvSpPr>
          <p:nvPr>
            <p:ph type="body" sz="quarter" idx="17" hasCustomPrompt="1"/>
          </p:nvPr>
        </p:nvSpPr>
        <p:spPr>
          <a:xfrm>
            <a:off x="500034" y="1857364"/>
            <a:ext cx="8072494" cy="1161574"/>
          </a:xfrm>
          <a:prstGeom prst="round2SameRect">
            <a:avLst/>
          </a:prstGeom>
          <a:solidFill>
            <a:schemeClr val="accent1"/>
          </a:solidFill>
          <a:effectLst>
            <a:outerShdw blurRad="50800" dist="38100" dir="5400000" algn="t" rotWithShape="0">
              <a:prstClr val="black">
                <a:alpha val="20000"/>
              </a:prstClr>
            </a:outerShdw>
          </a:effectLst>
          <a:scene3d>
            <a:camera prst="orthographicFront"/>
            <a:lightRig rig="threePt" dir="t"/>
          </a:scene3d>
          <a:sp3d>
            <a:bevelT prst="angle"/>
          </a:sp3d>
        </p:spPr>
        <p:txBody>
          <a:bodyPr anchor="ctr" anchorCtr="0">
            <a:spAutoFit/>
          </a:bodyPr>
          <a:lstStyle>
            <a:lvl1pPr algn="ctr">
              <a:buNone/>
              <a:defRPr sz="6600" b="1">
                <a:solidFill>
                  <a:schemeClr val="bg1"/>
                </a:solidFill>
              </a:defRPr>
            </a:lvl1pPr>
          </a:lstStyle>
          <a:p>
            <a:pPr lvl="0"/>
            <a:r>
              <a:rPr lang="en-US" noProof="0" dirty="0"/>
              <a:t>TITLE</a:t>
            </a:r>
          </a:p>
        </p:txBody>
      </p:sp>
      <p:sp>
        <p:nvSpPr>
          <p:cNvPr id="28" name="7 Marcador de texto"/>
          <p:cNvSpPr>
            <a:spLocks noGrp="1"/>
          </p:cNvSpPr>
          <p:nvPr>
            <p:ph type="body" sz="quarter" idx="18" hasCustomPrompt="1"/>
          </p:nvPr>
        </p:nvSpPr>
        <p:spPr>
          <a:xfrm>
            <a:off x="500034" y="3143248"/>
            <a:ext cx="8072494" cy="720000"/>
          </a:xfrm>
          <a:solidFill>
            <a:schemeClr val="tx2">
              <a:lumMod val="85000"/>
              <a:lumOff val="15000"/>
            </a:schemeClr>
          </a:solidFill>
          <a:effectLst>
            <a:outerShdw blurRad="50800" dist="38100" dir="5400000" algn="t" rotWithShape="0">
              <a:prstClr val="black">
                <a:alpha val="20000"/>
              </a:prstClr>
            </a:outerShdw>
          </a:effectLst>
          <a:scene3d>
            <a:camera prst="orthographicFront"/>
            <a:lightRig rig="threePt" dir="t"/>
          </a:scene3d>
          <a:sp3d>
            <a:bevelT prst="angle"/>
          </a:sp3d>
        </p:spPr>
        <p:txBody>
          <a:bodyPr anchor="ctr" anchorCtr="0">
            <a:normAutofit/>
          </a:bodyPr>
          <a:lstStyle>
            <a:lvl1pPr algn="ctr">
              <a:buNone/>
              <a:defRPr sz="4400" b="1">
                <a:solidFill>
                  <a:schemeClr val="bg1"/>
                </a:solidFill>
              </a:defRPr>
            </a:lvl1pPr>
          </a:lstStyle>
          <a:p>
            <a:pPr lvl="0"/>
            <a:r>
              <a:rPr lang="en-US" noProof="0" dirty="0"/>
              <a:t>Subtitle</a:t>
            </a:r>
          </a:p>
        </p:txBody>
      </p:sp>
      <p:pic>
        <p:nvPicPr>
          <p:cNvPr id="39" name="38 Imagen" descr="logos.png"/>
          <p:cNvPicPr>
            <a:picLocks noChangeAspect="1"/>
          </p:cNvPicPr>
          <p:nvPr/>
        </p:nvPicPr>
        <p:blipFill>
          <a:blip r:embed="rId3" cstate="print"/>
          <a:srcRect l="5401" t="5242" r="77315" b="10879"/>
          <a:stretch>
            <a:fillRect/>
          </a:stretch>
        </p:blipFill>
        <p:spPr>
          <a:xfrm>
            <a:off x="2469751" y="165436"/>
            <a:ext cx="903389" cy="903389"/>
          </a:xfrm>
          <a:prstGeom prst="rect">
            <a:avLst/>
          </a:prstGeom>
        </p:spPr>
      </p:pic>
      <p:cxnSp>
        <p:nvCxnSpPr>
          <p:cNvPr id="31" name="30 Conector recto"/>
          <p:cNvCxnSpPr/>
          <p:nvPr/>
        </p:nvCxnSpPr>
        <p:spPr>
          <a:xfrm rot="5400000">
            <a:off x="3113073" y="650004"/>
            <a:ext cx="900000" cy="0"/>
          </a:xfrm>
          <a:prstGeom prst="line">
            <a:avLst/>
          </a:prstGeom>
          <a:ln>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cxnSp>
        <p:nvCxnSpPr>
          <p:cNvPr id="32" name="31 Conector recto"/>
          <p:cNvCxnSpPr/>
          <p:nvPr/>
        </p:nvCxnSpPr>
        <p:spPr>
          <a:xfrm rot="5400000">
            <a:off x="5130332" y="650004"/>
            <a:ext cx="900000" cy="0"/>
          </a:xfrm>
          <a:prstGeom prst="line">
            <a:avLst/>
          </a:prstGeom>
          <a:ln>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pic>
        <p:nvPicPr>
          <p:cNvPr id="38" name="37 Imagen" descr="logos.png"/>
          <p:cNvPicPr>
            <a:picLocks noChangeAspect="1"/>
          </p:cNvPicPr>
          <p:nvPr/>
        </p:nvPicPr>
        <p:blipFill>
          <a:blip r:embed="rId3" cstate="print"/>
          <a:srcRect l="34567" t="10485" r="34106" b="10879"/>
          <a:stretch>
            <a:fillRect/>
          </a:stretch>
        </p:blipFill>
        <p:spPr>
          <a:xfrm>
            <a:off x="3753006" y="193667"/>
            <a:ext cx="1637393" cy="846927"/>
          </a:xfrm>
          <a:prstGeom prst="rect">
            <a:avLst/>
          </a:prstGeom>
        </p:spPr>
      </p:pic>
      <p:pic>
        <p:nvPicPr>
          <p:cNvPr id="36" name="35 Imagen" descr="logos.png"/>
          <p:cNvPicPr>
            <a:picLocks noChangeAspect="1"/>
          </p:cNvPicPr>
          <p:nvPr/>
        </p:nvPicPr>
        <p:blipFill>
          <a:blip r:embed="rId3" cstate="print"/>
          <a:srcRect l="75616" t="5242" r="4940" b="10879"/>
          <a:stretch>
            <a:fillRect/>
          </a:stretch>
        </p:blipFill>
        <p:spPr>
          <a:xfrm>
            <a:off x="5770265" y="165436"/>
            <a:ext cx="1016313" cy="903389"/>
          </a:xfrm>
          <a:prstGeom prst="rect">
            <a:avLst/>
          </a:prstGeom>
        </p:spPr>
      </p:pic>
      <p:sp useBgFill="1">
        <p:nvSpPr>
          <p:cNvPr id="15" name="14 Rectángulo"/>
          <p:cNvSpPr/>
          <p:nvPr userDrawn="1"/>
        </p:nvSpPr>
        <p:spPr>
          <a:xfrm>
            <a:off x="0" y="5715001"/>
            <a:ext cx="9144000"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cxnSp>
        <p:nvCxnSpPr>
          <p:cNvPr id="16" name="15 Conector recto"/>
          <p:cNvCxnSpPr/>
          <p:nvPr userDrawn="1"/>
        </p:nvCxnSpPr>
        <p:spPr>
          <a:xfrm>
            <a:off x="500034" y="4143380"/>
            <a:ext cx="8072494" cy="0"/>
          </a:xfrm>
          <a:prstGeom prst="line">
            <a:avLst/>
          </a:prstGeom>
          <a:ln w="6350">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7" name="16 Imagen" descr="logos.png"/>
          <p:cNvPicPr>
            <a:picLocks noChangeAspect="1"/>
          </p:cNvPicPr>
          <p:nvPr userDrawn="1"/>
        </p:nvPicPr>
        <p:blipFill>
          <a:blip r:embed="rId3" cstate="print"/>
          <a:srcRect l="5401" t="5242" r="77315" b="10879"/>
          <a:stretch>
            <a:fillRect/>
          </a:stretch>
        </p:blipFill>
        <p:spPr>
          <a:xfrm>
            <a:off x="2469751" y="165436"/>
            <a:ext cx="903389" cy="903389"/>
          </a:xfrm>
          <a:prstGeom prst="rect">
            <a:avLst/>
          </a:prstGeom>
        </p:spPr>
      </p:pic>
      <p:cxnSp>
        <p:nvCxnSpPr>
          <p:cNvPr id="18" name="17 Conector recto"/>
          <p:cNvCxnSpPr/>
          <p:nvPr userDrawn="1"/>
        </p:nvCxnSpPr>
        <p:spPr>
          <a:xfrm rot="5400000">
            <a:off x="3113073" y="650004"/>
            <a:ext cx="900000" cy="0"/>
          </a:xfrm>
          <a:prstGeom prst="line">
            <a:avLst/>
          </a:prstGeom>
          <a:ln>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 name="18 Conector recto"/>
          <p:cNvCxnSpPr/>
          <p:nvPr userDrawn="1"/>
        </p:nvCxnSpPr>
        <p:spPr>
          <a:xfrm rot="5400000">
            <a:off x="5130332" y="650004"/>
            <a:ext cx="900000" cy="0"/>
          </a:xfrm>
          <a:prstGeom prst="line">
            <a:avLst/>
          </a:prstGeom>
          <a:ln>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pic>
        <p:nvPicPr>
          <p:cNvPr id="20" name="19 Imagen" descr="logos.png"/>
          <p:cNvPicPr>
            <a:picLocks noChangeAspect="1"/>
          </p:cNvPicPr>
          <p:nvPr userDrawn="1"/>
        </p:nvPicPr>
        <p:blipFill>
          <a:blip r:embed="rId3" cstate="print"/>
          <a:srcRect l="34567" t="10485" r="34106" b="10879"/>
          <a:stretch>
            <a:fillRect/>
          </a:stretch>
        </p:blipFill>
        <p:spPr>
          <a:xfrm>
            <a:off x="3753006" y="193667"/>
            <a:ext cx="1637393" cy="846927"/>
          </a:xfrm>
          <a:prstGeom prst="rect">
            <a:avLst/>
          </a:prstGeom>
        </p:spPr>
      </p:pic>
      <p:pic>
        <p:nvPicPr>
          <p:cNvPr id="21" name="20 Imagen" descr="logos.png"/>
          <p:cNvPicPr>
            <a:picLocks noChangeAspect="1"/>
          </p:cNvPicPr>
          <p:nvPr userDrawn="1"/>
        </p:nvPicPr>
        <p:blipFill>
          <a:blip r:embed="rId3" cstate="print"/>
          <a:srcRect l="75616" t="5242" r="4940" b="10879"/>
          <a:stretch>
            <a:fillRect/>
          </a:stretch>
        </p:blipFill>
        <p:spPr>
          <a:xfrm>
            <a:off x="5770265" y="165436"/>
            <a:ext cx="1016313" cy="903389"/>
          </a:xfrm>
          <a:prstGeom prst="rect">
            <a:avLst/>
          </a:prstGeom>
        </p:spPr>
      </p:pic>
    </p:spTree>
    <p:extLst>
      <p:ext uri="{BB962C8B-B14F-4D97-AF65-F5344CB8AC3E}">
        <p14:creationId xmlns:p14="http://schemas.microsoft.com/office/powerpoint/2010/main" val="17275979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Diapositiva de títul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useBgFill="1">
        <p:nvSpPr>
          <p:cNvPr id="7" name="6 Rectángulo"/>
          <p:cNvSpPr/>
          <p:nvPr/>
        </p:nvSpPr>
        <p:spPr>
          <a:xfrm>
            <a:off x="0" y="5715001"/>
            <a:ext cx="9144000"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8" name="7 Marcador de texto"/>
          <p:cNvSpPr>
            <a:spLocks noGrp="1"/>
          </p:cNvSpPr>
          <p:nvPr>
            <p:ph type="body" sz="quarter" idx="13" hasCustomPrompt="1"/>
          </p:nvPr>
        </p:nvSpPr>
        <p:spPr>
          <a:xfrm>
            <a:off x="500033" y="5286388"/>
            <a:ext cx="8100000" cy="571500"/>
          </a:xfrm>
        </p:spPr>
        <p:txBody>
          <a:bodyPr anchor="ctr" anchorCtr="0">
            <a:normAutofit/>
          </a:bodyPr>
          <a:lstStyle>
            <a:lvl1pPr marL="0" indent="0" algn="ctr">
              <a:buNone/>
              <a:defRPr sz="3200" b="1">
                <a:solidFill>
                  <a:schemeClr val="tx2">
                    <a:lumMod val="95000"/>
                    <a:lumOff val="5000"/>
                  </a:schemeClr>
                </a:solidFill>
              </a:defRPr>
            </a:lvl1pPr>
          </a:lstStyle>
          <a:p>
            <a:pPr lvl="0"/>
            <a:r>
              <a:rPr lang="en-US" noProof="0" dirty="0"/>
              <a:t>Author</a:t>
            </a:r>
          </a:p>
        </p:txBody>
      </p:sp>
      <p:sp>
        <p:nvSpPr>
          <p:cNvPr id="12" name="7 Marcador de texto"/>
          <p:cNvSpPr>
            <a:spLocks noGrp="1"/>
          </p:cNvSpPr>
          <p:nvPr>
            <p:ph type="body" sz="quarter" idx="15" hasCustomPrompt="1"/>
          </p:nvPr>
        </p:nvSpPr>
        <p:spPr>
          <a:xfrm>
            <a:off x="500033" y="5786458"/>
            <a:ext cx="8100000" cy="571500"/>
          </a:xfrm>
        </p:spPr>
        <p:txBody>
          <a:bodyPr anchor="ctr" anchorCtr="0">
            <a:normAutofit/>
          </a:bodyPr>
          <a:lstStyle>
            <a:lvl1pPr marL="0" indent="0" algn="ctr">
              <a:buNone/>
              <a:defRPr sz="2800" b="1">
                <a:solidFill>
                  <a:schemeClr val="tx2">
                    <a:lumMod val="85000"/>
                    <a:lumOff val="15000"/>
                  </a:schemeClr>
                </a:solidFill>
              </a:defRPr>
            </a:lvl1pPr>
          </a:lstStyle>
          <a:p>
            <a:pPr lvl="0"/>
            <a:r>
              <a:rPr lang="en-US" noProof="0" dirty="0"/>
              <a:t>Organization</a:t>
            </a:r>
          </a:p>
        </p:txBody>
      </p:sp>
      <p:sp>
        <p:nvSpPr>
          <p:cNvPr id="23" name="22 Marcador de texto"/>
          <p:cNvSpPr>
            <a:spLocks noGrp="1"/>
          </p:cNvSpPr>
          <p:nvPr>
            <p:ph type="body" sz="quarter" idx="16" hasCustomPrompt="1"/>
          </p:nvPr>
        </p:nvSpPr>
        <p:spPr>
          <a:xfrm>
            <a:off x="152384" y="6500834"/>
            <a:ext cx="8848772" cy="288000"/>
          </a:xfrm>
        </p:spPr>
        <p:txBody>
          <a:bodyPr anchor="ctr">
            <a:normAutofit/>
          </a:bodyPr>
          <a:lstStyle>
            <a:lvl1pPr marL="0" indent="0">
              <a:buNone/>
              <a:defRPr sz="1600" baseline="0">
                <a:solidFill>
                  <a:schemeClr val="bg1">
                    <a:lumMod val="75000"/>
                  </a:schemeClr>
                </a:solidFill>
                <a:latin typeface="+mn-lt"/>
              </a:defRPr>
            </a:lvl1pPr>
          </a:lstStyle>
          <a:p>
            <a:pPr lvl="0"/>
            <a:r>
              <a:rPr lang="en-US" noProof="0" dirty="0"/>
              <a:t>Notes if necessary</a:t>
            </a:r>
          </a:p>
        </p:txBody>
      </p:sp>
      <p:sp>
        <p:nvSpPr>
          <p:cNvPr id="27" name="7 Marcador de texto"/>
          <p:cNvSpPr>
            <a:spLocks noGrp="1"/>
          </p:cNvSpPr>
          <p:nvPr>
            <p:ph type="body" sz="quarter" idx="17" hasCustomPrompt="1"/>
          </p:nvPr>
        </p:nvSpPr>
        <p:spPr>
          <a:xfrm>
            <a:off x="500033" y="1785926"/>
            <a:ext cx="8100000" cy="1260000"/>
          </a:xfrm>
          <a:prstGeom prst="round2Same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effectLst/>
          <a:scene3d>
            <a:camera prst="orthographicFront"/>
            <a:lightRig rig="threePt" dir="t"/>
          </a:scene3d>
          <a:sp3d>
            <a:bevelT prst="angle"/>
          </a:sp3d>
        </p:spPr>
        <p:txBody>
          <a:bodyPr anchor="ctr" anchorCtr="0">
            <a:normAutofit/>
          </a:bodyPr>
          <a:lstStyle>
            <a:lvl1pPr marL="0" indent="0" algn="ctr">
              <a:buNone/>
              <a:defRPr sz="6600" b="1">
                <a:solidFill>
                  <a:schemeClr val="bg1"/>
                </a:solidFill>
              </a:defRPr>
            </a:lvl1pPr>
          </a:lstStyle>
          <a:p>
            <a:pPr lvl="0"/>
            <a:r>
              <a:rPr lang="en-US" noProof="0" dirty="0"/>
              <a:t>TITLE</a:t>
            </a:r>
          </a:p>
        </p:txBody>
      </p:sp>
      <p:sp>
        <p:nvSpPr>
          <p:cNvPr id="28" name="7 Marcador de texto"/>
          <p:cNvSpPr>
            <a:spLocks noGrp="1"/>
          </p:cNvSpPr>
          <p:nvPr>
            <p:ph type="body" sz="quarter" idx="18" hasCustomPrompt="1"/>
          </p:nvPr>
        </p:nvSpPr>
        <p:spPr>
          <a:xfrm>
            <a:off x="500033" y="3143248"/>
            <a:ext cx="8100000" cy="900000"/>
          </a:xfrm>
          <a:prstGeom prst="roundRect">
            <a:avLst>
              <a:gd name="adj" fmla="val 0"/>
            </a:avLst>
          </a:prstGeom>
          <a:gradFill flip="none" rotWithShape="1">
            <a:gsLst>
              <a:gs pos="0">
                <a:schemeClr val="tx1">
                  <a:lumMod val="85000"/>
                  <a:lumOff val="15000"/>
                  <a:tint val="66000"/>
                  <a:satMod val="160000"/>
                </a:schemeClr>
              </a:gs>
              <a:gs pos="50000">
                <a:schemeClr val="tx1">
                  <a:lumMod val="85000"/>
                  <a:lumOff val="15000"/>
                  <a:tint val="44500"/>
                  <a:satMod val="160000"/>
                </a:schemeClr>
              </a:gs>
              <a:gs pos="100000">
                <a:schemeClr val="tx1">
                  <a:lumMod val="85000"/>
                  <a:lumOff val="15000"/>
                  <a:tint val="23500"/>
                  <a:satMod val="160000"/>
                </a:schemeClr>
              </a:gs>
            </a:gsLst>
            <a:lin ang="5400000" scaled="1"/>
            <a:tileRect/>
          </a:gradFill>
          <a:effectLst/>
          <a:scene3d>
            <a:camera prst="orthographicFront"/>
            <a:lightRig rig="threePt" dir="t"/>
          </a:scene3d>
          <a:sp3d>
            <a:bevelT prst="angle"/>
          </a:sp3d>
        </p:spPr>
        <p:txBody>
          <a:bodyPr anchor="ctr" anchorCtr="0">
            <a:normAutofit/>
          </a:bodyPr>
          <a:lstStyle>
            <a:lvl1pPr marL="0" indent="0" algn="ctr">
              <a:buNone/>
              <a:defRPr sz="4800" b="1">
                <a:solidFill>
                  <a:schemeClr val="accent1"/>
                </a:solidFill>
              </a:defRPr>
            </a:lvl1pPr>
          </a:lstStyle>
          <a:p>
            <a:pPr lvl="0"/>
            <a:r>
              <a:rPr lang="en-US" noProof="0" dirty="0"/>
              <a:t>Subtitle</a:t>
            </a:r>
          </a:p>
        </p:txBody>
      </p:sp>
    </p:spTree>
    <p:extLst>
      <p:ext uri="{BB962C8B-B14F-4D97-AF65-F5344CB8AC3E}">
        <p14:creationId xmlns:p14="http://schemas.microsoft.com/office/powerpoint/2010/main" val="2417237726"/>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_Diapositiva de títul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useBgFill="1">
        <p:nvSpPr>
          <p:cNvPr id="7" name="6 Rectángulo"/>
          <p:cNvSpPr/>
          <p:nvPr/>
        </p:nvSpPr>
        <p:spPr>
          <a:xfrm>
            <a:off x="0" y="5715001"/>
            <a:ext cx="9144000"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8" name="7 Marcador de texto"/>
          <p:cNvSpPr>
            <a:spLocks noGrp="1"/>
          </p:cNvSpPr>
          <p:nvPr>
            <p:ph type="body" sz="quarter" idx="13" hasCustomPrompt="1"/>
          </p:nvPr>
        </p:nvSpPr>
        <p:spPr>
          <a:xfrm>
            <a:off x="500033" y="5286388"/>
            <a:ext cx="8100000" cy="571500"/>
          </a:xfrm>
        </p:spPr>
        <p:txBody>
          <a:bodyPr anchor="ctr" anchorCtr="0">
            <a:normAutofit/>
          </a:bodyPr>
          <a:lstStyle>
            <a:lvl1pPr marL="0" indent="0" algn="ctr">
              <a:buNone/>
              <a:defRPr sz="3200" b="1">
                <a:solidFill>
                  <a:schemeClr val="tx2">
                    <a:lumMod val="95000"/>
                    <a:lumOff val="5000"/>
                  </a:schemeClr>
                </a:solidFill>
              </a:defRPr>
            </a:lvl1pPr>
          </a:lstStyle>
          <a:p>
            <a:pPr lvl="0"/>
            <a:r>
              <a:rPr lang="en-US" noProof="0" dirty="0"/>
              <a:t>Author</a:t>
            </a:r>
          </a:p>
        </p:txBody>
      </p:sp>
      <p:sp>
        <p:nvSpPr>
          <p:cNvPr id="12" name="7 Marcador de texto"/>
          <p:cNvSpPr>
            <a:spLocks noGrp="1"/>
          </p:cNvSpPr>
          <p:nvPr>
            <p:ph type="body" sz="quarter" idx="15" hasCustomPrompt="1"/>
          </p:nvPr>
        </p:nvSpPr>
        <p:spPr>
          <a:xfrm>
            <a:off x="500033" y="5786458"/>
            <a:ext cx="8100000" cy="571500"/>
          </a:xfrm>
        </p:spPr>
        <p:txBody>
          <a:bodyPr anchor="ctr" anchorCtr="0">
            <a:normAutofit/>
          </a:bodyPr>
          <a:lstStyle>
            <a:lvl1pPr marL="0" indent="0" algn="ctr">
              <a:buNone/>
              <a:defRPr sz="2800" b="1">
                <a:solidFill>
                  <a:schemeClr val="tx1">
                    <a:lumMod val="75000"/>
                    <a:lumOff val="25000"/>
                  </a:schemeClr>
                </a:solidFill>
              </a:defRPr>
            </a:lvl1pPr>
          </a:lstStyle>
          <a:p>
            <a:pPr lvl="0"/>
            <a:r>
              <a:rPr lang="en-US" noProof="0" dirty="0"/>
              <a:t>Organization</a:t>
            </a:r>
          </a:p>
        </p:txBody>
      </p:sp>
      <p:sp>
        <p:nvSpPr>
          <p:cNvPr id="23" name="22 Marcador de texto"/>
          <p:cNvSpPr>
            <a:spLocks noGrp="1"/>
          </p:cNvSpPr>
          <p:nvPr>
            <p:ph type="body" sz="quarter" idx="16" hasCustomPrompt="1"/>
          </p:nvPr>
        </p:nvSpPr>
        <p:spPr>
          <a:xfrm>
            <a:off x="152384" y="6500834"/>
            <a:ext cx="8848772" cy="288000"/>
          </a:xfrm>
        </p:spPr>
        <p:txBody>
          <a:bodyPr anchor="ctr">
            <a:normAutofit/>
          </a:bodyPr>
          <a:lstStyle>
            <a:lvl1pPr marL="0" indent="0">
              <a:buNone/>
              <a:defRPr sz="1600" baseline="0">
                <a:solidFill>
                  <a:schemeClr val="tx1">
                    <a:lumMod val="75000"/>
                    <a:lumOff val="25000"/>
                  </a:schemeClr>
                </a:solidFill>
                <a:latin typeface="+mn-lt"/>
              </a:defRPr>
            </a:lvl1pPr>
          </a:lstStyle>
          <a:p>
            <a:pPr lvl="0"/>
            <a:r>
              <a:rPr lang="en-US" noProof="0" dirty="0"/>
              <a:t>Notes if necessary</a:t>
            </a:r>
          </a:p>
        </p:txBody>
      </p:sp>
      <p:sp>
        <p:nvSpPr>
          <p:cNvPr id="27" name="7 Marcador de texto"/>
          <p:cNvSpPr>
            <a:spLocks noGrp="1"/>
          </p:cNvSpPr>
          <p:nvPr>
            <p:ph type="body" sz="quarter" idx="17" hasCustomPrompt="1"/>
          </p:nvPr>
        </p:nvSpPr>
        <p:spPr>
          <a:xfrm>
            <a:off x="500033" y="1883623"/>
            <a:ext cx="8100000" cy="1161574"/>
          </a:xfrm>
          <a:prstGeom prst="round2SameRect">
            <a:avLst/>
          </a:prstGeom>
          <a:noFill/>
          <a:effectLst/>
        </p:spPr>
        <p:txBody>
          <a:bodyPr anchor="ctr" anchorCtr="0">
            <a:spAutoFit/>
          </a:bodyPr>
          <a:lstStyle>
            <a:lvl1pPr marL="0" indent="0" algn="ctr">
              <a:buNone/>
              <a:defRPr sz="6600" b="1">
                <a:solidFill>
                  <a:schemeClr val="accent1"/>
                </a:solidFill>
              </a:defRPr>
            </a:lvl1pPr>
          </a:lstStyle>
          <a:p>
            <a:pPr lvl="0"/>
            <a:r>
              <a:rPr lang="en-US" noProof="0" dirty="0"/>
              <a:t>TITLE</a:t>
            </a:r>
          </a:p>
        </p:txBody>
      </p:sp>
      <p:sp>
        <p:nvSpPr>
          <p:cNvPr id="28" name="7 Marcador de texto"/>
          <p:cNvSpPr>
            <a:spLocks noGrp="1"/>
          </p:cNvSpPr>
          <p:nvPr>
            <p:ph type="body" sz="quarter" idx="18" hasCustomPrompt="1"/>
          </p:nvPr>
        </p:nvSpPr>
        <p:spPr>
          <a:xfrm>
            <a:off x="500033" y="3169507"/>
            <a:ext cx="8100000" cy="830997"/>
          </a:xfrm>
          <a:prstGeom prst="roundRect">
            <a:avLst>
              <a:gd name="adj" fmla="val 0"/>
            </a:avLst>
          </a:prstGeom>
          <a:noFill/>
          <a:effectLst/>
        </p:spPr>
        <p:txBody>
          <a:bodyPr anchor="ctr" anchorCtr="0">
            <a:spAutoFit/>
          </a:bodyPr>
          <a:lstStyle>
            <a:lvl1pPr marL="0" indent="0" algn="ctr">
              <a:buNone/>
              <a:defRPr sz="4800" b="1">
                <a:solidFill>
                  <a:schemeClr val="accent1"/>
                </a:solidFill>
              </a:defRPr>
            </a:lvl1pPr>
          </a:lstStyle>
          <a:p>
            <a:pPr lvl="0"/>
            <a:r>
              <a:rPr lang="en-US" noProof="0" dirty="0"/>
              <a:t>Subtitle</a:t>
            </a:r>
          </a:p>
        </p:txBody>
      </p:sp>
    </p:spTree>
    <p:extLst>
      <p:ext uri="{BB962C8B-B14F-4D97-AF65-F5344CB8AC3E}">
        <p14:creationId xmlns:p14="http://schemas.microsoft.com/office/powerpoint/2010/main" val="1616338368"/>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142842" y="71414"/>
            <a:ext cx="8856000" cy="1585936"/>
          </a:xfrm>
        </p:spPr>
        <p:txBody>
          <a:bodyPr>
            <a:noAutofit/>
          </a:bodyPr>
          <a:lstStyle/>
          <a:p>
            <a:r>
              <a:rPr lang="es-ES"/>
              <a:t>Haga clic para modificar el estilo de título del patrón</a:t>
            </a:r>
            <a:endParaRPr lang="en-US" dirty="0"/>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p>
            <a:fld id="{4EB0B07C-A0D0-490E-BF20-B2D9F1BE56A2}" type="datetime4">
              <a:rPr lang="en-US" smtClean="0">
                <a:solidFill>
                  <a:srgbClr val="929292"/>
                </a:solidFill>
              </a:rPr>
              <a:pPr/>
              <a:t>August 30, 2021</a:t>
            </a:fld>
            <a:endParaRPr lang="en-US">
              <a:solidFill>
                <a:srgbClr val="929292"/>
              </a:solidFill>
            </a:endParaRPr>
          </a:p>
        </p:txBody>
      </p:sp>
      <p:sp>
        <p:nvSpPr>
          <p:cNvPr id="5" name="4 Marcador de pie de página"/>
          <p:cNvSpPr>
            <a:spLocks noGrp="1"/>
          </p:cNvSpPr>
          <p:nvPr>
            <p:ph type="ftr" sz="quarter" idx="11"/>
          </p:nvPr>
        </p:nvSpPr>
        <p:spPr/>
        <p:txBody>
          <a:bodyPr/>
          <a:lstStyle/>
          <a:p>
            <a:endParaRPr lang="en-US">
              <a:solidFill>
                <a:srgbClr val="A82010"/>
              </a:solidFill>
            </a:endParaRPr>
          </a:p>
        </p:txBody>
      </p:sp>
      <p:sp>
        <p:nvSpPr>
          <p:cNvPr id="6" name="5 Marcador de número de diapositiva"/>
          <p:cNvSpPr>
            <a:spLocks noGrp="1"/>
          </p:cNvSpPr>
          <p:nvPr>
            <p:ph type="sldNum" sz="quarter" idx="12"/>
          </p:nvPr>
        </p:nvSpPr>
        <p:spPr/>
        <p:txBody>
          <a:bodyPr/>
          <a:lstStyle/>
          <a:p>
            <a:fld id="{FE1C0CE1-AB8A-4B02-A174-2F167B583E27}" type="slidenum">
              <a:rPr lang="en-US" smtClean="0">
                <a:solidFill>
                  <a:srgbClr val="A82010"/>
                </a:solidFill>
              </a:rPr>
              <a:pPr/>
              <a:t>‹#›</a:t>
            </a:fld>
            <a:endParaRPr lang="en-US">
              <a:solidFill>
                <a:srgbClr val="A82010"/>
              </a:solidFill>
            </a:endParaRPr>
          </a:p>
        </p:txBody>
      </p:sp>
    </p:spTree>
    <p:extLst>
      <p:ext uri="{BB962C8B-B14F-4D97-AF65-F5344CB8AC3E}">
        <p14:creationId xmlns:p14="http://schemas.microsoft.com/office/powerpoint/2010/main" val="36361986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Encabezado de sección">
    <p:spTree>
      <p:nvGrpSpPr>
        <p:cNvPr id="1" name=""/>
        <p:cNvGrpSpPr/>
        <p:nvPr/>
      </p:nvGrpSpPr>
      <p:grpSpPr>
        <a:xfrm>
          <a:off x="0" y="0"/>
          <a:ext cx="0" cy="0"/>
          <a:chOff x="0" y="0"/>
          <a:chExt cx="0" cy="0"/>
        </a:xfrm>
      </p:grpSpPr>
      <p:sp>
        <p:nvSpPr>
          <p:cNvPr id="7" name="1 Título"/>
          <p:cNvSpPr>
            <a:spLocks noGrp="1"/>
          </p:cNvSpPr>
          <p:nvPr>
            <p:ph type="ctrTitle"/>
          </p:nvPr>
        </p:nvSpPr>
        <p:spPr>
          <a:xfrm>
            <a:off x="685800" y="3671890"/>
            <a:ext cx="7772400" cy="1200329"/>
          </a:xfrm>
        </p:spPr>
        <p:txBody>
          <a:bodyPr/>
          <a:lstStyle>
            <a:lvl1pPr algn="ctr">
              <a:defRPr sz="3600" b="1"/>
            </a:lvl1pPr>
          </a:lstStyle>
          <a:p>
            <a:r>
              <a:rPr lang="es-ES"/>
              <a:t>Haga clic para modificar el estilo de título del patrón</a:t>
            </a:r>
            <a:endParaRPr lang="en-US" dirty="0"/>
          </a:p>
        </p:txBody>
      </p:sp>
      <p:sp>
        <p:nvSpPr>
          <p:cNvPr id="8" name="2 Subtítulo"/>
          <p:cNvSpPr>
            <a:spLocks noGrp="1"/>
          </p:cNvSpPr>
          <p:nvPr>
            <p:ph type="subTitle" idx="1"/>
          </p:nvPr>
        </p:nvSpPr>
        <p:spPr>
          <a:xfrm>
            <a:off x="685818" y="5029212"/>
            <a:ext cx="7758122" cy="900118"/>
          </a:xfrm>
        </p:spPr>
        <p:txBody>
          <a:bodyPr>
            <a:normAutofit/>
          </a:bodyPr>
          <a:lstStyle>
            <a:lvl1pPr marL="0" indent="0" algn="ctr">
              <a:buNone/>
              <a:defRPr sz="2400" b="1">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pic>
        <p:nvPicPr>
          <p:cNvPr id="9" name="8 Imagen" descr="logos tp.png"/>
          <p:cNvPicPr>
            <a:picLocks noChangeAspect="1"/>
          </p:cNvPicPr>
          <p:nvPr/>
        </p:nvPicPr>
        <p:blipFill>
          <a:blip r:embed="rId2" cstate="print"/>
          <a:stretch>
            <a:fillRect/>
          </a:stretch>
        </p:blipFill>
        <p:spPr>
          <a:xfrm>
            <a:off x="1607150" y="428604"/>
            <a:ext cx="5893808" cy="1214446"/>
          </a:xfrm>
          <a:prstGeom prst="rect">
            <a:avLst/>
          </a:prstGeom>
        </p:spPr>
      </p:pic>
      <p:sp useBgFill="1">
        <p:nvSpPr>
          <p:cNvPr id="10" name="9 Rectángulo"/>
          <p:cNvSpPr/>
          <p:nvPr/>
        </p:nvSpPr>
        <p:spPr>
          <a:xfrm>
            <a:off x="7643834" y="6072207"/>
            <a:ext cx="1500166" cy="7857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3 Marcador de fecha"/>
          <p:cNvSpPr>
            <a:spLocks noGrp="1"/>
          </p:cNvSpPr>
          <p:nvPr>
            <p:ph type="dt" sz="half" idx="10"/>
          </p:nvPr>
        </p:nvSpPr>
        <p:spPr>
          <a:xfrm>
            <a:off x="7315184" y="6421461"/>
            <a:ext cx="1757410" cy="365125"/>
          </a:xfrm>
        </p:spPr>
        <p:txBody>
          <a:bodyPr/>
          <a:lstStyle/>
          <a:p>
            <a:fld id="{76E7D81C-3CCC-4092-A575-E91B897B8AD5}" type="datetime4">
              <a:rPr lang="en-US" smtClean="0">
                <a:solidFill>
                  <a:srgbClr val="929292"/>
                </a:solidFill>
              </a:rPr>
              <a:pPr/>
              <a:t>August 30, 2021</a:t>
            </a:fld>
            <a:endParaRPr lang="en-US">
              <a:solidFill>
                <a:srgbClr val="929292"/>
              </a:solidFill>
            </a:endParaRPr>
          </a:p>
        </p:txBody>
      </p:sp>
    </p:spTree>
    <p:extLst>
      <p:ext uri="{BB962C8B-B14F-4D97-AF65-F5344CB8AC3E}">
        <p14:creationId xmlns:p14="http://schemas.microsoft.com/office/powerpoint/2010/main" val="41732272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142843" y="71414"/>
            <a:ext cx="8815419" cy="1185886"/>
          </a:xfrm>
        </p:spPr>
        <p:txBody>
          <a:bodyPr/>
          <a:lstStyle/>
          <a:p>
            <a:r>
              <a:rPr lang="es-ES"/>
              <a:t>Haga clic para modificar el estilo de título del patrón</a:t>
            </a:r>
            <a:endParaRPr lang="en-US" dirty="0"/>
          </a:p>
        </p:txBody>
      </p:sp>
      <p:sp>
        <p:nvSpPr>
          <p:cNvPr id="3" name="2 Marcador de contenido"/>
          <p:cNvSpPr>
            <a:spLocks noGrp="1"/>
          </p:cNvSpPr>
          <p:nvPr>
            <p:ph sz="half" idx="1"/>
          </p:nvPr>
        </p:nvSpPr>
        <p:spPr>
          <a:xfrm>
            <a:off x="457200" y="1428736"/>
            <a:ext cx="4038600" cy="464347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contenido"/>
          <p:cNvSpPr>
            <a:spLocks noGrp="1"/>
          </p:cNvSpPr>
          <p:nvPr>
            <p:ph sz="half" idx="2"/>
          </p:nvPr>
        </p:nvSpPr>
        <p:spPr>
          <a:xfrm>
            <a:off x="4648200" y="1428736"/>
            <a:ext cx="4038600" cy="464347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fecha"/>
          <p:cNvSpPr>
            <a:spLocks noGrp="1"/>
          </p:cNvSpPr>
          <p:nvPr>
            <p:ph type="dt" sz="half" idx="10"/>
          </p:nvPr>
        </p:nvSpPr>
        <p:spPr/>
        <p:txBody>
          <a:bodyPr/>
          <a:lstStyle/>
          <a:p>
            <a:fld id="{68FB23E3-D5FD-49D2-A6D3-5E28914EFBED}" type="datetime4">
              <a:rPr lang="en-US" smtClean="0">
                <a:solidFill>
                  <a:srgbClr val="929292"/>
                </a:solidFill>
              </a:rPr>
              <a:pPr/>
              <a:t>August 30, 2021</a:t>
            </a:fld>
            <a:endParaRPr lang="en-US">
              <a:solidFill>
                <a:srgbClr val="929292"/>
              </a:solidFill>
            </a:endParaRPr>
          </a:p>
        </p:txBody>
      </p:sp>
      <p:sp>
        <p:nvSpPr>
          <p:cNvPr id="6" name="5 Marcador de pie de página"/>
          <p:cNvSpPr>
            <a:spLocks noGrp="1"/>
          </p:cNvSpPr>
          <p:nvPr>
            <p:ph type="ftr" sz="quarter" idx="11"/>
          </p:nvPr>
        </p:nvSpPr>
        <p:spPr/>
        <p:txBody>
          <a:bodyPr/>
          <a:lstStyle/>
          <a:p>
            <a:endParaRPr lang="en-US">
              <a:solidFill>
                <a:srgbClr val="A82010"/>
              </a:solidFill>
            </a:endParaRPr>
          </a:p>
        </p:txBody>
      </p:sp>
      <p:sp>
        <p:nvSpPr>
          <p:cNvPr id="7" name="6 Marcador de número de diapositiva"/>
          <p:cNvSpPr>
            <a:spLocks noGrp="1"/>
          </p:cNvSpPr>
          <p:nvPr>
            <p:ph type="sldNum" sz="quarter" idx="12"/>
          </p:nvPr>
        </p:nvSpPr>
        <p:spPr/>
        <p:txBody>
          <a:bodyPr/>
          <a:lstStyle/>
          <a:p>
            <a:fld id="{FE1C0CE1-AB8A-4B02-A174-2F167B583E27}" type="slidenum">
              <a:rPr lang="en-US" smtClean="0">
                <a:solidFill>
                  <a:srgbClr val="A82010"/>
                </a:solidFill>
              </a:rPr>
              <a:pPr/>
              <a:t>‹#›</a:t>
            </a:fld>
            <a:endParaRPr lang="en-US">
              <a:solidFill>
                <a:srgbClr val="A82010"/>
              </a:solidFill>
            </a:endParaRPr>
          </a:p>
        </p:txBody>
      </p:sp>
    </p:spTree>
    <p:extLst>
      <p:ext uri="{BB962C8B-B14F-4D97-AF65-F5344CB8AC3E}">
        <p14:creationId xmlns:p14="http://schemas.microsoft.com/office/powerpoint/2010/main" val="16839744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142843" y="71414"/>
            <a:ext cx="8815419" cy="1200174"/>
          </a:xfrm>
        </p:spPr>
        <p:txBody>
          <a:bodyPr/>
          <a:lstStyle>
            <a:lvl1pPr>
              <a:defRPr/>
            </a:lvl1pPr>
          </a:lstStyle>
          <a:p>
            <a:r>
              <a:rPr lang="es-ES"/>
              <a:t>Haga clic para modificar el estilo de título del patrón</a:t>
            </a:r>
            <a:endParaRPr lang="en-US"/>
          </a:p>
        </p:txBody>
      </p:sp>
      <p:sp>
        <p:nvSpPr>
          <p:cNvPr id="3" name="2 Marcador de texto"/>
          <p:cNvSpPr>
            <a:spLocks noGrp="1"/>
          </p:cNvSpPr>
          <p:nvPr>
            <p:ph type="body" idx="1"/>
          </p:nvPr>
        </p:nvSpPr>
        <p:spPr>
          <a:xfrm>
            <a:off x="457200" y="142873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068498"/>
            <a:ext cx="4040188" cy="400370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texto"/>
          <p:cNvSpPr>
            <a:spLocks noGrp="1"/>
          </p:cNvSpPr>
          <p:nvPr>
            <p:ph type="body" sz="quarter" idx="3"/>
          </p:nvPr>
        </p:nvSpPr>
        <p:spPr>
          <a:xfrm>
            <a:off x="4645025" y="142873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068498"/>
            <a:ext cx="4041775" cy="400370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6 Marcador de fecha"/>
          <p:cNvSpPr>
            <a:spLocks noGrp="1"/>
          </p:cNvSpPr>
          <p:nvPr>
            <p:ph type="dt" sz="half" idx="10"/>
          </p:nvPr>
        </p:nvSpPr>
        <p:spPr/>
        <p:txBody>
          <a:bodyPr/>
          <a:lstStyle/>
          <a:p>
            <a:fld id="{30129AE2-0C23-47FF-98C7-34B82B6525CC}" type="datetime4">
              <a:rPr lang="en-US" smtClean="0">
                <a:solidFill>
                  <a:srgbClr val="929292"/>
                </a:solidFill>
              </a:rPr>
              <a:pPr/>
              <a:t>August 30, 2021</a:t>
            </a:fld>
            <a:endParaRPr lang="en-US">
              <a:solidFill>
                <a:srgbClr val="929292"/>
              </a:solidFill>
            </a:endParaRPr>
          </a:p>
        </p:txBody>
      </p:sp>
      <p:sp>
        <p:nvSpPr>
          <p:cNvPr id="8" name="7 Marcador de pie de página"/>
          <p:cNvSpPr>
            <a:spLocks noGrp="1"/>
          </p:cNvSpPr>
          <p:nvPr>
            <p:ph type="ftr" sz="quarter" idx="11"/>
          </p:nvPr>
        </p:nvSpPr>
        <p:spPr/>
        <p:txBody>
          <a:bodyPr/>
          <a:lstStyle/>
          <a:p>
            <a:endParaRPr lang="en-US">
              <a:solidFill>
                <a:srgbClr val="A82010"/>
              </a:solidFill>
            </a:endParaRPr>
          </a:p>
        </p:txBody>
      </p:sp>
      <p:sp>
        <p:nvSpPr>
          <p:cNvPr id="9" name="8 Marcador de número de diapositiva"/>
          <p:cNvSpPr>
            <a:spLocks noGrp="1"/>
          </p:cNvSpPr>
          <p:nvPr>
            <p:ph type="sldNum" sz="quarter" idx="12"/>
          </p:nvPr>
        </p:nvSpPr>
        <p:spPr/>
        <p:txBody>
          <a:bodyPr/>
          <a:lstStyle/>
          <a:p>
            <a:fld id="{FE1C0CE1-AB8A-4B02-A174-2F167B583E27}" type="slidenum">
              <a:rPr lang="en-US" smtClean="0">
                <a:solidFill>
                  <a:srgbClr val="A82010"/>
                </a:solidFill>
              </a:rPr>
              <a:pPr/>
              <a:t>‹#›</a:t>
            </a:fld>
            <a:endParaRPr lang="en-US">
              <a:solidFill>
                <a:srgbClr val="A82010"/>
              </a:solidFill>
            </a:endParaRPr>
          </a:p>
        </p:txBody>
      </p:sp>
    </p:spTree>
    <p:extLst>
      <p:ext uri="{BB962C8B-B14F-4D97-AF65-F5344CB8AC3E}">
        <p14:creationId xmlns:p14="http://schemas.microsoft.com/office/powerpoint/2010/main" val="30275549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ólo el título">
    <p:bg>
      <p:bgRef idx="1001">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142842" y="71414"/>
            <a:ext cx="8856000" cy="857256"/>
          </a:xfrm>
        </p:spPr>
        <p:txBody>
          <a:bodyPr>
            <a:noAutofit/>
          </a:bodyPr>
          <a:lstStyle>
            <a:lvl1pPr>
              <a:defRPr sz="4800" b="1"/>
            </a:lvl1pPr>
          </a:lstStyle>
          <a:p>
            <a:r>
              <a:rPr lang="es-ES" noProof="0"/>
              <a:t>Haga clic para modificar el estilo de título del patrón</a:t>
            </a:r>
            <a:endParaRPr lang="en-US" noProof="0" dirty="0"/>
          </a:p>
        </p:txBody>
      </p:sp>
      <p:sp>
        <p:nvSpPr>
          <p:cNvPr id="3" name="2 Marcador de fecha"/>
          <p:cNvSpPr>
            <a:spLocks noGrp="1"/>
          </p:cNvSpPr>
          <p:nvPr>
            <p:ph type="dt" sz="half" idx="10"/>
          </p:nvPr>
        </p:nvSpPr>
        <p:spPr/>
        <p:txBody>
          <a:bodyPr/>
          <a:lstStyle/>
          <a:p>
            <a:fld id="{898BEB52-4F67-41B5-9D5A-C5EB91E88930}" type="datetime4">
              <a:rPr lang="en-US" smtClean="0">
                <a:solidFill>
                  <a:srgbClr val="929292"/>
                </a:solidFill>
              </a:rPr>
              <a:pPr/>
              <a:t>August 30, 2021</a:t>
            </a:fld>
            <a:endParaRPr lang="en-US">
              <a:solidFill>
                <a:srgbClr val="929292"/>
              </a:solidFill>
            </a:endParaRPr>
          </a:p>
        </p:txBody>
      </p:sp>
      <p:sp>
        <p:nvSpPr>
          <p:cNvPr id="4" name="3 Marcador de pie de página"/>
          <p:cNvSpPr>
            <a:spLocks noGrp="1"/>
          </p:cNvSpPr>
          <p:nvPr>
            <p:ph type="ftr" sz="quarter" idx="11"/>
          </p:nvPr>
        </p:nvSpPr>
        <p:spPr/>
        <p:txBody>
          <a:bodyPr/>
          <a:lstStyle/>
          <a:p>
            <a:endParaRPr lang="en-US" dirty="0">
              <a:solidFill>
                <a:srgbClr val="A82010"/>
              </a:solidFill>
            </a:endParaRPr>
          </a:p>
        </p:txBody>
      </p:sp>
      <p:sp>
        <p:nvSpPr>
          <p:cNvPr id="5" name="4 Marcador de número de diapositiva"/>
          <p:cNvSpPr>
            <a:spLocks noGrp="1"/>
          </p:cNvSpPr>
          <p:nvPr>
            <p:ph type="sldNum" sz="quarter" idx="12"/>
          </p:nvPr>
        </p:nvSpPr>
        <p:spPr/>
        <p:txBody>
          <a:bodyPr/>
          <a:lstStyle/>
          <a:p>
            <a:fld id="{FE1C0CE1-AB8A-4B02-A174-2F167B583E27}" type="slidenum">
              <a:rPr lang="en-US" smtClean="0">
                <a:solidFill>
                  <a:srgbClr val="A82010"/>
                </a:solidFill>
              </a:rPr>
              <a:pPr/>
              <a:t>‹#›</a:t>
            </a:fld>
            <a:endParaRPr lang="en-US">
              <a:solidFill>
                <a:srgbClr val="A82010"/>
              </a:solidFill>
            </a:endParaRPr>
          </a:p>
        </p:txBody>
      </p:sp>
    </p:spTree>
    <p:extLst>
      <p:ext uri="{BB962C8B-B14F-4D97-AF65-F5344CB8AC3E}">
        <p14:creationId xmlns:p14="http://schemas.microsoft.com/office/powerpoint/2010/main" val="288163668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D7C3A134-F1C3-464B-BF47-54DC2DE08F52}" type="datetimeFigureOut">
              <a:rPr lang="en-US" smtClean="0"/>
              <a:t>8/30/2021</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9648F39E-9C37-485F-AC97-16BB4BDF9F49}" type="slidenum">
              <a:rPr kumimoji="0" lang="en-US" smtClean="0"/>
              <a:t>‹#›</a:t>
            </a:fld>
            <a:endParaRPr kumimoji="0"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5056833"/>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n-US"/>
          </a:p>
        </p:txBody>
      </p:sp>
      <p:sp>
        <p:nvSpPr>
          <p:cNvPr id="3" name="2 Marcador de contenido"/>
          <p:cNvSpPr>
            <a:spLocks noGrp="1"/>
          </p:cNvSpPr>
          <p:nvPr>
            <p:ph idx="1"/>
          </p:nvPr>
        </p:nvSpPr>
        <p:spPr>
          <a:xfrm>
            <a:off x="3575050" y="642918"/>
            <a:ext cx="5111750" cy="548324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1FA81140-A594-492A-8506-6C154CB971C6}" type="datetime4">
              <a:rPr lang="en-US" smtClean="0">
                <a:solidFill>
                  <a:srgbClr val="929292"/>
                </a:solidFill>
              </a:rPr>
              <a:pPr/>
              <a:t>August 30, 2021</a:t>
            </a:fld>
            <a:endParaRPr lang="en-US">
              <a:solidFill>
                <a:srgbClr val="929292"/>
              </a:solidFill>
            </a:endParaRPr>
          </a:p>
        </p:txBody>
      </p:sp>
      <p:sp>
        <p:nvSpPr>
          <p:cNvPr id="6" name="5 Marcador de pie de página"/>
          <p:cNvSpPr>
            <a:spLocks noGrp="1"/>
          </p:cNvSpPr>
          <p:nvPr>
            <p:ph type="ftr" sz="quarter" idx="11"/>
          </p:nvPr>
        </p:nvSpPr>
        <p:spPr/>
        <p:txBody>
          <a:bodyPr/>
          <a:lstStyle/>
          <a:p>
            <a:endParaRPr lang="en-US">
              <a:solidFill>
                <a:srgbClr val="A82010"/>
              </a:solidFill>
            </a:endParaRPr>
          </a:p>
        </p:txBody>
      </p:sp>
      <p:sp>
        <p:nvSpPr>
          <p:cNvPr id="7" name="6 Marcador de número de diapositiva"/>
          <p:cNvSpPr>
            <a:spLocks noGrp="1"/>
          </p:cNvSpPr>
          <p:nvPr>
            <p:ph type="sldNum" sz="quarter" idx="12"/>
          </p:nvPr>
        </p:nvSpPr>
        <p:spPr/>
        <p:txBody>
          <a:bodyPr/>
          <a:lstStyle/>
          <a:p>
            <a:fld id="{FE1C0CE1-AB8A-4B02-A174-2F167B583E27}" type="slidenum">
              <a:rPr lang="en-US" smtClean="0">
                <a:solidFill>
                  <a:srgbClr val="A82010"/>
                </a:solidFill>
              </a:rPr>
              <a:pPr/>
              <a:t>‹#›</a:t>
            </a:fld>
            <a:endParaRPr lang="en-US">
              <a:solidFill>
                <a:srgbClr val="A82010"/>
              </a:solidFill>
            </a:endParaRPr>
          </a:p>
        </p:txBody>
      </p:sp>
    </p:spTree>
    <p:extLst>
      <p:ext uri="{BB962C8B-B14F-4D97-AF65-F5344CB8AC3E}">
        <p14:creationId xmlns:p14="http://schemas.microsoft.com/office/powerpoint/2010/main" val="32739336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bg>
      <p:bgRef idx="1001">
        <a:schemeClr val="bg1"/>
      </p:bgRef>
    </p:bg>
    <p:spTree>
      <p:nvGrpSpPr>
        <p:cNvPr id="1" name=""/>
        <p:cNvGrpSpPr/>
        <p:nvPr/>
      </p:nvGrpSpPr>
      <p:grpSpPr>
        <a:xfrm>
          <a:off x="0" y="0"/>
          <a:ext cx="0" cy="0"/>
          <a:chOff x="0" y="0"/>
          <a:chExt cx="0" cy="0"/>
        </a:xfrm>
      </p:grpSpPr>
      <p:sp useBgFill="1">
        <p:nvSpPr>
          <p:cNvPr id="8" name="7 Rectángulo"/>
          <p:cNvSpPr/>
          <p:nvPr/>
        </p:nvSpPr>
        <p:spPr>
          <a:xfrm>
            <a:off x="7786710" y="0"/>
            <a:ext cx="1357290" cy="7857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 name="1 Título"/>
          <p:cNvSpPr>
            <a:spLocks noGrp="1"/>
          </p:cNvSpPr>
          <p:nvPr>
            <p:ph type="title"/>
          </p:nvPr>
        </p:nvSpPr>
        <p:spPr>
          <a:xfrm>
            <a:off x="214282" y="4788598"/>
            <a:ext cx="8786874" cy="540672"/>
          </a:xfrm>
        </p:spPr>
        <p:txBody>
          <a:bodyPr anchor="b"/>
          <a:lstStyle>
            <a:lvl1pPr algn="l">
              <a:defRPr sz="2000" b="1"/>
            </a:lvl1pPr>
          </a:lstStyle>
          <a:p>
            <a:r>
              <a:rPr lang="es-ES"/>
              <a:t>Haga clic para modificar el estilo de título del patrón</a:t>
            </a:r>
            <a:endParaRPr lang="en-US" dirty="0"/>
          </a:p>
        </p:txBody>
      </p:sp>
      <p:sp>
        <p:nvSpPr>
          <p:cNvPr id="3" name="2 Marcador de posición de imagen"/>
          <p:cNvSpPr>
            <a:spLocks noGrp="1"/>
          </p:cNvSpPr>
          <p:nvPr>
            <p:ph type="pic" idx="1"/>
          </p:nvPr>
        </p:nvSpPr>
        <p:spPr>
          <a:xfrm>
            <a:off x="214282" y="142852"/>
            <a:ext cx="8786874" cy="45847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a:p>
        </p:txBody>
      </p:sp>
      <p:sp>
        <p:nvSpPr>
          <p:cNvPr id="4" name="3 Marcador de texto"/>
          <p:cNvSpPr>
            <a:spLocks noGrp="1"/>
          </p:cNvSpPr>
          <p:nvPr>
            <p:ph type="body" sz="half" idx="2"/>
          </p:nvPr>
        </p:nvSpPr>
        <p:spPr>
          <a:xfrm>
            <a:off x="214282" y="5332276"/>
            <a:ext cx="8786874" cy="88280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D8C1C09-4F92-46B4-9A60-CB4454BD5789}" type="datetime4">
              <a:rPr lang="en-US" smtClean="0">
                <a:solidFill>
                  <a:srgbClr val="929292"/>
                </a:solidFill>
              </a:rPr>
              <a:pPr/>
              <a:t>August 30, 2021</a:t>
            </a:fld>
            <a:endParaRPr lang="en-US">
              <a:solidFill>
                <a:srgbClr val="929292"/>
              </a:solidFill>
            </a:endParaRPr>
          </a:p>
        </p:txBody>
      </p:sp>
      <p:sp>
        <p:nvSpPr>
          <p:cNvPr id="6" name="5 Marcador de pie de página"/>
          <p:cNvSpPr>
            <a:spLocks noGrp="1"/>
          </p:cNvSpPr>
          <p:nvPr>
            <p:ph type="ftr" sz="quarter" idx="11"/>
          </p:nvPr>
        </p:nvSpPr>
        <p:spPr/>
        <p:txBody>
          <a:bodyPr/>
          <a:lstStyle/>
          <a:p>
            <a:endParaRPr lang="en-US">
              <a:solidFill>
                <a:srgbClr val="A82010"/>
              </a:solidFill>
            </a:endParaRPr>
          </a:p>
        </p:txBody>
      </p:sp>
      <p:sp>
        <p:nvSpPr>
          <p:cNvPr id="7" name="6 Marcador de número de diapositiva"/>
          <p:cNvSpPr>
            <a:spLocks noGrp="1"/>
          </p:cNvSpPr>
          <p:nvPr>
            <p:ph type="sldNum" sz="quarter" idx="12"/>
          </p:nvPr>
        </p:nvSpPr>
        <p:spPr/>
        <p:txBody>
          <a:bodyPr/>
          <a:lstStyle/>
          <a:p>
            <a:fld id="{FE1C0CE1-AB8A-4B02-A174-2F167B583E27}" type="slidenum">
              <a:rPr lang="en-US" smtClean="0">
                <a:solidFill>
                  <a:srgbClr val="A82010"/>
                </a:solidFill>
              </a:rPr>
              <a:pPr/>
              <a:t>‹#›</a:t>
            </a:fld>
            <a:endParaRPr lang="en-US">
              <a:solidFill>
                <a:srgbClr val="A82010"/>
              </a:solidFill>
            </a:endParaRPr>
          </a:p>
        </p:txBody>
      </p:sp>
      <p:sp useBgFill="1">
        <p:nvSpPr>
          <p:cNvPr id="9" name="8 Rectángulo"/>
          <p:cNvSpPr/>
          <p:nvPr userDrawn="1"/>
        </p:nvSpPr>
        <p:spPr>
          <a:xfrm>
            <a:off x="7786710" y="0"/>
            <a:ext cx="1357290" cy="7857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4169415310"/>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texto vertical"/>
          <p:cNvSpPr>
            <a:spLocks noGrp="1"/>
          </p:cNvSpPr>
          <p:nvPr>
            <p:ph type="body" orient="vert" idx="1"/>
          </p:nvPr>
        </p:nvSpPr>
        <p:spPr>
          <a:xfrm>
            <a:off x="157132" y="1428736"/>
            <a:ext cx="8829706" cy="4857784"/>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p>
            <a:fld id="{A6B36EA2-8050-459F-AB3D-675B96CE69FB}" type="datetime4">
              <a:rPr lang="en-US" smtClean="0">
                <a:solidFill>
                  <a:srgbClr val="929292"/>
                </a:solidFill>
              </a:rPr>
              <a:pPr/>
              <a:t>August 30, 2021</a:t>
            </a:fld>
            <a:endParaRPr lang="en-US">
              <a:solidFill>
                <a:srgbClr val="929292"/>
              </a:solidFill>
            </a:endParaRPr>
          </a:p>
        </p:txBody>
      </p:sp>
      <p:sp>
        <p:nvSpPr>
          <p:cNvPr id="5" name="4 Marcador de pie de página"/>
          <p:cNvSpPr>
            <a:spLocks noGrp="1"/>
          </p:cNvSpPr>
          <p:nvPr>
            <p:ph type="ftr" sz="quarter" idx="11"/>
          </p:nvPr>
        </p:nvSpPr>
        <p:spPr/>
        <p:txBody>
          <a:bodyPr/>
          <a:lstStyle/>
          <a:p>
            <a:endParaRPr lang="en-US">
              <a:solidFill>
                <a:srgbClr val="A82010"/>
              </a:solidFill>
            </a:endParaRPr>
          </a:p>
        </p:txBody>
      </p:sp>
      <p:sp>
        <p:nvSpPr>
          <p:cNvPr id="6" name="5 Marcador de número de diapositiva"/>
          <p:cNvSpPr>
            <a:spLocks noGrp="1"/>
          </p:cNvSpPr>
          <p:nvPr>
            <p:ph type="sldNum" sz="quarter" idx="12"/>
          </p:nvPr>
        </p:nvSpPr>
        <p:spPr/>
        <p:txBody>
          <a:bodyPr/>
          <a:lstStyle/>
          <a:p>
            <a:fld id="{FE1C0CE1-AB8A-4B02-A174-2F167B583E27}" type="slidenum">
              <a:rPr lang="en-US" smtClean="0">
                <a:solidFill>
                  <a:srgbClr val="A82010"/>
                </a:solidFill>
              </a:rPr>
              <a:pPr/>
              <a:t>‹#›</a:t>
            </a:fld>
            <a:endParaRPr lang="en-US">
              <a:solidFill>
                <a:srgbClr val="A82010"/>
              </a:solidFill>
            </a:endParaRPr>
          </a:p>
        </p:txBody>
      </p:sp>
    </p:spTree>
    <p:extLst>
      <p:ext uri="{BB962C8B-B14F-4D97-AF65-F5344CB8AC3E}">
        <p14:creationId xmlns:p14="http://schemas.microsoft.com/office/powerpoint/2010/main" val="34750775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bg>
      <p:bgRef idx="1001">
        <a:schemeClr val="bg1"/>
      </p:bgRef>
    </p:bg>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000892" y="200025"/>
            <a:ext cx="2057400" cy="6140452"/>
          </a:xfrm>
        </p:spPr>
        <p:txBody>
          <a:bodyPr vert="eaVert"/>
          <a:lstStyle/>
          <a:p>
            <a:r>
              <a:rPr lang="es-ES"/>
              <a:t>Haga clic para modificar el estilo de título del patrón</a:t>
            </a:r>
            <a:endParaRPr lang="en-US" dirty="0"/>
          </a:p>
        </p:txBody>
      </p:sp>
      <p:sp>
        <p:nvSpPr>
          <p:cNvPr id="3" name="2 Marcador de texto vertical"/>
          <p:cNvSpPr>
            <a:spLocks noGrp="1"/>
          </p:cNvSpPr>
          <p:nvPr>
            <p:ph type="body" orient="vert" idx="1"/>
          </p:nvPr>
        </p:nvSpPr>
        <p:spPr>
          <a:xfrm>
            <a:off x="142844" y="214291"/>
            <a:ext cx="7715304" cy="614366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p>
            <a:fld id="{93861886-EC37-433B-AC24-2BBFB5560363}" type="datetime4">
              <a:rPr lang="en-US" smtClean="0">
                <a:solidFill>
                  <a:srgbClr val="929292"/>
                </a:solidFill>
              </a:rPr>
              <a:pPr/>
              <a:t>August 30, 2021</a:t>
            </a:fld>
            <a:endParaRPr lang="en-US">
              <a:solidFill>
                <a:srgbClr val="929292"/>
              </a:solidFill>
            </a:endParaRPr>
          </a:p>
        </p:txBody>
      </p:sp>
      <p:sp>
        <p:nvSpPr>
          <p:cNvPr id="5" name="4 Marcador de pie de página"/>
          <p:cNvSpPr>
            <a:spLocks noGrp="1"/>
          </p:cNvSpPr>
          <p:nvPr>
            <p:ph type="ftr" sz="quarter" idx="11"/>
          </p:nvPr>
        </p:nvSpPr>
        <p:spPr/>
        <p:txBody>
          <a:bodyPr/>
          <a:lstStyle/>
          <a:p>
            <a:endParaRPr lang="en-US">
              <a:solidFill>
                <a:srgbClr val="A82010"/>
              </a:solidFill>
            </a:endParaRPr>
          </a:p>
        </p:txBody>
      </p:sp>
      <p:sp>
        <p:nvSpPr>
          <p:cNvPr id="6" name="5 Marcador de número de diapositiva"/>
          <p:cNvSpPr>
            <a:spLocks noGrp="1"/>
          </p:cNvSpPr>
          <p:nvPr>
            <p:ph type="sldNum" sz="quarter" idx="12"/>
          </p:nvPr>
        </p:nvSpPr>
        <p:spPr/>
        <p:txBody>
          <a:bodyPr/>
          <a:lstStyle/>
          <a:p>
            <a:fld id="{FE1C0CE1-AB8A-4B02-A174-2F167B583E27}" type="slidenum">
              <a:rPr lang="en-US" smtClean="0">
                <a:solidFill>
                  <a:srgbClr val="A82010"/>
                </a:solidFill>
              </a:rPr>
              <a:pPr/>
              <a:t>‹#›</a:t>
            </a:fld>
            <a:endParaRPr lang="en-US">
              <a:solidFill>
                <a:srgbClr val="A82010"/>
              </a:solidFill>
            </a:endParaRPr>
          </a:p>
        </p:txBody>
      </p:sp>
    </p:spTree>
    <p:extLst>
      <p:ext uri="{BB962C8B-B14F-4D97-AF65-F5344CB8AC3E}">
        <p14:creationId xmlns:p14="http://schemas.microsoft.com/office/powerpoint/2010/main" val="2835365390"/>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background">
    <p:bg>
      <p:bgRef idx="1001">
        <a:schemeClr val="bg1"/>
      </p:bgRef>
    </p:bg>
    <p:spTree>
      <p:nvGrpSpPr>
        <p:cNvPr id="1" name=""/>
        <p:cNvGrpSpPr/>
        <p:nvPr/>
      </p:nvGrpSpPr>
      <p:grpSpPr>
        <a:xfrm>
          <a:off x="0" y="0"/>
          <a:ext cx="0" cy="0"/>
          <a:chOff x="0" y="0"/>
          <a:chExt cx="0" cy="0"/>
        </a:xfrm>
      </p:grpSpPr>
      <p:sp useBgFill="1">
        <p:nvSpPr>
          <p:cNvPr id="2" name="1 Rectángulo"/>
          <p:cNvSpPr/>
          <p:nvPr/>
        </p:nvSpPr>
        <p:spPr>
          <a:xfrm>
            <a:off x="7786710" y="6072206"/>
            <a:ext cx="1357290" cy="7857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useBgFill="1">
        <p:nvSpPr>
          <p:cNvPr id="3" name="2 Rectángulo"/>
          <p:cNvSpPr/>
          <p:nvPr/>
        </p:nvSpPr>
        <p:spPr>
          <a:xfrm>
            <a:off x="0" y="5829301"/>
            <a:ext cx="9144000" cy="10429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useBgFill="1">
        <p:nvSpPr>
          <p:cNvPr id="4" name="3 Rectángulo"/>
          <p:cNvSpPr/>
          <p:nvPr userDrawn="1"/>
        </p:nvSpPr>
        <p:spPr>
          <a:xfrm>
            <a:off x="7786710" y="6072206"/>
            <a:ext cx="1357290" cy="7857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useBgFill="1">
        <p:nvSpPr>
          <p:cNvPr id="5" name="4 Rectángulo"/>
          <p:cNvSpPr/>
          <p:nvPr userDrawn="1"/>
        </p:nvSpPr>
        <p:spPr>
          <a:xfrm>
            <a:off x="0" y="5829301"/>
            <a:ext cx="9144000" cy="10429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4267035723"/>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tart">
    <p:bg>
      <p:bgPr>
        <a:blipFill dpi="0" rotWithShape="1">
          <a:blip r:embed="rId2" cstate="print">
            <a:lum/>
          </a:blip>
          <a:srcRect/>
          <a:stretch>
            <a:fillRect l="-13000" r="-13000"/>
          </a:stretch>
        </a:blipFill>
        <a:effectLst/>
      </p:bgPr>
    </p:bg>
    <p:spTree>
      <p:nvGrpSpPr>
        <p:cNvPr id="1" name=""/>
        <p:cNvGrpSpPr/>
        <p:nvPr/>
      </p:nvGrpSpPr>
      <p:grpSpPr>
        <a:xfrm>
          <a:off x="0" y="0"/>
          <a:ext cx="0" cy="0"/>
          <a:chOff x="0" y="0"/>
          <a:chExt cx="0" cy="0"/>
        </a:xfrm>
      </p:grpSpPr>
      <p:sp>
        <p:nvSpPr>
          <p:cNvPr id="3" name="2 CuadroTexto">
            <a:hlinkClick r:id="rId3"/>
          </p:cNvPr>
          <p:cNvSpPr txBox="1"/>
          <p:nvPr/>
        </p:nvSpPr>
        <p:spPr>
          <a:xfrm>
            <a:off x="1646558" y="4293879"/>
            <a:ext cx="5836598" cy="492443"/>
          </a:xfrm>
          <a:prstGeom prst="rect">
            <a:avLst/>
          </a:prstGeom>
          <a:noFill/>
        </p:spPr>
        <p:txBody>
          <a:bodyPr wrap="none" rtlCol="0">
            <a:spAutoFit/>
          </a:bodyPr>
          <a:lstStyle/>
          <a:p>
            <a:pPr algn="ctr" fontAlgn="auto">
              <a:spcBef>
                <a:spcPts val="0"/>
              </a:spcBef>
              <a:spcAft>
                <a:spcPts val="0"/>
              </a:spcAft>
              <a:defRPr/>
            </a:pPr>
            <a:r>
              <a:rPr lang="en-US" sz="2600" dirty="0">
                <a:solidFill>
                  <a:srgbClr val="A82010"/>
                </a:solidFill>
                <a:latin typeface="Segoe UI"/>
              </a:rPr>
              <a:t>www.worldbank.org/hdchiefeconomist</a:t>
            </a:r>
          </a:p>
        </p:txBody>
      </p:sp>
      <p:grpSp>
        <p:nvGrpSpPr>
          <p:cNvPr id="2" name="20 Grupo"/>
          <p:cNvGrpSpPr/>
          <p:nvPr/>
        </p:nvGrpSpPr>
        <p:grpSpPr>
          <a:xfrm>
            <a:off x="1600180" y="2114542"/>
            <a:ext cx="5929354" cy="1819020"/>
            <a:chOff x="1571604" y="2185980"/>
            <a:chExt cx="5929354" cy="1819020"/>
          </a:xfrm>
        </p:grpSpPr>
        <p:grpSp>
          <p:nvGrpSpPr>
            <p:cNvPr id="4" name="16 Grupo"/>
            <p:cNvGrpSpPr/>
            <p:nvPr userDrawn="1"/>
          </p:nvGrpSpPr>
          <p:grpSpPr>
            <a:xfrm>
              <a:off x="1571604" y="2214554"/>
              <a:ext cx="1224000" cy="1790446"/>
              <a:chOff x="1940628" y="2714620"/>
              <a:chExt cx="1224000" cy="1790446"/>
            </a:xfrm>
          </p:grpSpPr>
          <p:pic>
            <p:nvPicPr>
              <p:cNvPr id="5" name="4 Imagen" descr="logos.png"/>
              <p:cNvPicPr>
                <a:picLocks noChangeAspect="1"/>
              </p:cNvPicPr>
              <p:nvPr userDrawn="1"/>
            </p:nvPicPr>
            <p:blipFill>
              <a:blip r:embed="rId4" cstate="print"/>
              <a:srcRect l="5401" t="5242" r="77315" b="10879"/>
              <a:stretch>
                <a:fillRect/>
              </a:stretch>
            </p:blipFill>
            <p:spPr>
              <a:xfrm>
                <a:off x="1981124" y="2714620"/>
                <a:ext cx="1143008" cy="1143008"/>
              </a:xfrm>
              <a:prstGeom prst="rect">
                <a:avLst/>
              </a:prstGeom>
            </p:spPr>
          </p:pic>
          <p:sp>
            <p:nvSpPr>
              <p:cNvPr id="6" name="5 CuadroTexto"/>
              <p:cNvSpPr txBox="1"/>
              <p:nvPr userDrawn="1"/>
            </p:nvSpPr>
            <p:spPr>
              <a:xfrm>
                <a:off x="1940628" y="3929066"/>
                <a:ext cx="1224000" cy="576000"/>
              </a:xfrm>
              <a:prstGeom prst="rect">
                <a:avLst/>
              </a:prstGeom>
              <a:noFill/>
              <a:effectLst/>
            </p:spPr>
            <p:txBody>
              <a:bodyPr wrap="square" rtlCol="0" anchor="t">
                <a:spAutoFit/>
              </a:bodyPr>
              <a:lstStyle/>
              <a:p>
                <a:pPr algn="ctr" fontAlgn="auto">
                  <a:spcBef>
                    <a:spcPts val="0"/>
                  </a:spcBef>
                  <a:spcAft>
                    <a:spcPts val="0"/>
                  </a:spcAft>
                </a:pPr>
                <a:r>
                  <a:rPr lang="en-US" sz="1500" dirty="0">
                    <a:solidFill>
                      <a:srgbClr val="000000">
                        <a:lumMod val="50000"/>
                        <a:lumOff val="50000"/>
                      </a:srgbClr>
                    </a:solidFill>
                    <a:latin typeface="Segoe UI"/>
                  </a:rPr>
                  <a:t>The </a:t>
                </a:r>
              </a:p>
              <a:p>
                <a:pPr algn="ctr" fontAlgn="auto">
                  <a:spcBef>
                    <a:spcPts val="0"/>
                  </a:spcBef>
                  <a:spcAft>
                    <a:spcPts val="0"/>
                  </a:spcAft>
                </a:pPr>
                <a:r>
                  <a:rPr lang="en-US" sz="1500" dirty="0">
                    <a:solidFill>
                      <a:srgbClr val="000000">
                        <a:lumMod val="50000"/>
                        <a:lumOff val="50000"/>
                      </a:srgbClr>
                    </a:solidFill>
                    <a:latin typeface="Segoe UI"/>
                  </a:rPr>
                  <a:t>World Bank</a:t>
                </a:r>
              </a:p>
            </p:txBody>
          </p:sp>
        </p:grpSp>
        <p:cxnSp>
          <p:nvCxnSpPr>
            <p:cNvPr id="10" name="9 Conector recto"/>
            <p:cNvCxnSpPr/>
            <p:nvPr userDrawn="1"/>
          </p:nvCxnSpPr>
          <p:spPr>
            <a:xfrm rot="5400000">
              <a:off x="2243240" y="3085980"/>
              <a:ext cx="1800000" cy="0"/>
            </a:xfrm>
            <a:prstGeom prst="line">
              <a:avLst/>
            </a:prstGeom>
            <a:ln>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10 Conector recto"/>
            <p:cNvCxnSpPr/>
            <p:nvPr userDrawn="1"/>
          </p:nvCxnSpPr>
          <p:spPr>
            <a:xfrm rot="5400000">
              <a:off x="4815008" y="3085980"/>
              <a:ext cx="1800000" cy="0"/>
            </a:xfrm>
            <a:prstGeom prst="line">
              <a:avLst/>
            </a:prstGeom>
            <a:ln>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grpSp>
          <p:nvGrpSpPr>
            <p:cNvPr id="9" name="17 Grupo"/>
            <p:cNvGrpSpPr/>
            <p:nvPr userDrawn="1"/>
          </p:nvGrpSpPr>
          <p:grpSpPr>
            <a:xfrm>
              <a:off x="3351581" y="2250273"/>
              <a:ext cx="2071702" cy="1754727"/>
              <a:chOff x="3511124" y="2750339"/>
              <a:chExt cx="2071702" cy="1754727"/>
            </a:xfrm>
          </p:grpSpPr>
          <p:sp>
            <p:nvSpPr>
              <p:cNvPr id="7" name="6 CuadroTexto"/>
              <p:cNvSpPr txBox="1"/>
              <p:nvPr userDrawn="1"/>
            </p:nvSpPr>
            <p:spPr>
              <a:xfrm>
                <a:off x="3538975" y="3929066"/>
                <a:ext cx="2016000" cy="576000"/>
              </a:xfrm>
              <a:prstGeom prst="rect">
                <a:avLst/>
              </a:prstGeom>
              <a:noFill/>
              <a:effectLst/>
            </p:spPr>
            <p:txBody>
              <a:bodyPr wrap="square" rtlCol="0" anchor="t">
                <a:spAutoFit/>
              </a:bodyPr>
              <a:lstStyle/>
              <a:p>
                <a:pPr algn="ctr" fontAlgn="auto">
                  <a:spcBef>
                    <a:spcPts val="0"/>
                  </a:spcBef>
                  <a:spcAft>
                    <a:spcPts val="0"/>
                  </a:spcAft>
                </a:pPr>
                <a:r>
                  <a:rPr lang="en-US" sz="1500" dirty="0">
                    <a:solidFill>
                      <a:srgbClr val="000000">
                        <a:lumMod val="50000"/>
                        <a:lumOff val="50000"/>
                      </a:srgbClr>
                    </a:solidFill>
                    <a:latin typeface="Segoe UI"/>
                  </a:rPr>
                  <a:t>Human Development Network</a:t>
                </a:r>
              </a:p>
            </p:txBody>
          </p:sp>
          <p:pic>
            <p:nvPicPr>
              <p:cNvPr id="12" name="11 Imagen" descr="logos.png"/>
              <p:cNvPicPr>
                <a:picLocks noChangeAspect="1"/>
              </p:cNvPicPr>
              <p:nvPr userDrawn="1"/>
            </p:nvPicPr>
            <p:blipFill>
              <a:blip r:embed="rId4" cstate="print"/>
              <a:srcRect l="34567" t="10485" r="34106" b="10879"/>
              <a:stretch>
                <a:fillRect/>
              </a:stretch>
            </p:blipFill>
            <p:spPr>
              <a:xfrm>
                <a:off x="3511124" y="2750339"/>
                <a:ext cx="2071702" cy="1071570"/>
              </a:xfrm>
              <a:prstGeom prst="rect">
                <a:avLst/>
              </a:prstGeom>
            </p:spPr>
          </p:pic>
        </p:grpSp>
        <p:grpSp>
          <p:nvGrpSpPr>
            <p:cNvPr id="14" name="18 Grupo"/>
            <p:cNvGrpSpPr/>
            <p:nvPr userDrawn="1"/>
          </p:nvGrpSpPr>
          <p:grpSpPr>
            <a:xfrm>
              <a:off x="5916958" y="2214554"/>
              <a:ext cx="1584000" cy="1790446"/>
              <a:chOff x="5886458" y="2714620"/>
              <a:chExt cx="1584000" cy="1790446"/>
            </a:xfrm>
          </p:grpSpPr>
          <p:sp>
            <p:nvSpPr>
              <p:cNvPr id="8" name="7 CuadroTexto"/>
              <p:cNvSpPr txBox="1"/>
              <p:nvPr userDrawn="1"/>
            </p:nvSpPr>
            <p:spPr>
              <a:xfrm>
                <a:off x="5886458" y="3929066"/>
                <a:ext cx="1584000" cy="576000"/>
              </a:xfrm>
              <a:prstGeom prst="rect">
                <a:avLst/>
              </a:prstGeom>
              <a:noFill/>
              <a:effectLst/>
            </p:spPr>
            <p:txBody>
              <a:bodyPr wrap="square" rtlCol="0" anchor="t">
                <a:spAutoFit/>
              </a:bodyPr>
              <a:lstStyle/>
              <a:p>
                <a:pPr algn="ctr" fontAlgn="auto">
                  <a:spcBef>
                    <a:spcPts val="0"/>
                  </a:spcBef>
                  <a:spcAft>
                    <a:spcPts val="0"/>
                  </a:spcAft>
                </a:pPr>
                <a:r>
                  <a:rPr lang="en-US" sz="1500" dirty="0">
                    <a:solidFill>
                      <a:srgbClr val="000000">
                        <a:lumMod val="50000"/>
                        <a:lumOff val="50000"/>
                      </a:srgbClr>
                    </a:solidFill>
                    <a:latin typeface="Segoe UI"/>
                  </a:rPr>
                  <a:t>Spanish Impact Evaluation Fund</a:t>
                </a:r>
              </a:p>
            </p:txBody>
          </p:sp>
          <p:pic>
            <p:nvPicPr>
              <p:cNvPr id="13" name="12 Imagen" descr="logos.png"/>
              <p:cNvPicPr>
                <a:picLocks noChangeAspect="1"/>
              </p:cNvPicPr>
              <p:nvPr userDrawn="1"/>
            </p:nvPicPr>
            <p:blipFill>
              <a:blip r:embed="rId4" cstate="print"/>
              <a:srcRect l="75616" t="5242" r="4940" b="10879"/>
              <a:stretch>
                <a:fillRect/>
              </a:stretch>
            </p:blipFill>
            <p:spPr>
              <a:xfrm>
                <a:off x="6035516" y="2714620"/>
                <a:ext cx="1285884" cy="1143008"/>
              </a:xfrm>
              <a:prstGeom prst="rect">
                <a:avLst/>
              </a:prstGeom>
            </p:spPr>
          </p:pic>
        </p:grpSp>
      </p:grpSp>
      <p:sp useBgFill="1">
        <p:nvSpPr>
          <p:cNvPr id="22" name="21 Rectángulo"/>
          <p:cNvSpPr/>
          <p:nvPr/>
        </p:nvSpPr>
        <p:spPr>
          <a:xfrm>
            <a:off x="0" y="5786439"/>
            <a:ext cx="9144000" cy="10715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6" name="15 CuadroTexto">
            <a:hlinkClick r:id="rId3"/>
          </p:cNvPr>
          <p:cNvSpPr txBox="1"/>
          <p:nvPr userDrawn="1"/>
        </p:nvSpPr>
        <p:spPr>
          <a:xfrm>
            <a:off x="1646558" y="4293879"/>
            <a:ext cx="5836598" cy="492443"/>
          </a:xfrm>
          <a:prstGeom prst="rect">
            <a:avLst/>
          </a:prstGeom>
          <a:noFill/>
        </p:spPr>
        <p:txBody>
          <a:bodyPr wrap="none" rtlCol="0">
            <a:spAutoFit/>
          </a:bodyPr>
          <a:lstStyle/>
          <a:p>
            <a:pPr algn="ctr" fontAlgn="auto">
              <a:spcBef>
                <a:spcPts val="0"/>
              </a:spcBef>
              <a:spcAft>
                <a:spcPts val="0"/>
              </a:spcAft>
              <a:defRPr/>
            </a:pPr>
            <a:r>
              <a:rPr lang="en-US" sz="2600" dirty="0">
                <a:solidFill>
                  <a:srgbClr val="A82010"/>
                </a:solidFill>
                <a:latin typeface="Segoe UI"/>
              </a:rPr>
              <a:t>www.worldbank.org/hdchiefeconomist</a:t>
            </a:r>
          </a:p>
        </p:txBody>
      </p:sp>
      <p:sp useBgFill="1">
        <p:nvSpPr>
          <p:cNvPr id="30" name="29 Rectángulo"/>
          <p:cNvSpPr/>
          <p:nvPr userDrawn="1"/>
        </p:nvSpPr>
        <p:spPr>
          <a:xfrm>
            <a:off x="0" y="5786439"/>
            <a:ext cx="9144000" cy="10715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34744286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hank you">
    <p:bg>
      <p:bgPr>
        <a:blipFill dpi="0" rotWithShape="1">
          <a:blip r:embed="rId2" cstate="print">
            <a:lum/>
          </a:blip>
          <a:srcRect/>
          <a:stretch>
            <a:fillRect l="-13000" r="-13000"/>
          </a:stretch>
        </a:blipFill>
        <a:effectLst/>
      </p:bgPr>
    </p:bg>
    <p:spTree>
      <p:nvGrpSpPr>
        <p:cNvPr id="1" name=""/>
        <p:cNvGrpSpPr/>
        <p:nvPr/>
      </p:nvGrpSpPr>
      <p:grpSpPr>
        <a:xfrm>
          <a:off x="0" y="0"/>
          <a:ext cx="0" cy="0"/>
          <a:chOff x="0" y="0"/>
          <a:chExt cx="0" cy="0"/>
        </a:xfrm>
      </p:grpSpPr>
      <p:sp>
        <p:nvSpPr>
          <p:cNvPr id="6" name="5 CuadroTexto"/>
          <p:cNvSpPr txBox="1"/>
          <p:nvPr/>
        </p:nvSpPr>
        <p:spPr>
          <a:xfrm>
            <a:off x="773077" y="2428868"/>
            <a:ext cx="7728013" cy="1938992"/>
          </a:xfrm>
          <a:prstGeom prst="rect">
            <a:avLst/>
          </a:prstGeom>
          <a:noFill/>
        </p:spPr>
        <p:txBody>
          <a:bodyPr wrap="none" rtlCol="0">
            <a:spAutoFit/>
          </a:bodyPr>
          <a:lstStyle/>
          <a:p>
            <a:pPr fontAlgn="auto">
              <a:spcBef>
                <a:spcPts val="0"/>
              </a:spcBef>
              <a:spcAft>
                <a:spcPts val="0"/>
              </a:spcAft>
            </a:pPr>
            <a:r>
              <a:rPr lang="en-US" sz="12000" b="1" dirty="0">
                <a:solidFill>
                  <a:srgbClr val="000000"/>
                </a:solidFill>
                <a:latin typeface="Segoe UI"/>
              </a:rPr>
              <a:t>Thank You</a:t>
            </a:r>
          </a:p>
        </p:txBody>
      </p:sp>
      <p:sp useBgFill="1">
        <p:nvSpPr>
          <p:cNvPr id="7" name="6 Rectángulo"/>
          <p:cNvSpPr/>
          <p:nvPr/>
        </p:nvSpPr>
        <p:spPr>
          <a:xfrm>
            <a:off x="0" y="5643563"/>
            <a:ext cx="9144000" cy="12144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pic>
        <p:nvPicPr>
          <p:cNvPr id="5" name="4 Imagen" descr="logos tp.png"/>
          <p:cNvPicPr>
            <a:picLocks noChangeAspect="1"/>
          </p:cNvPicPr>
          <p:nvPr/>
        </p:nvPicPr>
        <p:blipFill>
          <a:blip r:embed="rId3" cstate="print"/>
          <a:stretch>
            <a:fillRect/>
          </a:stretch>
        </p:blipFill>
        <p:spPr>
          <a:xfrm>
            <a:off x="1607150" y="428604"/>
            <a:ext cx="5893808" cy="1214446"/>
          </a:xfrm>
          <a:prstGeom prst="rect">
            <a:avLst/>
          </a:prstGeom>
        </p:spPr>
      </p:pic>
      <p:sp>
        <p:nvSpPr>
          <p:cNvPr id="8" name="7 CuadroTexto"/>
          <p:cNvSpPr txBox="1"/>
          <p:nvPr userDrawn="1"/>
        </p:nvSpPr>
        <p:spPr>
          <a:xfrm>
            <a:off x="773077" y="2428868"/>
            <a:ext cx="7728013" cy="1938992"/>
          </a:xfrm>
          <a:prstGeom prst="rect">
            <a:avLst/>
          </a:prstGeom>
          <a:noFill/>
        </p:spPr>
        <p:txBody>
          <a:bodyPr wrap="none" rtlCol="0">
            <a:spAutoFit/>
          </a:bodyPr>
          <a:lstStyle/>
          <a:p>
            <a:pPr fontAlgn="auto">
              <a:spcBef>
                <a:spcPts val="0"/>
              </a:spcBef>
              <a:spcAft>
                <a:spcPts val="0"/>
              </a:spcAft>
            </a:pPr>
            <a:r>
              <a:rPr lang="en-US" sz="12000" b="1" dirty="0">
                <a:solidFill>
                  <a:srgbClr val="000000"/>
                </a:solidFill>
                <a:latin typeface="Segoe UI"/>
              </a:rPr>
              <a:t>Thank You</a:t>
            </a:r>
          </a:p>
        </p:txBody>
      </p:sp>
      <p:sp useBgFill="1">
        <p:nvSpPr>
          <p:cNvPr id="10" name="9 Rectángulo"/>
          <p:cNvSpPr/>
          <p:nvPr userDrawn="1"/>
        </p:nvSpPr>
        <p:spPr>
          <a:xfrm>
            <a:off x="0" y="5643563"/>
            <a:ext cx="9144000" cy="12144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8257328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gracias">
    <p:bg>
      <p:bgPr>
        <a:blipFill dpi="0" rotWithShape="1">
          <a:blip r:embed="rId2" cstate="print">
            <a:lum/>
          </a:blip>
          <a:srcRect/>
          <a:stretch>
            <a:fillRect l="-13000" r="-13000"/>
          </a:stretch>
        </a:blipFill>
        <a:effectLst/>
      </p:bgPr>
    </p:bg>
    <p:spTree>
      <p:nvGrpSpPr>
        <p:cNvPr id="1" name=""/>
        <p:cNvGrpSpPr/>
        <p:nvPr/>
      </p:nvGrpSpPr>
      <p:grpSpPr>
        <a:xfrm>
          <a:off x="0" y="0"/>
          <a:ext cx="0" cy="0"/>
          <a:chOff x="0" y="0"/>
          <a:chExt cx="0" cy="0"/>
        </a:xfrm>
      </p:grpSpPr>
      <p:sp>
        <p:nvSpPr>
          <p:cNvPr id="6" name="5 CuadroTexto"/>
          <p:cNvSpPr txBox="1"/>
          <p:nvPr/>
        </p:nvSpPr>
        <p:spPr>
          <a:xfrm>
            <a:off x="1857356" y="2418702"/>
            <a:ext cx="5402441" cy="1938992"/>
          </a:xfrm>
          <a:prstGeom prst="rect">
            <a:avLst/>
          </a:prstGeom>
          <a:noFill/>
        </p:spPr>
        <p:txBody>
          <a:bodyPr wrap="none" rtlCol="0">
            <a:spAutoFit/>
          </a:bodyPr>
          <a:lstStyle/>
          <a:p>
            <a:pPr fontAlgn="auto">
              <a:spcBef>
                <a:spcPts val="0"/>
              </a:spcBef>
              <a:spcAft>
                <a:spcPts val="0"/>
              </a:spcAft>
            </a:pPr>
            <a:r>
              <a:rPr lang="en-US" sz="12000" b="1" dirty="0">
                <a:solidFill>
                  <a:srgbClr val="000000"/>
                </a:solidFill>
                <a:latin typeface="Segoe UI"/>
              </a:rPr>
              <a:t>Gracias</a:t>
            </a:r>
          </a:p>
        </p:txBody>
      </p:sp>
      <p:sp useBgFill="1">
        <p:nvSpPr>
          <p:cNvPr id="5" name="4 Rectángulo"/>
          <p:cNvSpPr/>
          <p:nvPr/>
        </p:nvSpPr>
        <p:spPr>
          <a:xfrm>
            <a:off x="0" y="5657851"/>
            <a:ext cx="9144000" cy="12001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pic>
        <p:nvPicPr>
          <p:cNvPr id="7" name="6 Imagen" descr="logos tp.png"/>
          <p:cNvPicPr>
            <a:picLocks noChangeAspect="1"/>
          </p:cNvPicPr>
          <p:nvPr/>
        </p:nvPicPr>
        <p:blipFill>
          <a:blip r:embed="rId3" cstate="print"/>
          <a:stretch>
            <a:fillRect/>
          </a:stretch>
        </p:blipFill>
        <p:spPr>
          <a:xfrm>
            <a:off x="1607150" y="428604"/>
            <a:ext cx="5893808" cy="1214446"/>
          </a:xfrm>
          <a:prstGeom prst="rect">
            <a:avLst/>
          </a:prstGeom>
        </p:spPr>
      </p:pic>
      <p:sp>
        <p:nvSpPr>
          <p:cNvPr id="8" name="7 CuadroTexto"/>
          <p:cNvSpPr txBox="1"/>
          <p:nvPr userDrawn="1"/>
        </p:nvSpPr>
        <p:spPr>
          <a:xfrm>
            <a:off x="1857356" y="2418702"/>
            <a:ext cx="5402441" cy="1938992"/>
          </a:xfrm>
          <a:prstGeom prst="rect">
            <a:avLst/>
          </a:prstGeom>
          <a:noFill/>
        </p:spPr>
        <p:txBody>
          <a:bodyPr wrap="none" rtlCol="0">
            <a:spAutoFit/>
          </a:bodyPr>
          <a:lstStyle/>
          <a:p>
            <a:pPr fontAlgn="auto">
              <a:spcBef>
                <a:spcPts val="0"/>
              </a:spcBef>
              <a:spcAft>
                <a:spcPts val="0"/>
              </a:spcAft>
            </a:pPr>
            <a:r>
              <a:rPr lang="en-US" sz="12000" b="1" dirty="0">
                <a:solidFill>
                  <a:srgbClr val="000000"/>
                </a:solidFill>
                <a:latin typeface="Segoe UI"/>
              </a:rPr>
              <a:t>Gracias</a:t>
            </a:r>
          </a:p>
        </p:txBody>
      </p:sp>
      <p:sp useBgFill="1">
        <p:nvSpPr>
          <p:cNvPr id="10" name="9 Rectángulo"/>
          <p:cNvSpPr/>
          <p:nvPr userDrawn="1"/>
        </p:nvSpPr>
        <p:spPr>
          <a:xfrm>
            <a:off x="0" y="5657851"/>
            <a:ext cx="9144000" cy="12001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17393954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 &amp; A">
    <p:bg>
      <p:bgPr>
        <a:blipFill dpi="0" rotWithShape="1">
          <a:blip r:embed="rId2" cstate="print">
            <a:lum/>
          </a:blip>
          <a:srcRect/>
          <a:stretch>
            <a:fillRect l="-13000" r="-13000"/>
          </a:stretch>
        </a:blipFill>
        <a:effectLst/>
      </p:bgPr>
    </p:bg>
    <p:spTree>
      <p:nvGrpSpPr>
        <p:cNvPr id="1" name=""/>
        <p:cNvGrpSpPr/>
        <p:nvPr/>
      </p:nvGrpSpPr>
      <p:grpSpPr>
        <a:xfrm>
          <a:off x="0" y="0"/>
          <a:ext cx="0" cy="0"/>
          <a:chOff x="0" y="0"/>
          <a:chExt cx="0" cy="0"/>
        </a:xfrm>
      </p:grpSpPr>
      <p:sp>
        <p:nvSpPr>
          <p:cNvPr id="3" name="2 CuadroTexto"/>
          <p:cNvSpPr txBox="1"/>
          <p:nvPr/>
        </p:nvSpPr>
        <p:spPr>
          <a:xfrm>
            <a:off x="3357554" y="467284"/>
            <a:ext cx="2460930" cy="6247864"/>
          </a:xfrm>
          <a:prstGeom prst="rect">
            <a:avLst/>
          </a:prstGeom>
          <a:noFill/>
        </p:spPr>
        <p:txBody>
          <a:bodyPr wrap="none" rtlCol="0">
            <a:spAutoFit/>
          </a:bodyPr>
          <a:lstStyle/>
          <a:p>
            <a:pPr fontAlgn="auto">
              <a:spcBef>
                <a:spcPts val="0"/>
              </a:spcBef>
              <a:spcAft>
                <a:spcPts val="0"/>
              </a:spcAft>
            </a:pPr>
            <a:r>
              <a:rPr lang="en-US" sz="40000" b="1" dirty="0">
                <a:solidFill>
                  <a:srgbClr val="FFFFFF">
                    <a:lumMod val="85000"/>
                  </a:srgbClr>
                </a:solidFill>
                <a:latin typeface="Segoe UI"/>
              </a:rPr>
              <a:t>?</a:t>
            </a:r>
          </a:p>
        </p:txBody>
      </p:sp>
      <p:sp>
        <p:nvSpPr>
          <p:cNvPr id="6" name="5 CuadroTexto"/>
          <p:cNvSpPr txBox="1"/>
          <p:nvPr/>
        </p:nvSpPr>
        <p:spPr>
          <a:xfrm>
            <a:off x="1714480" y="2000240"/>
            <a:ext cx="5692584" cy="2400657"/>
          </a:xfrm>
          <a:prstGeom prst="rect">
            <a:avLst/>
          </a:prstGeom>
          <a:noFill/>
        </p:spPr>
        <p:txBody>
          <a:bodyPr wrap="none" rtlCol="0">
            <a:spAutoFit/>
          </a:bodyPr>
          <a:lstStyle/>
          <a:p>
            <a:pPr fontAlgn="auto">
              <a:spcBef>
                <a:spcPts val="0"/>
              </a:spcBef>
              <a:spcAft>
                <a:spcPts val="0"/>
              </a:spcAft>
            </a:pPr>
            <a:r>
              <a:rPr lang="en-US" sz="15000" b="1" dirty="0">
                <a:solidFill>
                  <a:srgbClr val="000000"/>
                </a:solidFill>
                <a:latin typeface="Segoe UI"/>
              </a:rPr>
              <a:t>Q &amp; A</a:t>
            </a:r>
          </a:p>
        </p:txBody>
      </p:sp>
      <p:sp useBgFill="1">
        <p:nvSpPr>
          <p:cNvPr id="7" name="6 Rectángulo"/>
          <p:cNvSpPr/>
          <p:nvPr/>
        </p:nvSpPr>
        <p:spPr>
          <a:xfrm>
            <a:off x="0" y="5872163"/>
            <a:ext cx="9144000" cy="9858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pic>
        <p:nvPicPr>
          <p:cNvPr id="8" name="7 Imagen" descr="logos tp.png"/>
          <p:cNvPicPr>
            <a:picLocks noChangeAspect="1"/>
          </p:cNvPicPr>
          <p:nvPr/>
        </p:nvPicPr>
        <p:blipFill>
          <a:blip r:embed="rId3" cstate="print"/>
          <a:stretch>
            <a:fillRect/>
          </a:stretch>
        </p:blipFill>
        <p:spPr>
          <a:xfrm>
            <a:off x="1607150" y="428604"/>
            <a:ext cx="5893808" cy="1214446"/>
          </a:xfrm>
          <a:prstGeom prst="rect">
            <a:avLst/>
          </a:prstGeom>
        </p:spPr>
      </p:pic>
      <p:sp>
        <p:nvSpPr>
          <p:cNvPr id="9" name="8 CuadroTexto"/>
          <p:cNvSpPr txBox="1"/>
          <p:nvPr userDrawn="1"/>
        </p:nvSpPr>
        <p:spPr>
          <a:xfrm>
            <a:off x="3357554" y="467284"/>
            <a:ext cx="2460930" cy="6247864"/>
          </a:xfrm>
          <a:prstGeom prst="rect">
            <a:avLst/>
          </a:prstGeom>
          <a:noFill/>
        </p:spPr>
        <p:txBody>
          <a:bodyPr wrap="none" rtlCol="0">
            <a:spAutoFit/>
          </a:bodyPr>
          <a:lstStyle/>
          <a:p>
            <a:pPr fontAlgn="auto">
              <a:spcBef>
                <a:spcPts val="0"/>
              </a:spcBef>
              <a:spcAft>
                <a:spcPts val="0"/>
              </a:spcAft>
            </a:pPr>
            <a:r>
              <a:rPr lang="en-US" sz="40000" b="1" dirty="0">
                <a:solidFill>
                  <a:srgbClr val="FFFFFF">
                    <a:lumMod val="85000"/>
                  </a:srgbClr>
                </a:solidFill>
                <a:latin typeface="Segoe UI"/>
              </a:rPr>
              <a:t>?</a:t>
            </a:r>
          </a:p>
        </p:txBody>
      </p:sp>
      <p:sp>
        <p:nvSpPr>
          <p:cNvPr id="10" name="9 CuadroTexto"/>
          <p:cNvSpPr txBox="1"/>
          <p:nvPr userDrawn="1"/>
        </p:nvSpPr>
        <p:spPr>
          <a:xfrm>
            <a:off x="1714480" y="2000240"/>
            <a:ext cx="5692584" cy="2400657"/>
          </a:xfrm>
          <a:prstGeom prst="rect">
            <a:avLst/>
          </a:prstGeom>
          <a:noFill/>
        </p:spPr>
        <p:txBody>
          <a:bodyPr wrap="none" rtlCol="0">
            <a:spAutoFit/>
          </a:bodyPr>
          <a:lstStyle/>
          <a:p>
            <a:pPr fontAlgn="auto">
              <a:spcBef>
                <a:spcPts val="0"/>
              </a:spcBef>
              <a:spcAft>
                <a:spcPts val="0"/>
              </a:spcAft>
            </a:pPr>
            <a:r>
              <a:rPr lang="en-US" sz="15000" b="1" dirty="0">
                <a:solidFill>
                  <a:srgbClr val="000000"/>
                </a:solidFill>
                <a:latin typeface="Segoe UI"/>
              </a:rPr>
              <a:t>Q &amp; A</a:t>
            </a:r>
          </a:p>
        </p:txBody>
      </p:sp>
      <p:sp useBgFill="1">
        <p:nvSpPr>
          <p:cNvPr id="12" name="11 Rectángulo"/>
          <p:cNvSpPr/>
          <p:nvPr userDrawn="1"/>
        </p:nvSpPr>
        <p:spPr>
          <a:xfrm>
            <a:off x="0" y="5872163"/>
            <a:ext cx="9144000" cy="9858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2258781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D7C3A134-F1C3-464B-BF47-54DC2DE08F52}" type="datetimeFigureOut">
              <a:rPr lang="en-US" smtClean="0"/>
              <a:t>8/30/2021</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fld id="{9648F39E-9C37-485F-AC97-16BB4BDF9F49}" type="slidenum">
              <a:rPr kumimoji="0" lang="en-US" smtClean="0"/>
              <a:t>‹#›</a:t>
            </a:fld>
            <a:endParaRPr kumimoji="0"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preguntas">
    <p:bg>
      <p:bgPr>
        <a:blipFill dpi="0" rotWithShape="1">
          <a:blip r:embed="rId2" cstate="print">
            <a:lum/>
          </a:blip>
          <a:srcRect/>
          <a:stretch>
            <a:fillRect l="-13000" r="-13000"/>
          </a:stretch>
        </a:blipFill>
        <a:effectLst/>
      </p:bgPr>
    </p:bg>
    <p:spTree>
      <p:nvGrpSpPr>
        <p:cNvPr id="1" name=""/>
        <p:cNvGrpSpPr/>
        <p:nvPr/>
      </p:nvGrpSpPr>
      <p:grpSpPr>
        <a:xfrm>
          <a:off x="0" y="0"/>
          <a:ext cx="0" cy="0"/>
          <a:chOff x="0" y="0"/>
          <a:chExt cx="0" cy="0"/>
        </a:xfrm>
      </p:grpSpPr>
      <p:sp>
        <p:nvSpPr>
          <p:cNvPr id="3" name="2 CuadroTexto"/>
          <p:cNvSpPr txBox="1"/>
          <p:nvPr/>
        </p:nvSpPr>
        <p:spPr>
          <a:xfrm>
            <a:off x="3357554" y="467284"/>
            <a:ext cx="2460930" cy="6247864"/>
          </a:xfrm>
          <a:prstGeom prst="rect">
            <a:avLst/>
          </a:prstGeom>
          <a:noFill/>
        </p:spPr>
        <p:txBody>
          <a:bodyPr wrap="none" rtlCol="0">
            <a:spAutoFit/>
          </a:bodyPr>
          <a:lstStyle/>
          <a:p>
            <a:pPr fontAlgn="auto">
              <a:spcBef>
                <a:spcPts val="0"/>
              </a:spcBef>
              <a:spcAft>
                <a:spcPts val="0"/>
              </a:spcAft>
            </a:pPr>
            <a:r>
              <a:rPr lang="en-US" sz="40000" b="1" dirty="0">
                <a:solidFill>
                  <a:srgbClr val="FFFFFF">
                    <a:lumMod val="85000"/>
                  </a:srgbClr>
                </a:solidFill>
                <a:latin typeface="Segoe UI"/>
              </a:rPr>
              <a:t>?</a:t>
            </a:r>
          </a:p>
        </p:txBody>
      </p:sp>
      <p:sp>
        <p:nvSpPr>
          <p:cNvPr id="6" name="5 CuadroTexto"/>
          <p:cNvSpPr txBox="1"/>
          <p:nvPr/>
        </p:nvSpPr>
        <p:spPr>
          <a:xfrm>
            <a:off x="785786" y="2418702"/>
            <a:ext cx="7488332" cy="1938992"/>
          </a:xfrm>
          <a:prstGeom prst="rect">
            <a:avLst/>
          </a:prstGeom>
          <a:noFill/>
        </p:spPr>
        <p:txBody>
          <a:bodyPr wrap="none" rtlCol="0">
            <a:spAutoFit/>
          </a:bodyPr>
          <a:lstStyle/>
          <a:p>
            <a:pPr fontAlgn="auto">
              <a:spcBef>
                <a:spcPts val="0"/>
              </a:spcBef>
              <a:spcAft>
                <a:spcPts val="0"/>
              </a:spcAft>
            </a:pPr>
            <a:r>
              <a:rPr lang="en-US" sz="12000" b="1" dirty="0" err="1">
                <a:solidFill>
                  <a:srgbClr val="000000"/>
                </a:solidFill>
                <a:latin typeface="Segoe UI"/>
              </a:rPr>
              <a:t>Preguntas</a:t>
            </a:r>
            <a:endParaRPr lang="en-US" sz="12000" b="1" dirty="0">
              <a:solidFill>
                <a:srgbClr val="000000"/>
              </a:solidFill>
              <a:latin typeface="Segoe UI"/>
            </a:endParaRPr>
          </a:p>
        </p:txBody>
      </p:sp>
      <p:sp useBgFill="1">
        <p:nvSpPr>
          <p:cNvPr id="7" name="6 Rectángulo"/>
          <p:cNvSpPr/>
          <p:nvPr/>
        </p:nvSpPr>
        <p:spPr>
          <a:xfrm>
            <a:off x="0" y="5800725"/>
            <a:ext cx="9144000" cy="10572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pic>
        <p:nvPicPr>
          <p:cNvPr id="8" name="7 Imagen" descr="logos tp.png"/>
          <p:cNvPicPr>
            <a:picLocks noChangeAspect="1"/>
          </p:cNvPicPr>
          <p:nvPr/>
        </p:nvPicPr>
        <p:blipFill>
          <a:blip r:embed="rId3" cstate="print"/>
          <a:stretch>
            <a:fillRect/>
          </a:stretch>
        </p:blipFill>
        <p:spPr>
          <a:xfrm>
            <a:off x="1607150" y="428604"/>
            <a:ext cx="5893808" cy="1214446"/>
          </a:xfrm>
          <a:prstGeom prst="rect">
            <a:avLst/>
          </a:prstGeom>
        </p:spPr>
      </p:pic>
      <p:sp>
        <p:nvSpPr>
          <p:cNvPr id="9" name="8 CuadroTexto"/>
          <p:cNvSpPr txBox="1"/>
          <p:nvPr userDrawn="1"/>
        </p:nvSpPr>
        <p:spPr>
          <a:xfrm>
            <a:off x="3357554" y="467284"/>
            <a:ext cx="2460930" cy="6247864"/>
          </a:xfrm>
          <a:prstGeom prst="rect">
            <a:avLst/>
          </a:prstGeom>
          <a:noFill/>
        </p:spPr>
        <p:txBody>
          <a:bodyPr wrap="none" rtlCol="0">
            <a:spAutoFit/>
          </a:bodyPr>
          <a:lstStyle/>
          <a:p>
            <a:pPr fontAlgn="auto">
              <a:spcBef>
                <a:spcPts val="0"/>
              </a:spcBef>
              <a:spcAft>
                <a:spcPts val="0"/>
              </a:spcAft>
            </a:pPr>
            <a:r>
              <a:rPr lang="en-US" sz="40000" b="1" dirty="0">
                <a:solidFill>
                  <a:srgbClr val="FFFFFF">
                    <a:lumMod val="85000"/>
                  </a:srgbClr>
                </a:solidFill>
                <a:latin typeface="Segoe UI"/>
              </a:rPr>
              <a:t>?</a:t>
            </a:r>
          </a:p>
        </p:txBody>
      </p:sp>
      <p:sp>
        <p:nvSpPr>
          <p:cNvPr id="10" name="9 CuadroTexto"/>
          <p:cNvSpPr txBox="1"/>
          <p:nvPr userDrawn="1"/>
        </p:nvSpPr>
        <p:spPr>
          <a:xfrm>
            <a:off x="785786" y="2418702"/>
            <a:ext cx="7488332" cy="1938992"/>
          </a:xfrm>
          <a:prstGeom prst="rect">
            <a:avLst/>
          </a:prstGeom>
          <a:noFill/>
        </p:spPr>
        <p:txBody>
          <a:bodyPr wrap="none" rtlCol="0">
            <a:spAutoFit/>
          </a:bodyPr>
          <a:lstStyle/>
          <a:p>
            <a:pPr fontAlgn="auto">
              <a:spcBef>
                <a:spcPts val="0"/>
              </a:spcBef>
              <a:spcAft>
                <a:spcPts val="0"/>
              </a:spcAft>
            </a:pPr>
            <a:r>
              <a:rPr lang="en-US" sz="12000" b="1" dirty="0" err="1">
                <a:solidFill>
                  <a:srgbClr val="000000"/>
                </a:solidFill>
                <a:latin typeface="Segoe UI"/>
              </a:rPr>
              <a:t>Preguntas</a:t>
            </a:r>
            <a:endParaRPr lang="en-US" sz="12000" b="1" dirty="0">
              <a:solidFill>
                <a:srgbClr val="000000"/>
              </a:solidFill>
              <a:latin typeface="Segoe UI"/>
            </a:endParaRPr>
          </a:p>
        </p:txBody>
      </p:sp>
      <p:sp useBgFill="1">
        <p:nvSpPr>
          <p:cNvPr id="12" name="11 Rectángulo"/>
          <p:cNvSpPr/>
          <p:nvPr userDrawn="1"/>
        </p:nvSpPr>
        <p:spPr>
          <a:xfrm>
            <a:off x="0" y="5800725"/>
            <a:ext cx="9144000" cy="10572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20771614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Diapositiva de título">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useBgFill="1">
        <p:nvSpPr>
          <p:cNvPr id="42" name="41 Rectángulo"/>
          <p:cNvSpPr/>
          <p:nvPr/>
        </p:nvSpPr>
        <p:spPr>
          <a:xfrm>
            <a:off x="0" y="5715001"/>
            <a:ext cx="9144000"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3 Marcador de fecha"/>
          <p:cNvSpPr>
            <a:spLocks noGrp="1"/>
          </p:cNvSpPr>
          <p:nvPr>
            <p:ph type="dt" sz="half" idx="10"/>
          </p:nvPr>
        </p:nvSpPr>
        <p:spPr>
          <a:xfrm>
            <a:off x="6858016" y="6500834"/>
            <a:ext cx="2133600" cy="252000"/>
          </a:xfrm>
        </p:spPr>
        <p:txBody>
          <a:bodyPr/>
          <a:lstStyle>
            <a:lvl1pPr algn="r">
              <a:defRPr>
                <a:solidFill>
                  <a:schemeClr val="bg1">
                    <a:lumMod val="50000"/>
                  </a:schemeClr>
                </a:solidFill>
              </a:defRPr>
            </a:lvl1pPr>
          </a:lstStyle>
          <a:p>
            <a:fld id="{82E42635-070C-4CD4-9F36-53373936D961}" type="datetime4">
              <a:rPr lang="en-US" smtClean="0">
                <a:solidFill>
                  <a:srgbClr val="FFFFFF">
                    <a:lumMod val="50000"/>
                  </a:srgbClr>
                </a:solidFill>
              </a:rPr>
              <a:pPr/>
              <a:t>August 30, 2021</a:t>
            </a:fld>
            <a:endParaRPr lang="en-US" dirty="0">
              <a:solidFill>
                <a:srgbClr val="FFFFFF">
                  <a:lumMod val="50000"/>
                </a:srgbClr>
              </a:solidFill>
            </a:endParaRPr>
          </a:p>
        </p:txBody>
      </p:sp>
      <p:sp>
        <p:nvSpPr>
          <p:cNvPr id="8" name="7 Marcador de texto"/>
          <p:cNvSpPr>
            <a:spLocks noGrp="1"/>
          </p:cNvSpPr>
          <p:nvPr>
            <p:ph type="body" sz="quarter" idx="13" hasCustomPrompt="1"/>
          </p:nvPr>
        </p:nvSpPr>
        <p:spPr>
          <a:xfrm>
            <a:off x="1564505" y="4214814"/>
            <a:ext cx="6043609" cy="571500"/>
          </a:xfrm>
        </p:spPr>
        <p:txBody>
          <a:bodyPr anchor="ctr" anchorCtr="0">
            <a:normAutofit/>
          </a:bodyPr>
          <a:lstStyle>
            <a:lvl1pPr algn="ctr">
              <a:buNone/>
              <a:defRPr sz="3200" b="1">
                <a:solidFill>
                  <a:schemeClr val="accent1"/>
                </a:solidFill>
              </a:defRPr>
            </a:lvl1pPr>
          </a:lstStyle>
          <a:p>
            <a:pPr lvl="0"/>
            <a:r>
              <a:rPr lang="en-US" noProof="0"/>
              <a:t>Author</a:t>
            </a:r>
          </a:p>
        </p:txBody>
      </p:sp>
      <p:sp>
        <p:nvSpPr>
          <p:cNvPr id="12" name="7 Marcador de texto"/>
          <p:cNvSpPr>
            <a:spLocks noGrp="1"/>
          </p:cNvSpPr>
          <p:nvPr>
            <p:ph type="body" sz="quarter" idx="15" hasCustomPrompt="1"/>
          </p:nvPr>
        </p:nvSpPr>
        <p:spPr>
          <a:xfrm>
            <a:off x="1564505" y="4643442"/>
            <a:ext cx="6043609" cy="571500"/>
          </a:xfrm>
        </p:spPr>
        <p:txBody>
          <a:bodyPr anchor="ctr" anchorCtr="0">
            <a:normAutofit/>
          </a:bodyPr>
          <a:lstStyle>
            <a:lvl1pPr algn="ctr">
              <a:buNone/>
              <a:defRPr sz="2800" b="1">
                <a:solidFill>
                  <a:schemeClr val="tx2">
                    <a:lumMod val="85000"/>
                    <a:lumOff val="15000"/>
                  </a:schemeClr>
                </a:solidFill>
              </a:defRPr>
            </a:lvl1pPr>
          </a:lstStyle>
          <a:p>
            <a:pPr lvl="0"/>
            <a:r>
              <a:rPr lang="en-US" noProof="0" dirty="0"/>
              <a:t>Organization</a:t>
            </a:r>
          </a:p>
        </p:txBody>
      </p:sp>
      <p:sp>
        <p:nvSpPr>
          <p:cNvPr id="23" name="22 Marcador de texto"/>
          <p:cNvSpPr>
            <a:spLocks noGrp="1"/>
          </p:cNvSpPr>
          <p:nvPr>
            <p:ph type="body" sz="quarter" idx="16" hasCustomPrompt="1"/>
          </p:nvPr>
        </p:nvSpPr>
        <p:spPr>
          <a:xfrm>
            <a:off x="142844" y="6215082"/>
            <a:ext cx="8858248" cy="571480"/>
          </a:xfrm>
        </p:spPr>
        <p:txBody>
          <a:bodyPr anchor="ctr">
            <a:normAutofit/>
          </a:bodyPr>
          <a:lstStyle>
            <a:lvl1pPr marL="0" indent="0">
              <a:buNone/>
              <a:defRPr sz="1600" baseline="0">
                <a:solidFill>
                  <a:schemeClr val="tx2">
                    <a:lumMod val="50000"/>
                    <a:lumOff val="50000"/>
                  </a:schemeClr>
                </a:solidFill>
                <a:latin typeface="+mn-lt"/>
              </a:defRPr>
            </a:lvl1pPr>
          </a:lstStyle>
          <a:p>
            <a:pPr lvl="0"/>
            <a:r>
              <a:rPr lang="en-US" noProof="0" dirty="0"/>
              <a:t>Notes if necessary</a:t>
            </a:r>
          </a:p>
        </p:txBody>
      </p:sp>
      <p:cxnSp>
        <p:nvCxnSpPr>
          <p:cNvPr id="26" name="25 Conector recto"/>
          <p:cNvCxnSpPr/>
          <p:nvPr/>
        </p:nvCxnSpPr>
        <p:spPr>
          <a:xfrm>
            <a:off x="500034" y="4143380"/>
            <a:ext cx="8072494" cy="0"/>
          </a:xfrm>
          <a:prstGeom prst="line">
            <a:avLst/>
          </a:prstGeom>
          <a:ln w="6350">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7" name="7 Marcador de texto"/>
          <p:cNvSpPr>
            <a:spLocks noGrp="1"/>
          </p:cNvSpPr>
          <p:nvPr>
            <p:ph type="body" sz="quarter" idx="17" hasCustomPrompt="1"/>
          </p:nvPr>
        </p:nvSpPr>
        <p:spPr>
          <a:xfrm>
            <a:off x="500034" y="1857364"/>
            <a:ext cx="8072494" cy="1161574"/>
          </a:xfrm>
          <a:prstGeom prst="round2SameRect">
            <a:avLst/>
          </a:prstGeom>
          <a:solidFill>
            <a:schemeClr val="accent1"/>
          </a:solidFill>
          <a:effectLst>
            <a:outerShdw blurRad="50800" dist="38100" dir="5400000" algn="t" rotWithShape="0">
              <a:prstClr val="black">
                <a:alpha val="20000"/>
              </a:prstClr>
            </a:outerShdw>
          </a:effectLst>
          <a:scene3d>
            <a:camera prst="orthographicFront"/>
            <a:lightRig rig="threePt" dir="t"/>
          </a:scene3d>
          <a:sp3d>
            <a:bevelT prst="angle"/>
          </a:sp3d>
        </p:spPr>
        <p:txBody>
          <a:bodyPr anchor="ctr" anchorCtr="0">
            <a:spAutoFit/>
          </a:bodyPr>
          <a:lstStyle>
            <a:lvl1pPr algn="ctr">
              <a:buNone/>
              <a:defRPr sz="6600" b="1">
                <a:solidFill>
                  <a:schemeClr val="bg1"/>
                </a:solidFill>
              </a:defRPr>
            </a:lvl1pPr>
          </a:lstStyle>
          <a:p>
            <a:pPr lvl="0"/>
            <a:r>
              <a:rPr lang="en-US" noProof="0" dirty="0"/>
              <a:t>TITLE</a:t>
            </a:r>
          </a:p>
        </p:txBody>
      </p:sp>
      <p:sp>
        <p:nvSpPr>
          <p:cNvPr id="28" name="7 Marcador de texto"/>
          <p:cNvSpPr>
            <a:spLocks noGrp="1"/>
          </p:cNvSpPr>
          <p:nvPr>
            <p:ph type="body" sz="quarter" idx="18" hasCustomPrompt="1"/>
          </p:nvPr>
        </p:nvSpPr>
        <p:spPr>
          <a:xfrm>
            <a:off x="500034" y="3143248"/>
            <a:ext cx="8072494" cy="720000"/>
          </a:xfrm>
          <a:solidFill>
            <a:schemeClr val="tx2">
              <a:lumMod val="85000"/>
              <a:lumOff val="15000"/>
            </a:schemeClr>
          </a:solidFill>
          <a:effectLst>
            <a:outerShdw blurRad="50800" dist="38100" dir="5400000" algn="t" rotWithShape="0">
              <a:prstClr val="black">
                <a:alpha val="20000"/>
              </a:prstClr>
            </a:outerShdw>
          </a:effectLst>
          <a:scene3d>
            <a:camera prst="orthographicFront"/>
            <a:lightRig rig="threePt" dir="t"/>
          </a:scene3d>
          <a:sp3d>
            <a:bevelT prst="angle"/>
          </a:sp3d>
        </p:spPr>
        <p:txBody>
          <a:bodyPr anchor="ctr" anchorCtr="0">
            <a:normAutofit/>
          </a:bodyPr>
          <a:lstStyle>
            <a:lvl1pPr algn="ctr">
              <a:buNone/>
              <a:defRPr sz="4400" b="1">
                <a:solidFill>
                  <a:schemeClr val="bg1"/>
                </a:solidFill>
              </a:defRPr>
            </a:lvl1pPr>
          </a:lstStyle>
          <a:p>
            <a:pPr lvl="0"/>
            <a:r>
              <a:rPr lang="en-US" noProof="0" dirty="0"/>
              <a:t>Subtitle</a:t>
            </a:r>
          </a:p>
        </p:txBody>
      </p:sp>
      <p:pic>
        <p:nvPicPr>
          <p:cNvPr id="39" name="38 Imagen" descr="logos.png"/>
          <p:cNvPicPr>
            <a:picLocks noChangeAspect="1"/>
          </p:cNvPicPr>
          <p:nvPr/>
        </p:nvPicPr>
        <p:blipFill>
          <a:blip r:embed="rId3" cstate="print"/>
          <a:srcRect l="5401" t="5242" r="77315" b="10879"/>
          <a:stretch>
            <a:fillRect/>
          </a:stretch>
        </p:blipFill>
        <p:spPr>
          <a:xfrm>
            <a:off x="2469751" y="165436"/>
            <a:ext cx="903389" cy="903389"/>
          </a:xfrm>
          <a:prstGeom prst="rect">
            <a:avLst/>
          </a:prstGeom>
        </p:spPr>
      </p:pic>
      <p:cxnSp>
        <p:nvCxnSpPr>
          <p:cNvPr id="31" name="30 Conector recto"/>
          <p:cNvCxnSpPr/>
          <p:nvPr/>
        </p:nvCxnSpPr>
        <p:spPr>
          <a:xfrm rot="5400000">
            <a:off x="3113073" y="650004"/>
            <a:ext cx="900000" cy="0"/>
          </a:xfrm>
          <a:prstGeom prst="line">
            <a:avLst/>
          </a:prstGeom>
          <a:ln>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cxnSp>
        <p:nvCxnSpPr>
          <p:cNvPr id="32" name="31 Conector recto"/>
          <p:cNvCxnSpPr/>
          <p:nvPr/>
        </p:nvCxnSpPr>
        <p:spPr>
          <a:xfrm rot="5400000">
            <a:off x="5130332" y="650004"/>
            <a:ext cx="900000" cy="0"/>
          </a:xfrm>
          <a:prstGeom prst="line">
            <a:avLst/>
          </a:prstGeom>
          <a:ln>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pic>
        <p:nvPicPr>
          <p:cNvPr id="38" name="37 Imagen" descr="logos.png"/>
          <p:cNvPicPr>
            <a:picLocks noChangeAspect="1"/>
          </p:cNvPicPr>
          <p:nvPr/>
        </p:nvPicPr>
        <p:blipFill>
          <a:blip r:embed="rId3" cstate="print"/>
          <a:srcRect l="34567" t="10485" r="34106" b="10879"/>
          <a:stretch>
            <a:fillRect/>
          </a:stretch>
        </p:blipFill>
        <p:spPr>
          <a:xfrm>
            <a:off x="3753006" y="193667"/>
            <a:ext cx="1637393" cy="846927"/>
          </a:xfrm>
          <a:prstGeom prst="rect">
            <a:avLst/>
          </a:prstGeom>
        </p:spPr>
      </p:pic>
      <p:pic>
        <p:nvPicPr>
          <p:cNvPr id="36" name="35 Imagen" descr="logos.png"/>
          <p:cNvPicPr>
            <a:picLocks noChangeAspect="1"/>
          </p:cNvPicPr>
          <p:nvPr/>
        </p:nvPicPr>
        <p:blipFill>
          <a:blip r:embed="rId3" cstate="print"/>
          <a:srcRect l="75616" t="5242" r="4940" b="10879"/>
          <a:stretch>
            <a:fillRect/>
          </a:stretch>
        </p:blipFill>
        <p:spPr>
          <a:xfrm>
            <a:off x="5770265" y="165436"/>
            <a:ext cx="1016313" cy="903389"/>
          </a:xfrm>
          <a:prstGeom prst="rect">
            <a:avLst/>
          </a:prstGeom>
        </p:spPr>
      </p:pic>
    </p:spTree>
    <p:extLst>
      <p:ext uri="{BB962C8B-B14F-4D97-AF65-F5344CB8AC3E}">
        <p14:creationId xmlns:p14="http://schemas.microsoft.com/office/powerpoint/2010/main" val="714429689"/>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Diapositiva de títul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useBgFill="1">
        <p:nvSpPr>
          <p:cNvPr id="7" name="6 Rectángulo"/>
          <p:cNvSpPr/>
          <p:nvPr/>
        </p:nvSpPr>
        <p:spPr>
          <a:xfrm>
            <a:off x="0" y="5715001"/>
            <a:ext cx="9144000"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8" name="7 Marcador de texto"/>
          <p:cNvSpPr>
            <a:spLocks noGrp="1"/>
          </p:cNvSpPr>
          <p:nvPr>
            <p:ph type="body" sz="quarter" idx="13" hasCustomPrompt="1"/>
          </p:nvPr>
        </p:nvSpPr>
        <p:spPr>
          <a:xfrm>
            <a:off x="500033" y="5286388"/>
            <a:ext cx="8100000" cy="571500"/>
          </a:xfrm>
        </p:spPr>
        <p:txBody>
          <a:bodyPr anchor="ctr" anchorCtr="0">
            <a:normAutofit/>
          </a:bodyPr>
          <a:lstStyle>
            <a:lvl1pPr marL="0" indent="0" algn="ctr">
              <a:buNone/>
              <a:defRPr sz="3200" b="1">
                <a:solidFill>
                  <a:schemeClr val="tx2">
                    <a:lumMod val="95000"/>
                    <a:lumOff val="5000"/>
                  </a:schemeClr>
                </a:solidFill>
              </a:defRPr>
            </a:lvl1pPr>
          </a:lstStyle>
          <a:p>
            <a:pPr lvl="0"/>
            <a:r>
              <a:rPr lang="en-US" noProof="0" dirty="0"/>
              <a:t>Author</a:t>
            </a:r>
          </a:p>
        </p:txBody>
      </p:sp>
      <p:sp>
        <p:nvSpPr>
          <p:cNvPr id="12" name="7 Marcador de texto"/>
          <p:cNvSpPr>
            <a:spLocks noGrp="1"/>
          </p:cNvSpPr>
          <p:nvPr>
            <p:ph type="body" sz="quarter" idx="15" hasCustomPrompt="1"/>
          </p:nvPr>
        </p:nvSpPr>
        <p:spPr>
          <a:xfrm>
            <a:off x="500033" y="5786458"/>
            <a:ext cx="8100000" cy="571500"/>
          </a:xfrm>
        </p:spPr>
        <p:txBody>
          <a:bodyPr anchor="ctr" anchorCtr="0">
            <a:normAutofit/>
          </a:bodyPr>
          <a:lstStyle>
            <a:lvl1pPr marL="0" indent="0" algn="ctr">
              <a:buNone/>
              <a:defRPr sz="2800" b="1">
                <a:solidFill>
                  <a:schemeClr val="tx2">
                    <a:lumMod val="85000"/>
                    <a:lumOff val="15000"/>
                  </a:schemeClr>
                </a:solidFill>
              </a:defRPr>
            </a:lvl1pPr>
          </a:lstStyle>
          <a:p>
            <a:pPr lvl="0"/>
            <a:r>
              <a:rPr lang="en-US" noProof="0" dirty="0"/>
              <a:t>Organization</a:t>
            </a:r>
          </a:p>
        </p:txBody>
      </p:sp>
      <p:sp>
        <p:nvSpPr>
          <p:cNvPr id="23" name="22 Marcador de texto"/>
          <p:cNvSpPr>
            <a:spLocks noGrp="1"/>
          </p:cNvSpPr>
          <p:nvPr>
            <p:ph type="body" sz="quarter" idx="16" hasCustomPrompt="1"/>
          </p:nvPr>
        </p:nvSpPr>
        <p:spPr>
          <a:xfrm>
            <a:off x="152384" y="6500834"/>
            <a:ext cx="8848772" cy="288000"/>
          </a:xfrm>
        </p:spPr>
        <p:txBody>
          <a:bodyPr anchor="ctr">
            <a:normAutofit/>
          </a:bodyPr>
          <a:lstStyle>
            <a:lvl1pPr marL="0" indent="0">
              <a:buNone/>
              <a:defRPr sz="1600" baseline="0">
                <a:solidFill>
                  <a:schemeClr val="bg1">
                    <a:lumMod val="75000"/>
                  </a:schemeClr>
                </a:solidFill>
                <a:latin typeface="+mn-lt"/>
              </a:defRPr>
            </a:lvl1pPr>
          </a:lstStyle>
          <a:p>
            <a:pPr lvl="0"/>
            <a:r>
              <a:rPr lang="en-US" noProof="0" dirty="0"/>
              <a:t>Notes if necessary</a:t>
            </a:r>
          </a:p>
        </p:txBody>
      </p:sp>
      <p:sp>
        <p:nvSpPr>
          <p:cNvPr id="27" name="7 Marcador de texto"/>
          <p:cNvSpPr>
            <a:spLocks noGrp="1"/>
          </p:cNvSpPr>
          <p:nvPr>
            <p:ph type="body" sz="quarter" idx="17" hasCustomPrompt="1"/>
          </p:nvPr>
        </p:nvSpPr>
        <p:spPr>
          <a:xfrm>
            <a:off x="500033" y="1785926"/>
            <a:ext cx="8100000" cy="1260000"/>
          </a:xfrm>
          <a:prstGeom prst="round2Same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effectLst/>
          <a:scene3d>
            <a:camera prst="orthographicFront"/>
            <a:lightRig rig="threePt" dir="t"/>
          </a:scene3d>
          <a:sp3d>
            <a:bevelT prst="angle"/>
          </a:sp3d>
        </p:spPr>
        <p:txBody>
          <a:bodyPr anchor="ctr" anchorCtr="0">
            <a:normAutofit/>
          </a:bodyPr>
          <a:lstStyle>
            <a:lvl1pPr marL="0" indent="0" algn="ctr">
              <a:buNone/>
              <a:defRPr sz="6600" b="1">
                <a:solidFill>
                  <a:schemeClr val="bg1"/>
                </a:solidFill>
              </a:defRPr>
            </a:lvl1pPr>
          </a:lstStyle>
          <a:p>
            <a:pPr lvl="0"/>
            <a:r>
              <a:rPr lang="en-US" noProof="0" dirty="0"/>
              <a:t>TITLE</a:t>
            </a:r>
          </a:p>
        </p:txBody>
      </p:sp>
      <p:sp>
        <p:nvSpPr>
          <p:cNvPr id="28" name="7 Marcador de texto"/>
          <p:cNvSpPr>
            <a:spLocks noGrp="1"/>
          </p:cNvSpPr>
          <p:nvPr>
            <p:ph type="body" sz="quarter" idx="18" hasCustomPrompt="1"/>
          </p:nvPr>
        </p:nvSpPr>
        <p:spPr>
          <a:xfrm>
            <a:off x="500033" y="3143248"/>
            <a:ext cx="8100000" cy="900000"/>
          </a:xfrm>
          <a:prstGeom prst="roundRect">
            <a:avLst>
              <a:gd name="adj" fmla="val 0"/>
            </a:avLst>
          </a:prstGeom>
          <a:gradFill flip="none" rotWithShape="1">
            <a:gsLst>
              <a:gs pos="0">
                <a:schemeClr val="tx1">
                  <a:lumMod val="85000"/>
                  <a:lumOff val="15000"/>
                  <a:tint val="66000"/>
                  <a:satMod val="160000"/>
                </a:schemeClr>
              </a:gs>
              <a:gs pos="50000">
                <a:schemeClr val="tx1">
                  <a:lumMod val="85000"/>
                  <a:lumOff val="15000"/>
                  <a:tint val="44500"/>
                  <a:satMod val="160000"/>
                </a:schemeClr>
              </a:gs>
              <a:gs pos="100000">
                <a:schemeClr val="tx1">
                  <a:lumMod val="85000"/>
                  <a:lumOff val="15000"/>
                  <a:tint val="23500"/>
                  <a:satMod val="160000"/>
                </a:schemeClr>
              </a:gs>
            </a:gsLst>
            <a:lin ang="5400000" scaled="1"/>
            <a:tileRect/>
          </a:gradFill>
          <a:effectLst/>
          <a:scene3d>
            <a:camera prst="orthographicFront"/>
            <a:lightRig rig="threePt" dir="t"/>
          </a:scene3d>
          <a:sp3d>
            <a:bevelT prst="angle"/>
          </a:sp3d>
        </p:spPr>
        <p:txBody>
          <a:bodyPr anchor="ctr" anchorCtr="0">
            <a:normAutofit/>
          </a:bodyPr>
          <a:lstStyle>
            <a:lvl1pPr marL="0" indent="0" algn="ctr">
              <a:buNone/>
              <a:defRPr sz="4800" b="1">
                <a:solidFill>
                  <a:schemeClr val="accent1"/>
                </a:solidFill>
              </a:defRPr>
            </a:lvl1pPr>
          </a:lstStyle>
          <a:p>
            <a:pPr lvl="0"/>
            <a:r>
              <a:rPr lang="en-US" noProof="0" dirty="0"/>
              <a:t>Subtitle</a:t>
            </a:r>
          </a:p>
        </p:txBody>
      </p:sp>
    </p:spTree>
    <p:extLst>
      <p:ext uri="{BB962C8B-B14F-4D97-AF65-F5344CB8AC3E}">
        <p14:creationId xmlns:p14="http://schemas.microsoft.com/office/powerpoint/2010/main" val="4070826610"/>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_Diapositiva de títul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useBgFill="1">
        <p:nvSpPr>
          <p:cNvPr id="7" name="6 Rectángulo"/>
          <p:cNvSpPr/>
          <p:nvPr/>
        </p:nvSpPr>
        <p:spPr>
          <a:xfrm>
            <a:off x="0" y="5715001"/>
            <a:ext cx="9144000"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8" name="7 Marcador de texto"/>
          <p:cNvSpPr>
            <a:spLocks noGrp="1"/>
          </p:cNvSpPr>
          <p:nvPr>
            <p:ph type="body" sz="quarter" idx="13" hasCustomPrompt="1"/>
          </p:nvPr>
        </p:nvSpPr>
        <p:spPr>
          <a:xfrm>
            <a:off x="500033" y="5286388"/>
            <a:ext cx="8100000" cy="571500"/>
          </a:xfrm>
        </p:spPr>
        <p:txBody>
          <a:bodyPr anchor="ctr" anchorCtr="0">
            <a:normAutofit/>
          </a:bodyPr>
          <a:lstStyle>
            <a:lvl1pPr marL="0" indent="0" algn="ctr">
              <a:buNone/>
              <a:defRPr sz="3200" b="1">
                <a:solidFill>
                  <a:schemeClr val="tx2">
                    <a:lumMod val="95000"/>
                    <a:lumOff val="5000"/>
                  </a:schemeClr>
                </a:solidFill>
              </a:defRPr>
            </a:lvl1pPr>
          </a:lstStyle>
          <a:p>
            <a:pPr lvl="0"/>
            <a:r>
              <a:rPr lang="en-US" noProof="0" dirty="0"/>
              <a:t>Author</a:t>
            </a:r>
          </a:p>
        </p:txBody>
      </p:sp>
      <p:sp>
        <p:nvSpPr>
          <p:cNvPr id="12" name="7 Marcador de texto"/>
          <p:cNvSpPr>
            <a:spLocks noGrp="1"/>
          </p:cNvSpPr>
          <p:nvPr>
            <p:ph type="body" sz="quarter" idx="15" hasCustomPrompt="1"/>
          </p:nvPr>
        </p:nvSpPr>
        <p:spPr>
          <a:xfrm>
            <a:off x="500033" y="5786458"/>
            <a:ext cx="8100000" cy="571500"/>
          </a:xfrm>
        </p:spPr>
        <p:txBody>
          <a:bodyPr anchor="ctr" anchorCtr="0">
            <a:normAutofit/>
          </a:bodyPr>
          <a:lstStyle>
            <a:lvl1pPr marL="0" indent="0" algn="ctr">
              <a:buNone/>
              <a:defRPr sz="2800" b="1">
                <a:solidFill>
                  <a:schemeClr val="tx1">
                    <a:lumMod val="75000"/>
                    <a:lumOff val="25000"/>
                  </a:schemeClr>
                </a:solidFill>
              </a:defRPr>
            </a:lvl1pPr>
          </a:lstStyle>
          <a:p>
            <a:pPr lvl="0"/>
            <a:r>
              <a:rPr lang="en-US" noProof="0" dirty="0"/>
              <a:t>Organization</a:t>
            </a:r>
          </a:p>
        </p:txBody>
      </p:sp>
      <p:sp>
        <p:nvSpPr>
          <p:cNvPr id="23" name="22 Marcador de texto"/>
          <p:cNvSpPr>
            <a:spLocks noGrp="1"/>
          </p:cNvSpPr>
          <p:nvPr>
            <p:ph type="body" sz="quarter" idx="16" hasCustomPrompt="1"/>
          </p:nvPr>
        </p:nvSpPr>
        <p:spPr>
          <a:xfrm>
            <a:off x="152384" y="6500834"/>
            <a:ext cx="8848772" cy="288000"/>
          </a:xfrm>
        </p:spPr>
        <p:txBody>
          <a:bodyPr anchor="ctr">
            <a:normAutofit/>
          </a:bodyPr>
          <a:lstStyle>
            <a:lvl1pPr marL="0" indent="0">
              <a:buNone/>
              <a:defRPr sz="1600" baseline="0">
                <a:solidFill>
                  <a:schemeClr val="tx1">
                    <a:lumMod val="75000"/>
                    <a:lumOff val="25000"/>
                  </a:schemeClr>
                </a:solidFill>
                <a:latin typeface="+mn-lt"/>
              </a:defRPr>
            </a:lvl1pPr>
          </a:lstStyle>
          <a:p>
            <a:pPr lvl="0"/>
            <a:r>
              <a:rPr lang="en-US" noProof="0" dirty="0"/>
              <a:t>Notes if necessary</a:t>
            </a:r>
          </a:p>
        </p:txBody>
      </p:sp>
      <p:sp>
        <p:nvSpPr>
          <p:cNvPr id="27" name="7 Marcador de texto"/>
          <p:cNvSpPr>
            <a:spLocks noGrp="1"/>
          </p:cNvSpPr>
          <p:nvPr>
            <p:ph type="body" sz="quarter" idx="17" hasCustomPrompt="1"/>
          </p:nvPr>
        </p:nvSpPr>
        <p:spPr>
          <a:xfrm>
            <a:off x="500033" y="1883623"/>
            <a:ext cx="8100000" cy="1161574"/>
          </a:xfrm>
          <a:prstGeom prst="round2SameRect">
            <a:avLst/>
          </a:prstGeom>
          <a:noFill/>
          <a:effectLst/>
        </p:spPr>
        <p:txBody>
          <a:bodyPr anchor="ctr" anchorCtr="0">
            <a:spAutoFit/>
          </a:bodyPr>
          <a:lstStyle>
            <a:lvl1pPr marL="0" indent="0" algn="ctr">
              <a:buNone/>
              <a:defRPr sz="6600" b="1">
                <a:solidFill>
                  <a:schemeClr val="accent1"/>
                </a:solidFill>
              </a:defRPr>
            </a:lvl1pPr>
          </a:lstStyle>
          <a:p>
            <a:pPr lvl="0"/>
            <a:r>
              <a:rPr lang="en-US" noProof="0" dirty="0"/>
              <a:t>TITLE</a:t>
            </a:r>
          </a:p>
        </p:txBody>
      </p:sp>
      <p:sp>
        <p:nvSpPr>
          <p:cNvPr id="28" name="7 Marcador de texto"/>
          <p:cNvSpPr>
            <a:spLocks noGrp="1"/>
          </p:cNvSpPr>
          <p:nvPr>
            <p:ph type="body" sz="quarter" idx="18" hasCustomPrompt="1"/>
          </p:nvPr>
        </p:nvSpPr>
        <p:spPr>
          <a:xfrm>
            <a:off x="500033" y="3169507"/>
            <a:ext cx="8100000" cy="830997"/>
          </a:xfrm>
          <a:prstGeom prst="roundRect">
            <a:avLst>
              <a:gd name="adj" fmla="val 0"/>
            </a:avLst>
          </a:prstGeom>
          <a:noFill/>
          <a:effectLst/>
        </p:spPr>
        <p:txBody>
          <a:bodyPr anchor="ctr" anchorCtr="0">
            <a:spAutoFit/>
          </a:bodyPr>
          <a:lstStyle>
            <a:lvl1pPr marL="0" indent="0" algn="ctr">
              <a:buNone/>
              <a:defRPr sz="4800" b="1">
                <a:solidFill>
                  <a:schemeClr val="accent1"/>
                </a:solidFill>
              </a:defRPr>
            </a:lvl1pPr>
          </a:lstStyle>
          <a:p>
            <a:pPr lvl="0"/>
            <a:r>
              <a:rPr lang="en-US" noProof="0" dirty="0"/>
              <a:t>Subtitle</a:t>
            </a:r>
          </a:p>
        </p:txBody>
      </p:sp>
    </p:spTree>
    <p:extLst>
      <p:ext uri="{BB962C8B-B14F-4D97-AF65-F5344CB8AC3E}">
        <p14:creationId xmlns:p14="http://schemas.microsoft.com/office/powerpoint/2010/main" val="3927101786"/>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142842" y="71414"/>
            <a:ext cx="8856000" cy="1585936"/>
          </a:xfrm>
        </p:spPr>
        <p:txBody>
          <a:bodyPr>
            <a:noAutofit/>
          </a:bodyPr>
          <a:lstStyle/>
          <a:p>
            <a:r>
              <a:rPr lang="es-ES"/>
              <a:t>Haga clic para modificar el estilo de título del patrón</a:t>
            </a:r>
            <a:endParaRPr lang="en-US" dirty="0"/>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p>
            <a:fld id="{4EB0B07C-A0D0-490E-BF20-B2D9F1BE56A2}" type="datetime4">
              <a:rPr lang="en-US" smtClean="0">
                <a:solidFill>
                  <a:srgbClr val="929292"/>
                </a:solidFill>
              </a:rPr>
              <a:pPr/>
              <a:t>August 30, 2021</a:t>
            </a:fld>
            <a:endParaRPr lang="en-US">
              <a:solidFill>
                <a:srgbClr val="929292"/>
              </a:solidFill>
            </a:endParaRPr>
          </a:p>
        </p:txBody>
      </p:sp>
      <p:sp>
        <p:nvSpPr>
          <p:cNvPr id="5" name="4 Marcador de pie de página"/>
          <p:cNvSpPr>
            <a:spLocks noGrp="1"/>
          </p:cNvSpPr>
          <p:nvPr>
            <p:ph type="ftr" sz="quarter" idx="11"/>
          </p:nvPr>
        </p:nvSpPr>
        <p:spPr/>
        <p:txBody>
          <a:bodyPr/>
          <a:lstStyle/>
          <a:p>
            <a:endParaRPr lang="en-US">
              <a:solidFill>
                <a:srgbClr val="A82010"/>
              </a:solidFill>
            </a:endParaRPr>
          </a:p>
        </p:txBody>
      </p:sp>
      <p:sp>
        <p:nvSpPr>
          <p:cNvPr id="6" name="5 Marcador de número de diapositiva"/>
          <p:cNvSpPr>
            <a:spLocks noGrp="1"/>
          </p:cNvSpPr>
          <p:nvPr>
            <p:ph type="sldNum" sz="quarter" idx="12"/>
          </p:nvPr>
        </p:nvSpPr>
        <p:spPr/>
        <p:txBody>
          <a:bodyPr/>
          <a:lstStyle/>
          <a:p>
            <a:fld id="{FE1C0CE1-AB8A-4B02-A174-2F167B583E27}" type="slidenum">
              <a:rPr lang="en-US" smtClean="0">
                <a:solidFill>
                  <a:srgbClr val="A82010"/>
                </a:solidFill>
              </a:rPr>
              <a:pPr/>
              <a:t>‹#›</a:t>
            </a:fld>
            <a:endParaRPr lang="en-US">
              <a:solidFill>
                <a:srgbClr val="A82010"/>
              </a:solidFill>
            </a:endParaRPr>
          </a:p>
        </p:txBody>
      </p:sp>
    </p:spTree>
    <p:extLst>
      <p:ext uri="{BB962C8B-B14F-4D97-AF65-F5344CB8AC3E}">
        <p14:creationId xmlns:p14="http://schemas.microsoft.com/office/powerpoint/2010/main" val="17237428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Encabezado de sección">
    <p:spTree>
      <p:nvGrpSpPr>
        <p:cNvPr id="1" name=""/>
        <p:cNvGrpSpPr/>
        <p:nvPr/>
      </p:nvGrpSpPr>
      <p:grpSpPr>
        <a:xfrm>
          <a:off x="0" y="0"/>
          <a:ext cx="0" cy="0"/>
          <a:chOff x="0" y="0"/>
          <a:chExt cx="0" cy="0"/>
        </a:xfrm>
      </p:grpSpPr>
      <p:sp>
        <p:nvSpPr>
          <p:cNvPr id="7" name="1 Título"/>
          <p:cNvSpPr>
            <a:spLocks noGrp="1"/>
          </p:cNvSpPr>
          <p:nvPr>
            <p:ph type="ctrTitle"/>
          </p:nvPr>
        </p:nvSpPr>
        <p:spPr>
          <a:xfrm>
            <a:off x="685800" y="3671890"/>
            <a:ext cx="7772400" cy="1200329"/>
          </a:xfrm>
        </p:spPr>
        <p:txBody>
          <a:bodyPr/>
          <a:lstStyle>
            <a:lvl1pPr algn="ctr">
              <a:defRPr sz="3600" b="1"/>
            </a:lvl1pPr>
          </a:lstStyle>
          <a:p>
            <a:r>
              <a:rPr lang="es-ES"/>
              <a:t>Haga clic para modificar el estilo de título del patrón</a:t>
            </a:r>
            <a:endParaRPr lang="en-US" dirty="0"/>
          </a:p>
        </p:txBody>
      </p:sp>
      <p:sp>
        <p:nvSpPr>
          <p:cNvPr id="8" name="2 Subtítulo"/>
          <p:cNvSpPr>
            <a:spLocks noGrp="1"/>
          </p:cNvSpPr>
          <p:nvPr>
            <p:ph type="subTitle" idx="1"/>
          </p:nvPr>
        </p:nvSpPr>
        <p:spPr>
          <a:xfrm>
            <a:off x="685818" y="5029212"/>
            <a:ext cx="7758122" cy="900118"/>
          </a:xfrm>
        </p:spPr>
        <p:txBody>
          <a:bodyPr>
            <a:normAutofit/>
          </a:bodyPr>
          <a:lstStyle>
            <a:lvl1pPr marL="0" indent="0" algn="ctr">
              <a:buNone/>
              <a:defRPr sz="2400" b="1">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pic>
        <p:nvPicPr>
          <p:cNvPr id="9" name="8 Imagen" descr="logos tp.png"/>
          <p:cNvPicPr>
            <a:picLocks noChangeAspect="1"/>
          </p:cNvPicPr>
          <p:nvPr/>
        </p:nvPicPr>
        <p:blipFill>
          <a:blip r:embed="rId2" cstate="print"/>
          <a:stretch>
            <a:fillRect/>
          </a:stretch>
        </p:blipFill>
        <p:spPr>
          <a:xfrm>
            <a:off x="1607150" y="428604"/>
            <a:ext cx="5893808" cy="1214446"/>
          </a:xfrm>
          <a:prstGeom prst="rect">
            <a:avLst/>
          </a:prstGeom>
        </p:spPr>
      </p:pic>
      <p:sp useBgFill="1">
        <p:nvSpPr>
          <p:cNvPr id="10" name="9 Rectángulo"/>
          <p:cNvSpPr/>
          <p:nvPr/>
        </p:nvSpPr>
        <p:spPr>
          <a:xfrm>
            <a:off x="7643834" y="6072207"/>
            <a:ext cx="1500166" cy="7857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3 Marcador de fecha"/>
          <p:cNvSpPr>
            <a:spLocks noGrp="1"/>
          </p:cNvSpPr>
          <p:nvPr>
            <p:ph type="dt" sz="half" idx="10"/>
          </p:nvPr>
        </p:nvSpPr>
        <p:spPr>
          <a:xfrm>
            <a:off x="7315184" y="6421461"/>
            <a:ext cx="1757410" cy="365125"/>
          </a:xfrm>
        </p:spPr>
        <p:txBody>
          <a:bodyPr/>
          <a:lstStyle/>
          <a:p>
            <a:fld id="{76E7D81C-3CCC-4092-A575-E91B897B8AD5}" type="datetime4">
              <a:rPr lang="en-US" smtClean="0">
                <a:solidFill>
                  <a:srgbClr val="929292"/>
                </a:solidFill>
              </a:rPr>
              <a:pPr/>
              <a:t>August 30, 2021</a:t>
            </a:fld>
            <a:endParaRPr lang="en-US">
              <a:solidFill>
                <a:srgbClr val="929292"/>
              </a:solidFill>
            </a:endParaRPr>
          </a:p>
        </p:txBody>
      </p:sp>
    </p:spTree>
    <p:extLst>
      <p:ext uri="{BB962C8B-B14F-4D97-AF65-F5344CB8AC3E}">
        <p14:creationId xmlns:p14="http://schemas.microsoft.com/office/powerpoint/2010/main" val="23846586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142843" y="71414"/>
            <a:ext cx="8815419" cy="1185886"/>
          </a:xfrm>
        </p:spPr>
        <p:txBody>
          <a:bodyPr/>
          <a:lstStyle/>
          <a:p>
            <a:r>
              <a:rPr lang="es-ES"/>
              <a:t>Haga clic para modificar el estilo de título del patrón</a:t>
            </a:r>
            <a:endParaRPr lang="en-US" dirty="0"/>
          </a:p>
        </p:txBody>
      </p:sp>
      <p:sp>
        <p:nvSpPr>
          <p:cNvPr id="3" name="2 Marcador de contenido"/>
          <p:cNvSpPr>
            <a:spLocks noGrp="1"/>
          </p:cNvSpPr>
          <p:nvPr>
            <p:ph sz="half" idx="1"/>
          </p:nvPr>
        </p:nvSpPr>
        <p:spPr>
          <a:xfrm>
            <a:off x="457200" y="1428736"/>
            <a:ext cx="4038600" cy="464347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contenido"/>
          <p:cNvSpPr>
            <a:spLocks noGrp="1"/>
          </p:cNvSpPr>
          <p:nvPr>
            <p:ph sz="half" idx="2"/>
          </p:nvPr>
        </p:nvSpPr>
        <p:spPr>
          <a:xfrm>
            <a:off x="4648200" y="1428736"/>
            <a:ext cx="4038600" cy="464347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fecha"/>
          <p:cNvSpPr>
            <a:spLocks noGrp="1"/>
          </p:cNvSpPr>
          <p:nvPr>
            <p:ph type="dt" sz="half" idx="10"/>
          </p:nvPr>
        </p:nvSpPr>
        <p:spPr/>
        <p:txBody>
          <a:bodyPr/>
          <a:lstStyle/>
          <a:p>
            <a:fld id="{68FB23E3-D5FD-49D2-A6D3-5E28914EFBED}" type="datetime4">
              <a:rPr lang="en-US" smtClean="0">
                <a:solidFill>
                  <a:srgbClr val="929292"/>
                </a:solidFill>
              </a:rPr>
              <a:pPr/>
              <a:t>August 30, 2021</a:t>
            </a:fld>
            <a:endParaRPr lang="en-US">
              <a:solidFill>
                <a:srgbClr val="929292"/>
              </a:solidFill>
            </a:endParaRPr>
          </a:p>
        </p:txBody>
      </p:sp>
      <p:sp>
        <p:nvSpPr>
          <p:cNvPr id="6" name="5 Marcador de pie de página"/>
          <p:cNvSpPr>
            <a:spLocks noGrp="1"/>
          </p:cNvSpPr>
          <p:nvPr>
            <p:ph type="ftr" sz="quarter" idx="11"/>
          </p:nvPr>
        </p:nvSpPr>
        <p:spPr/>
        <p:txBody>
          <a:bodyPr/>
          <a:lstStyle/>
          <a:p>
            <a:endParaRPr lang="en-US">
              <a:solidFill>
                <a:srgbClr val="A82010"/>
              </a:solidFill>
            </a:endParaRPr>
          </a:p>
        </p:txBody>
      </p:sp>
      <p:sp>
        <p:nvSpPr>
          <p:cNvPr id="7" name="6 Marcador de número de diapositiva"/>
          <p:cNvSpPr>
            <a:spLocks noGrp="1"/>
          </p:cNvSpPr>
          <p:nvPr>
            <p:ph type="sldNum" sz="quarter" idx="12"/>
          </p:nvPr>
        </p:nvSpPr>
        <p:spPr/>
        <p:txBody>
          <a:bodyPr/>
          <a:lstStyle/>
          <a:p>
            <a:fld id="{FE1C0CE1-AB8A-4B02-A174-2F167B583E27}" type="slidenum">
              <a:rPr lang="en-US" smtClean="0">
                <a:solidFill>
                  <a:srgbClr val="A82010"/>
                </a:solidFill>
              </a:rPr>
              <a:pPr/>
              <a:t>‹#›</a:t>
            </a:fld>
            <a:endParaRPr lang="en-US">
              <a:solidFill>
                <a:srgbClr val="A82010"/>
              </a:solidFill>
            </a:endParaRPr>
          </a:p>
        </p:txBody>
      </p:sp>
    </p:spTree>
    <p:extLst>
      <p:ext uri="{BB962C8B-B14F-4D97-AF65-F5344CB8AC3E}">
        <p14:creationId xmlns:p14="http://schemas.microsoft.com/office/powerpoint/2010/main" val="26307691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142843" y="71414"/>
            <a:ext cx="8815419" cy="1200174"/>
          </a:xfrm>
        </p:spPr>
        <p:txBody>
          <a:bodyPr/>
          <a:lstStyle>
            <a:lvl1pPr>
              <a:defRPr/>
            </a:lvl1pPr>
          </a:lstStyle>
          <a:p>
            <a:r>
              <a:rPr lang="es-ES"/>
              <a:t>Haga clic para modificar el estilo de título del patrón</a:t>
            </a:r>
            <a:endParaRPr lang="en-US"/>
          </a:p>
        </p:txBody>
      </p:sp>
      <p:sp>
        <p:nvSpPr>
          <p:cNvPr id="3" name="2 Marcador de texto"/>
          <p:cNvSpPr>
            <a:spLocks noGrp="1"/>
          </p:cNvSpPr>
          <p:nvPr>
            <p:ph type="body" idx="1"/>
          </p:nvPr>
        </p:nvSpPr>
        <p:spPr>
          <a:xfrm>
            <a:off x="457200" y="142873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068498"/>
            <a:ext cx="4040188" cy="400370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texto"/>
          <p:cNvSpPr>
            <a:spLocks noGrp="1"/>
          </p:cNvSpPr>
          <p:nvPr>
            <p:ph type="body" sz="quarter" idx="3"/>
          </p:nvPr>
        </p:nvSpPr>
        <p:spPr>
          <a:xfrm>
            <a:off x="4645025" y="142873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068498"/>
            <a:ext cx="4041775" cy="400370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6 Marcador de fecha"/>
          <p:cNvSpPr>
            <a:spLocks noGrp="1"/>
          </p:cNvSpPr>
          <p:nvPr>
            <p:ph type="dt" sz="half" idx="10"/>
          </p:nvPr>
        </p:nvSpPr>
        <p:spPr/>
        <p:txBody>
          <a:bodyPr/>
          <a:lstStyle/>
          <a:p>
            <a:fld id="{30129AE2-0C23-47FF-98C7-34B82B6525CC}" type="datetime4">
              <a:rPr lang="en-US" smtClean="0">
                <a:solidFill>
                  <a:srgbClr val="929292"/>
                </a:solidFill>
              </a:rPr>
              <a:pPr/>
              <a:t>August 30, 2021</a:t>
            </a:fld>
            <a:endParaRPr lang="en-US">
              <a:solidFill>
                <a:srgbClr val="929292"/>
              </a:solidFill>
            </a:endParaRPr>
          </a:p>
        </p:txBody>
      </p:sp>
      <p:sp>
        <p:nvSpPr>
          <p:cNvPr id="8" name="7 Marcador de pie de página"/>
          <p:cNvSpPr>
            <a:spLocks noGrp="1"/>
          </p:cNvSpPr>
          <p:nvPr>
            <p:ph type="ftr" sz="quarter" idx="11"/>
          </p:nvPr>
        </p:nvSpPr>
        <p:spPr/>
        <p:txBody>
          <a:bodyPr/>
          <a:lstStyle/>
          <a:p>
            <a:endParaRPr lang="en-US">
              <a:solidFill>
                <a:srgbClr val="A82010"/>
              </a:solidFill>
            </a:endParaRPr>
          </a:p>
        </p:txBody>
      </p:sp>
      <p:sp>
        <p:nvSpPr>
          <p:cNvPr id="9" name="8 Marcador de número de diapositiva"/>
          <p:cNvSpPr>
            <a:spLocks noGrp="1"/>
          </p:cNvSpPr>
          <p:nvPr>
            <p:ph type="sldNum" sz="quarter" idx="12"/>
          </p:nvPr>
        </p:nvSpPr>
        <p:spPr/>
        <p:txBody>
          <a:bodyPr/>
          <a:lstStyle/>
          <a:p>
            <a:fld id="{FE1C0CE1-AB8A-4B02-A174-2F167B583E27}" type="slidenum">
              <a:rPr lang="en-US" smtClean="0">
                <a:solidFill>
                  <a:srgbClr val="A82010"/>
                </a:solidFill>
              </a:rPr>
              <a:pPr/>
              <a:t>‹#›</a:t>
            </a:fld>
            <a:endParaRPr lang="en-US">
              <a:solidFill>
                <a:srgbClr val="A82010"/>
              </a:solidFill>
            </a:endParaRPr>
          </a:p>
        </p:txBody>
      </p:sp>
    </p:spTree>
    <p:extLst>
      <p:ext uri="{BB962C8B-B14F-4D97-AF65-F5344CB8AC3E}">
        <p14:creationId xmlns:p14="http://schemas.microsoft.com/office/powerpoint/2010/main" val="21684426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Sólo el título">
    <p:bg>
      <p:bgRef idx="1001">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142842" y="71414"/>
            <a:ext cx="8856000" cy="857256"/>
          </a:xfrm>
        </p:spPr>
        <p:txBody>
          <a:bodyPr>
            <a:noAutofit/>
          </a:bodyPr>
          <a:lstStyle>
            <a:lvl1pPr>
              <a:defRPr sz="4800" b="1"/>
            </a:lvl1pPr>
          </a:lstStyle>
          <a:p>
            <a:r>
              <a:rPr lang="es-ES" noProof="0"/>
              <a:t>Haga clic para modificar el estilo de título del patrón</a:t>
            </a:r>
            <a:endParaRPr lang="en-US" noProof="0" dirty="0"/>
          </a:p>
        </p:txBody>
      </p:sp>
      <p:sp>
        <p:nvSpPr>
          <p:cNvPr id="3" name="2 Marcador de fecha"/>
          <p:cNvSpPr>
            <a:spLocks noGrp="1"/>
          </p:cNvSpPr>
          <p:nvPr>
            <p:ph type="dt" sz="half" idx="10"/>
          </p:nvPr>
        </p:nvSpPr>
        <p:spPr/>
        <p:txBody>
          <a:bodyPr/>
          <a:lstStyle/>
          <a:p>
            <a:fld id="{898BEB52-4F67-41B5-9D5A-C5EB91E88930}" type="datetime4">
              <a:rPr lang="en-US" smtClean="0">
                <a:solidFill>
                  <a:srgbClr val="929292"/>
                </a:solidFill>
              </a:rPr>
              <a:pPr/>
              <a:t>August 30, 2021</a:t>
            </a:fld>
            <a:endParaRPr lang="en-US">
              <a:solidFill>
                <a:srgbClr val="929292"/>
              </a:solidFill>
            </a:endParaRPr>
          </a:p>
        </p:txBody>
      </p:sp>
      <p:sp>
        <p:nvSpPr>
          <p:cNvPr id="4" name="3 Marcador de pie de página"/>
          <p:cNvSpPr>
            <a:spLocks noGrp="1"/>
          </p:cNvSpPr>
          <p:nvPr>
            <p:ph type="ftr" sz="quarter" idx="11"/>
          </p:nvPr>
        </p:nvSpPr>
        <p:spPr/>
        <p:txBody>
          <a:bodyPr/>
          <a:lstStyle/>
          <a:p>
            <a:endParaRPr lang="en-US">
              <a:solidFill>
                <a:srgbClr val="A82010"/>
              </a:solidFill>
            </a:endParaRPr>
          </a:p>
        </p:txBody>
      </p:sp>
      <p:sp>
        <p:nvSpPr>
          <p:cNvPr id="5" name="4 Marcador de número de diapositiva"/>
          <p:cNvSpPr>
            <a:spLocks noGrp="1"/>
          </p:cNvSpPr>
          <p:nvPr>
            <p:ph type="sldNum" sz="quarter" idx="12"/>
          </p:nvPr>
        </p:nvSpPr>
        <p:spPr/>
        <p:txBody>
          <a:bodyPr/>
          <a:lstStyle/>
          <a:p>
            <a:fld id="{FE1C0CE1-AB8A-4B02-A174-2F167B583E27}" type="slidenum">
              <a:rPr lang="en-US" smtClean="0">
                <a:solidFill>
                  <a:srgbClr val="A82010"/>
                </a:solidFill>
              </a:rPr>
              <a:pPr/>
              <a:t>‹#›</a:t>
            </a:fld>
            <a:endParaRPr lang="en-US">
              <a:solidFill>
                <a:srgbClr val="A82010"/>
              </a:solidFill>
            </a:endParaRPr>
          </a:p>
        </p:txBody>
      </p:sp>
    </p:spTree>
    <p:extLst>
      <p:ext uri="{BB962C8B-B14F-4D97-AF65-F5344CB8AC3E}">
        <p14:creationId xmlns:p14="http://schemas.microsoft.com/office/powerpoint/2010/main" val="2733340939"/>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En blanco">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82551"/>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D7C3A134-F1C3-464B-BF47-54DC2DE08F52}" type="datetimeFigureOut">
              <a:rPr lang="en-US" smtClean="0"/>
              <a:t>8/30/2021</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9648F39E-9C37-485F-AC97-16BB4BDF9F49}" type="slidenum">
              <a:rPr kumimoji="0" lang="en-US" smtClean="0"/>
              <a:t>‹#›</a:t>
            </a:fld>
            <a:endParaRPr kumimoji="0"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n-US"/>
          </a:p>
        </p:txBody>
      </p:sp>
      <p:sp>
        <p:nvSpPr>
          <p:cNvPr id="3" name="2 Marcador de contenido"/>
          <p:cNvSpPr>
            <a:spLocks noGrp="1"/>
          </p:cNvSpPr>
          <p:nvPr>
            <p:ph idx="1"/>
          </p:nvPr>
        </p:nvSpPr>
        <p:spPr>
          <a:xfrm>
            <a:off x="3575050" y="642918"/>
            <a:ext cx="5111750" cy="548324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1FA81140-A594-492A-8506-6C154CB971C6}" type="datetime4">
              <a:rPr lang="en-US" smtClean="0">
                <a:solidFill>
                  <a:srgbClr val="929292"/>
                </a:solidFill>
              </a:rPr>
              <a:pPr/>
              <a:t>August 30, 2021</a:t>
            </a:fld>
            <a:endParaRPr lang="en-US">
              <a:solidFill>
                <a:srgbClr val="929292"/>
              </a:solidFill>
            </a:endParaRPr>
          </a:p>
        </p:txBody>
      </p:sp>
      <p:sp>
        <p:nvSpPr>
          <p:cNvPr id="6" name="5 Marcador de pie de página"/>
          <p:cNvSpPr>
            <a:spLocks noGrp="1"/>
          </p:cNvSpPr>
          <p:nvPr>
            <p:ph type="ftr" sz="quarter" idx="11"/>
          </p:nvPr>
        </p:nvSpPr>
        <p:spPr/>
        <p:txBody>
          <a:bodyPr/>
          <a:lstStyle/>
          <a:p>
            <a:endParaRPr lang="en-US">
              <a:solidFill>
                <a:srgbClr val="A82010"/>
              </a:solidFill>
            </a:endParaRPr>
          </a:p>
        </p:txBody>
      </p:sp>
      <p:sp>
        <p:nvSpPr>
          <p:cNvPr id="7" name="6 Marcador de número de diapositiva"/>
          <p:cNvSpPr>
            <a:spLocks noGrp="1"/>
          </p:cNvSpPr>
          <p:nvPr>
            <p:ph type="sldNum" sz="quarter" idx="12"/>
          </p:nvPr>
        </p:nvSpPr>
        <p:spPr/>
        <p:txBody>
          <a:bodyPr/>
          <a:lstStyle/>
          <a:p>
            <a:fld id="{FE1C0CE1-AB8A-4B02-A174-2F167B583E27}" type="slidenum">
              <a:rPr lang="en-US" smtClean="0">
                <a:solidFill>
                  <a:srgbClr val="A82010"/>
                </a:solidFill>
              </a:rPr>
              <a:pPr/>
              <a:t>‹#›</a:t>
            </a:fld>
            <a:endParaRPr lang="en-US">
              <a:solidFill>
                <a:srgbClr val="A82010"/>
              </a:solidFill>
            </a:endParaRPr>
          </a:p>
        </p:txBody>
      </p:sp>
    </p:spTree>
    <p:extLst>
      <p:ext uri="{BB962C8B-B14F-4D97-AF65-F5344CB8AC3E}">
        <p14:creationId xmlns:p14="http://schemas.microsoft.com/office/powerpoint/2010/main" val="18871181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Imagen con título">
    <p:bg>
      <p:bgRef idx="1001">
        <a:schemeClr val="bg1"/>
      </p:bgRef>
    </p:bg>
    <p:spTree>
      <p:nvGrpSpPr>
        <p:cNvPr id="1" name=""/>
        <p:cNvGrpSpPr/>
        <p:nvPr/>
      </p:nvGrpSpPr>
      <p:grpSpPr>
        <a:xfrm>
          <a:off x="0" y="0"/>
          <a:ext cx="0" cy="0"/>
          <a:chOff x="0" y="0"/>
          <a:chExt cx="0" cy="0"/>
        </a:xfrm>
      </p:grpSpPr>
      <p:sp useBgFill="1">
        <p:nvSpPr>
          <p:cNvPr id="8" name="7 Rectángulo"/>
          <p:cNvSpPr/>
          <p:nvPr/>
        </p:nvSpPr>
        <p:spPr>
          <a:xfrm>
            <a:off x="7786710" y="0"/>
            <a:ext cx="1357290" cy="7857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 name="1 Título"/>
          <p:cNvSpPr>
            <a:spLocks noGrp="1"/>
          </p:cNvSpPr>
          <p:nvPr>
            <p:ph type="title"/>
          </p:nvPr>
        </p:nvSpPr>
        <p:spPr>
          <a:xfrm>
            <a:off x="214282" y="4788598"/>
            <a:ext cx="8786874" cy="540672"/>
          </a:xfrm>
        </p:spPr>
        <p:txBody>
          <a:bodyPr anchor="b"/>
          <a:lstStyle>
            <a:lvl1pPr algn="l">
              <a:defRPr sz="2000" b="1"/>
            </a:lvl1pPr>
          </a:lstStyle>
          <a:p>
            <a:r>
              <a:rPr lang="es-ES"/>
              <a:t>Haga clic para modificar el estilo de título del patrón</a:t>
            </a:r>
            <a:endParaRPr lang="en-US" dirty="0"/>
          </a:p>
        </p:txBody>
      </p:sp>
      <p:sp>
        <p:nvSpPr>
          <p:cNvPr id="3" name="2 Marcador de posición de imagen"/>
          <p:cNvSpPr>
            <a:spLocks noGrp="1"/>
          </p:cNvSpPr>
          <p:nvPr>
            <p:ph type="pic" idx="1"/>
          </p:nvPr>
        </p:nvSpPr>
        <p:spPr>
          <a:xfrm>
            <a:off x="214282" y="142852"/>
            <a:ext cx="8786874" cy="45847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a:p>
        </p:txBody>
      </p:sp>
      <p:sp>
        <p:nvSpPr>
          <p:cNvPr id="4" name="3 Marcador de texto"/>
          <p:cNvSpPr>
            <a:spLocks noGrp="1"/>
          </p:cNvSpPr>
          <p:nvPr>
            <p:ph type="body" sz="half" idx="2"/>
          </p:nvPr>
        </p:nvSpPr>
        <p:spPr>
          <a:xfrm>
            <a:off x="214282" y="5332276"/>
            <a:ext cx="8786874" cy="88280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D8C1C09-4F92-46B4-9A60-CB4454BD5789}" type="datetime4">
              <a:rPr lang="en-US" smtClean="0">
                <a:solidFill>
                  <a:srgbClr val="929292"/>
                </a:solidFill>
              </a:rPr>
              <a:pPr/>
              <a:t>August 30, 2021</a:t>
            </a:fld>
            <a:endParaRPr lang="en-US">
              <a:solidFill>
                <a:srgbClr val="929292"/>
              </a:solidFill>
            </a:endParaRPr>
          </a:p>
        </p:txBody>
      </p:sp>
      <p:sp>
        <p:nvSpPr>
          <p:cNvPr id="6" name="5 Marcador de pie de página"/>
          <p:cNvSpPr>
            <a:spLocks noGrp="1"/>
          </p:cNvSpPr>
          <p:nvPr>
            <p:ph type="ftr" sz="quarter" idx="11"/>
          </p:nvPr>
        </p:nvSpPr>
        <p:spPr/>
        <p:txBody>
          <a:bodyPr/>
          <a:lstStyle/>
          <a:p>
            <a:endParaRPr lang="en-US">
              <a:solidFill>
                <a:srgbClr val="A82010"/>
              </a:solidFill>
            </a:endParaRPr>
          </a:p>
        </p:txBody>
      </p:sp>
      <p:sp>
        <p:nvSpPr>
          <p:cNvPr id="7" name="6 Marcador de número de diapositiva"/>
          <p:cNvSpPr>
            <a:spLocks noGrp="1"/>
          </p:cNvSpPr>
          <p:nvPr>
            <p:ph type="sldNum" sz="quarter" idx="12"/>
          </p:nvPr>
        </p:nvSpPr>
        <p:spPr/>
        <p:txBody>
          <a:bodyPr/>
          <a:lstStyle/>
          <a:p>
            <a:fld id="{FE1C0CE1-AB8A-4B02-A174-2F167B583E27}" type="slidenum">
              <a:rPr lang="en-US" smtClean="0">
                <a:solidFill>
                  <a:srgbClr val="A82010"/>
                </a:solidFill>
              </a:rPr>
              <a:pPr/>
              <a:t>‹#›</a:t>
            </a:fld>
            <a:endParaRPr lang="en-US">
              <a:solidFill>
                <a:srgbClr val="A82010"/>
              </a:solidFill>
            </a:endParaRPr>
          </a:p>
        </p:txBody>
      </p:sp>
    </p:spTree>
    <p:extLst>
      <p:ext uri="{BB962C8B-B14F-4D97-AF65-F5344CB8AC3E}">
        <p14:creationId xmlns:p14="http://schemas.microsoft.com/office/powerpoint/2010/main" val="3114369889"/>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texto vertical"/>
          <p:cNvSpPr>
            <a:spLocks noGrp="1"/>
          </p:cNvSpPr>
          <p:nvPr>
            <p:ph type="body" orient="vert" idx="1"/>
          </p:nvPr>
        </p:nvSpPr>
        <p:spPr>
          <a:xfrm>
            <a:off x="157132" y="1428736"/>
            <a:ext cx="8829706" cy="4857784"/>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p>
            <a:fld id="{A6B36EA2-8050-459F-AB3D-675B96CE69FB}" type="datetime4">
              <a:rPr lang="en-US" smtClean="0">
                <a:solidFill>
                  <a:srgbClr val="929292"/>
                </a:solidFill>
              </a:rPr>
              <a:pPr/>
              <a:t>August 30, 2021</a:t>
            </a:fld>
            <a:endParaRPr lang="en-US">
              <a:solidFill>
                <a:srgbClr val="929292"/>
              </a:solidFill>
            </a:endParaRPr>
          </a:p>
        </p:txBody>
      </p:sp>
      <p:sp>
        <p:nvSpPr>
          <p:cNvPr id="5" name="4 Marcador de pie de página"/>
          <p:cNvSpPr>
            <a:spLocks noGrp="1"/>
          </p:cNvSpPr>
          <p:nvPr>
            <p:ph type="ftr" sz="quarter" idx="11"/>
          </p:nvPr>
        </p:nvSpPr>
        <p:spPr/>
        <p:txBody>
          <a:bodyPr/>
          <a:lstStyle/>
          <a:p>
            <a:endParaRPr lang="en-US">
              <a:solidFill>
                <a:srgbClr val="A82010"/>
              </a:solidFill>
            </a:endParaRPr>
          </a:p>
        </p:txBody>
      </p:sp>
      <p:sp>
        <p:nvSpPr>
          <p:cNvPr id="6" name="5 Marcador de número de diapositiva"/>
          <p:cNvSpPr>
            <a:spLocks noGrp="1"/>
          </p:cNvSpPr>
          <p:nvPr>
            <p:ph type="sldNum" sz="quarter" idx="12"/>
          </p:nvPr>
        </p:nvSpPr>
        <p:spPr/>
        <p:txBody>
          <a:bodyPr/>
          <a:lstStyle/>
          <a:p>
            <a:fld id="{FE1C0CE1-AB8A-4B02-A174-2F167B583E27}" type="slidenum">
              <a:rPr lang="en-US" smtClean="0">
                <a:solidFill>
                  <a:srgbClr val="A82010"/>
                </a:solidFill>
              </a:rPr>
              <a:pPr/>
              <a:t>‹#›</a:t>
            </a:fld>
            <a:endParaRPr lang="en-US">
              <a:solidFill>
                <a:srgbClr val="A82010"/>
              </a:solidFill>
            </a:endParaRPr>
          </a:p>
        </p:txBody>
      </p:sp>
    </p:spTree>
    <p:extLst>
      <p:ext uri="{BB962C8B-B14F-4D97-AF65-F5344CB8AC3E}">
        <p14:creationId xmlns:p14="http://schemas.microsoft.com/office/powerpoint/2010/main" val="18175380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bg>
      <p:bgRef idx="1001">
        <a:schemeClr val="bg1"/>
      </p:bgRef>
    </p:bg>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000892" y="200025"/>
            <a:ext cx="2057400" cy="6140452"/>
          </a:xfrm>
        </p:spPr>
        <p:txBody>
          <a:bodyPr vert="eaVert"/>
          <a:lstStyle/>
          <a:p>
            <a:r>
              <a:rPr lang="es-ES"/>
              <a:t>Haga clic para modificar el estilo de título del patrón</a:t>
            </a:r>
            <a:endParaRPr lang="en-US" dirty="0"/>
          </a:p>
        </p:txBody>
      </p:sp>
      <p:sp>
        <p:nvSpPr>
          <p:cNvPr id="3" name="2 Marcador de texto vertical"/>
          <p:cNvSpPr>
            <a:spLocks noGrp="1"/>
          </p:cNvSpPr>
          <p:nvPr>
            <p:ph type="body" orient="vert" idx="1"/>
          </p:nvPr>
        </p:nvSpPr>
        <p:spPr>
          <a:xfrm>
            <a:off x="142844" y="214291"/>
            <a:ext cx="7715304" cy="614366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p>
            <a:fld id="{93861886-EC37-433B-AC24-2BBFB5560363}" type="datetime4">
              <a:rPr lang="en-US" smtClean="0">
                <a:solidFill>
                  <a:srgbClr val="929292"/>
                </a:solidFill>
              </a:rPr>
              <a:pPr/>
              <a:t>August 30, 2021</a:t>
            </a:fld>
            <a:endParaRPr lang="en-US">
              <a:solidFill>
                <a:srgbClr val="929292"/>
              </a:solidFill>
            </a:endParaRPr>
          </a:p>
        </p:txBody>
      </p:sp>
      <p:sp>
        <p:nvSpPr>
          <p:cNvPr id="5" name="4 Marcador de pie de página"/>
          <p:cNvSpPr>
            <a:spLocks noGrp="1"/>
          </p:cNvSpPr>
          <p:nvPr>
            <p:ph type="ftr" sz="quarter" idx="11"/>
          </p:nvPr>
        </p:nvSpPr>
        <p:spPr/>
        <p:txBody>
          <a:bodyPr/>
          <a:lstStyle/>
          <a:p>
            <a:endParaRPr lang="en-US">
              <a:solidFill>
                <a:srgbClr val="A82010"/>
              </a:solidFill>
            </a:endParaRPr>
          </a:p>
        </p:txBody>
      </p:sp>
      <p:sp>
        <p:nvSpPr>
          <p:cNvPr id="6" name="5 Marcador de número de diapositiva"/>
          <p:cNvSpPr>
            <a:spLocks noGrp="1"/>
          </p:cNvSpPr>
          <p:nvPr>
            <p:ph type="sldNum" sz="quarter" idx="12"/>
          </p:nvPr>
        </p:nvSpPr>
        <p:spPr/>
        <p:txBody>
          <a:bodyPr/>
          <a:lstStyle/>
          <a:p>
            <a:fld id="{FE1C0CE1-AB8A-4B02-A174-2F167B583E27}" type="slidenum">
              <a:rPr lang="en-US" smtClean="0">
                <a:solidFill>
                  <a:srgbClr val="A82010"/>
                </a:solidFill>
              </a:rPr>
              <a:pPr/>
              <a:t>‹#›</a:t>
            </a:fld>
            <a:endParaRPr lang="en-US">
              <a:solidFill>
                <a:srgbClr val="A82010"/>
              </a:solidFill>
            </a:endParaRPr>
          </a:p>
        </p:txBody>
      </p:sp>
    </p:spTree>
    <p:extLst>
      <p:ext uri="{BB962C8B-B14F-4D97-AF65-F5344CB8AC3E}">
        <p14:creationId xmlns:p14="http://schemas.microsoft.com/office/powerpoint/2010/main" val="2257891508"/>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background">
    <p:bg>
      <p:bgRef idx="1001">
        <a:schemeClr val="bg1"/>
      </p:bgRef>
    </p:bg>
    <p:spTree>
      <p:nvGrpSpPr>
        <p:cNvPr id="1" name=""/>
        <p:cNvGrpSpPr/>
        <p:nvPr/>
      </p:nvGrpSpPr>
      <p:grpSpPr>
        <a:xfrm>
          <a:off x="0" y="0"/>
          <a:ext cx="0" cy="0"/>
          <a:chOff x="0" y="0"/>
          <a:chExt cx="0" cy="0"/>
        </a:xfrm>
      </p:grpSpPr>
      <p:sp useBgFill="1">
        <p:nvSpPr>
          <p:cNvPr id="2" name="1 Rectángulo"/>
          <p:cNvSpPr/>
          <p:nvPr/>
        </p:nvSpPr>
        <p:spPr>
          <a:xfrm>
            <a:off x="7786710" y="6072206"/>
            <a:ext cx="1357290" cy="7857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useBgFill="1">
        <p:nvSpPr>
          <p:cNvPr id="3" name="2 Rectángulo"/>
          <p:cNvSpPr/>
          <p:nvPr/>
        </p:nvSpPr>
        <p:spPr>
          <a:xfrm>
            <a:off x="0" y="5829301"/>
            <a:ext cx="9144000" cy="10429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128398833"/>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start">
    <p:bg>
      <p:bgPr>
        <a:blipFill dpi="0" rotWithShape="1">
          <a:blip r:embed="rId2" cstate="print">
            <a:lum/>
          </a:blip>
          <a:srcRect/>
          <a:stretch>
            <a:fillRect l="-13000" r="-13000"/>
          </a:stretch>
        </a:blipFill>
        <a:effectLst/>
      </p:bgPr>
    </p:bg>
    <p:spTree>
      <p:nvGrpSpPr>
        <p:cNvPr id="1" name=""/>
        <p:cNvGrpSpPr/>
        <p:nvPr/>
      </p:nvGrpSpPr>
      <p:grpSpPr>
        <a:xfrm>
          <a:off x="0" y="0"/>
          <a:ext cx="0" cy="0"/>
          <a:chOff x="0" y="0"/>
          <a:chExt cx="0" cy="0"/>
        </a:xfrm>
      </p:grpSpPr>
      <p:sp>
        <p:nvSpPr>
          <p:cNvPr id="3" name="2 CuadroTexto">
            <a:hlinkClick r:id="rId3"/>
          </p:cNvPr>
          <p:cNvSpPr txBox="1"/>
          <p:nvPr/>
        </p:nvSpPr>
        <p:spPr>
          <a:xfrm>
            <a:off x="1646558" y="4293879"/>
            <a:ext cx="5836598" cy="492443"/>
          </a:xfrm>
          <a:prstGeom prst="rect">
            <a:avLst/>
          </a:prstGeom>
          <a:noFill/>
        </p:spPr>
        <p:txBody>
          <a:bodyPr wrap="none" rtlCol="0">
            <a:spAutoFit/>
          </a:bodyPr>
          <a:lstStyle/>
          <a:p>
            <a:pPr algn="ctr" fontAlgn="auto">
              <a:spcBef>
                <a:spcPts val="0"/>
              </a:spcBef>
              <a:spcAft>
                <a:spcPts val="0"/>
              </a:spcAft>
              <a:defRPr/>
            </a:pPr>
            <a:r>
              <a:rPr lang="en-US" sz="2600" dirty="0">
                <a:solidFill>
                  <a:srgbClr val="A82010"/>
                </a:solidFill>
                <a:latin typeface="Segoe UI"/>
              </a:rPr>
              <a:t>www.worldbank.org/hdchiefeconomist</a:t>
            </a:r>
          </a:p>
        </p:txBody>
      </p:sp>
      <p:grpSp>
        <p:nvGrpSpPr>
          <p:cNvPr id="2" name="20 Grupo"/>
          <p:cNvGrpSpPr/>
          <p:nvPr/>
        </p:nvGrpSpPr>
        <p:grpSpPr>
          <a:xfrm>
            <a:off x="1600180" y="2114542"/>
            <a:ext cx="5929354" cy="1819020"/>
            <a:chOff x="1571604" y="2185980"/>
            <a:chExt cx="5929354" cy="1819020"/>
          </a:xfrm>
        </p:grpSpPr>
        <p:grpSp>
          <p:nvGrpSpPr>
            <p:cNvPr id="4" name="16 Grupo"/>
            <p:cNvGrpSpPr/>
            <p:nvPr userDrawn="1"/>
          </p:nvGrpSpPr>
          <p:grpSpPr>
            <a:xfrm>
              <a:off x="1571604" y="2214554"/>
              <a:ext cx="1224000" cy="1790446"/>
              <a:chOff x="1940628" y="2714620"/>
              <a:chExt cx="1224000" cy="1790446"/>
            </a:xfrm>
          </p:grpSpPr>
          <p:pic>
            <p:nvPicPr>
              <p:cNvPr id="5" name="4 Imagen" descr="logos.png"/>
              <p:cNvPicPr>
                <a:picLocks noChangeAspect="1"/>
              </p:cNvPicPr>
              <p:nvPr userDrawn="1"/>
            </p:nvPicPr>
            <p:blipFill>
              <a:blip r:embed="rId4" cstate="print"/>
              <a:srcRect l="5401" t="5242" r="77315" b="10879"/>
              <a:stretch>
                <a:fillRect/>
              </a:stretch>
            </p:blipFill>
            <p:spPr>
              <a:xfrm>
                <a:off x="1981124" y="2714620"/>
                <a:ext cx="1143008" cy="1143008"/>
              </a:xfrm>
              <a:prstGeom prst="rect">
                <a:avLst/>
              </a:prstGeom>
            </p:spPr>
          </p:pic>
          <p:sp>
            <p:nvSpPr>
              <p:cNvPr id="6" name="5 CuadroTexto"/>
              <p:cNvSpPr txBox="1"/>
              <p:nvPr userDrawn="1"/>
            </p:nvSpPr>
            <p:spPr>
              <a:xfrm>
                <a:off x="1940628" y="3929066"/>
                <a:ext cx="1224000" cy="576000"/>
              </a:xfrm>
              <a:prstGeom prst="rect">
                <a:avLst/>
              </a:prstGeom>
              <a:noFill/>
              <a:effectLst/>
            </p:spPr>
            <p:txBody>
              <a:bodyPr wrap="square" rtlCol="0" anchor="t">
                <a:spAutoFit/>
              </a:bodyPr>
              <a:lstStyle/>
              <a:p>
                <a:pPr algn="ctr" fontAlgn="auto">
                  <a:spcBef>
                    <a:spcPts val="0"/>
                  </a:spcBef>
                  <a:spcAft>
                    <a:spcPts val="0"/>
                  </a:spcAft>
                </a:pPr>
                <a:r>
                  <a:rPr lang="en-US" sz="1500" dirty="0">
                    <a:solidFill>
                      <a:srgbClr val="000000">
                        <a:lumMod val="50000"/>
                        <a:lumOff val="50000"/>
                      </a:srgbClr>
                    </a:solidFill>
                    <a:latin typeface="Segoe UI"/>
                  </a:rPr>
                  <a:t>The </a:t>
                </a:r>
              </a:p>
              <a:p>
                <a:pPr algn="ctr" fontAlgn="auto">
                  <a:spcBef>
                    <a:spcPts val="0"/>
                  </a:spcBef>
                  <a:spcAft>
                    <a:spcPts val="0"/>
                  </a:spcAft>
                </a:pPr>
                <a:r>
                  <a:rPr lang="en-US" sz="1500" dirty="0">
                    <a:solidFill>
                      <a:srgbClr val="000000">
                        <a:lumMod val="50000"/>
                        <a:lumOff val="50000"/>
                      </a:srgbClr>
                    </a:solidFill>
                    <a:latin typeface="Segoe UI"/>
                  </a:rPr>
                  <a:t>World Bank</a:t>
                </a:r>
              </a:p>
            </p:txBody>
          </p:sp>
        </p:grpSp>
        <p:cxnSp>
          <p:nvCxnSpPr>
            <p:cNvPr id="10" name="9 Conector recto"/>
            <p:cNvCxnSpPr/>
            <p:nvPr userDrawn="1"/>
          </p:nvCxnSpPr>
          <p:spPr>
            <a:xfrm rot="5400000">
              <a:off x="2243240" y="3085980"/>
              <a:ext cx="1800000" cy="0"/>
            </a:xfrm>
            <a:prstGeom prst="line">
              <a:avLst/>
            </a:prstGeom>
            <a:ln>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10 Conector recto"/>
            <p:cNvCxnSpPr/>
            <p:nvPr userDrawn="1"/>
          </p:nvCxnSpPr>
          <p:spPr>
            <a:xfrm rot="5400000">
              <a:off x="4815008" y="3085980"/>
              <a:ext cx="1800000" cy="0"/>
            </a:xfrm>
            <a:prstGeom prst="line">
              <a:avLst/>
            </a:prstGeom>
            <a:ln>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grpSp>
          <p:nvGrpSpPr>
            <p:cNvPr id="9" name="17 Grupo"/>
            <p:cNvGrpSpPr/>
            <p:nvPr userDrawn="1"/>
          </p:nvGrpSpPr>
          <p:grpSpPr>
            <a:xfrm>
              <a:off x="3351581" y="2250273"/>
              <a:ext cx="2071702" cy="1754727"/>
              <a:chOff x="3511124" y="2750339"/>
              <a:chExt cx="2071702" cy="1754727"/>
            </a:xfrm>
          </p:grpSpPr>
          <p:sp>
            <p:nvSpPr>
              <p:cNvPr id="7" name="6 CuadroTexto"/>
              <p:cNvSpPr txBox="1"/>
              <p:nvPr userDrawn="1"/>
            </p:nvSpPr>
            <p:spPr>
              <a:xfrm>
                <a:off x="3538975" y="3929066"/>
                <a:ext cx="2016000" cy="576000"/>
              </a:xfrm>
              <a:prstGeom prst="rect">
                <a:avLst/>
              </a:prstGeom>
              <a:noFill/>
              <a:effectLst/>
            </p:spPr>
            <p:txBody>
              <a:bodyPr wrap="square" rtlCol="0" anchor="t">
                <a:spAutoFit/>
              </a:bodyPr>
              <a:lstStyle/>
              <a:p>
                <a:pPr algn="ctr" fontAlgn="auto">
                  <a:spcBef>
                    <a:spcPts val="0"/>
                  </a:spcBef>
                  <a:spcAft>
                    <a:spcPts val="0"/>
                  </a:spcAft>
                </a:pPr>
                <a:r>
                  <a:rPr lang="en-US" sz="1500" dirty="0">
                    <a:solidFill>
                      <a:srgbClr val="000000">
                        <a:lumMod val="50000"/>
                        <a:lumOff val="50000"/>
                      </a:srgbClr>
                    </a:solidFill>
                    <a:latin typeface="Segoe UI"/>
                  </a:rPr>
                  <a:t>Human Development Network</a:t>
                </a:r>
              </a:p>
            </p:txBody>
          </p:sp>
          <p:pic>
            <p:nvPicPr>
              <p:cNvPr id="12" name="11 Imagen" descr="logos.png"/>
              <p:cNvPicPr>
                <a:picLocks noChangeAspect="1"/>
              </p:cNvPicPr>
              <p:nvPr userDrawn="1"/>
            </p:nvPicPr>
            <p:blipFill>
              <a:blip r:embed="rId4" cstate="print"/>
              <a:srcRect l="34567" t="10485" r="34106" b="10879"/>
              <a:stretch>
                <a:fillRect/>
              </a:stretch>
            </p:blipFill>
            <p:spPr>
              <a:xfrm>
                <a:off x="3511124" y="2750339"/>
                <a:ext cx="2071702" cy="1071570"/>
              </a:xfrm>
              <a:prstGeom prst="rect">
                <a:avLst/>
              </a:prstGeom>
            </p:spPr>
          </p:pic>
        </p:grpSp>
        <p:grpSp>
          <p:nvGrpSpPr>
            <p:cNvPr id="14" name="18 Grupo"/>
            <p:cNvGrpSpPr/>
            <p:nvPr userDrawn="1"/>
          </p:nvGrpSpPr>
          <p:grpSpPr>
            <a:xfrm>
              <a:off x="5916958" y="2214554"/>
              <a:ext cx="1584000" cy="1790446"/>
              <a:chOff x="5886458" y="2714620"/>
              <a:chExt cx="1584000" cy="1790446"/>
            </a:xfrm>
          </p:grpSpPr>
          <p:sp>
            <p:nvSpPr>
              <p:cNvPr id="8" name="7 CuadroTexto"/>
              <p:cNvSpPr txBox="1"/>
              <p:nvPr userDrawn="1"/>
            </p:nvSpPr>
            <p:spPr>
              <a:xfrm>
                <a:off x="5886458" y="3929066"/>
                <a:ext cx="1584000" cy="576000"/>
              </a:xfrm>
              <a:prstGeom prst="rect">
                <a:avLst/>
              </a:prstGeom>
              <a:noFill/>
              <a:effectLst/>
            </p:spPr>
            <p:txBody>
              <a:bodyPr wrap="square" rtlCol="0" anchor="t">
                <a:spAutoFit/>
              </a:bodyPr>
              <a:lstStyle/>
              <a:p>
                <a:pPr algn="ctr" fontAlgn="auto">
                  <a:spcBef>
                    <a:spcPts val="0"/>
                  </a:spcBef>
                  <a:spcAft>
                    <a:spcPts val="0"/>
                  </a:spcAft>
                </a:pPr>
                <a:r>
                  <a:rPr lang="en-US" sz="1500" dirty="0">
                    <a:solidFill>
                      <a:srgbClr val="000000">
                        <a:lumMod val="50000"/>
                        <a:lumOff val="50000"/>
                      </a:srgbClr>
                    </a:solidFill>
                    <a:latin typeface="Segoe UI"/>
                  </a:rPr>
                  <a:t>Spanish Impact Evaluation Fund</a:t>
                </a:r>
              </a:p>
            </p:txBody>
          </p:sp>
          <p:pic>
            <p:nvPicPr>
              <p:cNvPr id="13" name="12 Imagen" descr="logos.png"/>
              <p:cNvPicPr>
                <a:picLocks noChangeAspect="1"/>
              </p:cNvPicPr>
              <p:nvPr userDrawn="1"/>
            </p:nvPicPr>
            <p:blipFill>
              <a:blip r:embed="rId4" cstate="print"/>
              <a:srcRect l="75616" t="5242" r="4940" b="10879"/>
              <a:stretch>
                <a:fillRect/>
              </a:stretch>
            </p:blipFill>
            <p:spPr>
              <a:xfrm>
                <a:off x="6035516" y="2714620"/>
                <a:ext cx="1285884" cy="1143008"/>
              </a:xfrm>
              <a:prstGeom prst="rect">
                <a:avLst/>
              </a:prstGeom>
            </p:spPr>
          </p:pic>
        </p:grpSp>
      </p:grpSp>
      <p:sp useBgFill="1">
        <p:nvSpPr>
          <p:cNvPr id="22" name="21 Rectángulo"/>
          <p:cNvSpPr/>
          <p:nvPr/>
        </p:nvSpPr>
        <p:spPr>
          <a:xfrm>
            <a:off x="0" y="5786439"/>
            <a:ext cx="9144000" cy="10715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2717891310"/>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hank you">
    <p:bg>
      <p:bgPr>
        <a:blipFill dpi="0" rotWithShape="1">
          <a:blip r:embed="rId2" cstate="print">
            <a:lum/>
          </a:blip>
          <a:srcRect/>
          <a:stretch>
            <a:fillRect l="-13000" r="-13000"/>
          </a:stretch>
        </a:blipFill>
        <a:effectLst/>
      </p:bgPr>
    </p:bg>
    <p:spTree>
      <p:nvGrpSpPr>
        <p:cNvPr id="1" name=""/>
        <p:cNvGrpSpPr/>
        <p:nvPr/>
      </p:nvGrpSpPr>
      <p:grpSpPr>
        <a:xfrm>
          <a:off x="0" y="0"/>
          <a:ext cx="0" cy="0"/>
          <a:chOff x="0" y="0"/>
          <a:chExt cx="0" cy="0"/>
        </a:xfrm>
      </p:grpSpPr>
      <p:sp>
        <p:nvSpPr>
          <p:cNvPr id="6" name="5 CuadroTexto"/>
          <p:cNvSpPr txBox="1"/>
          <p:nvPr/>
        </p:nvSpPr>
        <p:spPr>
          <a:xfrm>
            <a:off x="773077" y="2428868"/>
            <a:ext cx="7728013" cy="1938992"/>
          </a:xfrm>
          <a:prstGeom prst="rect">
            <a:avLst/>
          </a:prstGeom>
          <a:noFill/>
        </p:spPr>
        <p:txBody>
          <a:bodyPr wrap="none" rtlCol="0">
            <a:spAutoFit/>
          </a:bodyPr>
          <a:lstStyle/>
          <a:p>
            <a:pPr fontAlgn="auto">
              <a:spcBef>
                <a:spcPts val="0"/>
              </a:spcBef>
              <a:spcAft>
                <a:spcPts val="0"/>
              </a:spcAft>
            </a:pPr>
            <a:r>
              <a:rPr lang="en-US" sz="12000" b="1" dirty="0">
                <a:solidFill>
                  <a:srgbClr val="000000"/>
                </a:solidFill>
                <a:latin typeface="Segoe UI"/>
              </a:rPr>
              <a:t>Thank You</a:t>
            </a:r>
          </a:p>
        </p:txBody>
      </p:sp>
      <p:sp useBgFill="1">
        <p:nvSpPr>
          <p:cNvPr id="7" name="6 Rectángulo"/>
          <p:cNvSpPr/>
          <p:nvPr/>
        </p:nvSpPr>
        <p:spPr>
          <a:xfrm>
            <a:off x="0" y="5643563"/>
            <a:ext cx="9144000" cy="12144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pic>
        <p:nvPicPr>
          <p:cNvPr id="5" name="4 Imagen" descr="logos tp.png"/>
          <p:cNvPicPr>
            <a:picLocks noChangeAspect="1"/>
          </p:cNvPicPr>
          <p:nvPr/>
        </p:nvPicPr>
        <p:blipFill>
          <a:blip r:embed="rId3" cstate="print"/>
          <a:stretch>
            <a:fillRect/>
          </a:stretch>
        </p:blipFill>
        <p:spPr>
          <a:xfrm>
            <a:off x="1607150" y="428604"/>
            <a:ext cx="5893808" cy="1214446"/>
          </a:xfrm>
          <a:prstGeom prst="rect">
            <a:avLst/>
          </a:prstGeom>
        </p:spPr>
      </p:pic>
      <p:sp>
        <p:nvSpPr>
          <p:cNvPr id="8" name="7 CuadroTexto"/>
          <p:cNvSpPr txBox="1"/>
          <p:nvPr userDrawn="1"/>
        </p:nvSpPr>
        <p:spPr>
          <a:xfrm>
            <a:off x="773077" y="2428868"/>
            <a:ext cx="7728013" cy="1938992"/>
          </a:xfrm>
          <a:prstGeom prst="rect">
            <a:avLst/>
          </a:prstGeom>
          <a:noFill/>
        </p:spPr>
        <p:txBody>
          <a:bodyPr wrap="none" rtlCol="0">
            <a:spAutoFit/>
          </a:bodyPr>
          <a:lstStyle/>
          <a:p>
            <a:pPr fontAlgn="auto">
              <a:spcBef>
                <a:spcPts val="0"/>
              </a:spcBef>
              <a:spcAft>
                <a:spcPts val="0"/>
              </a:spcAft>
            </a:pPr>
            <a:r>
              <a:rPr lang="en-US" sz="12000" b="1" dirty="0">
                <a:solidFill>
                  <a:srgbClr val="000000"/>
                </a:solidFill>
                <a:latin typeface="Segoe UI"/>
              </a:rPr>
              <a:t>Thank You</a:t>
            </a:r>
          </a:p>
        </p:txBody>
      </p:sp>
    </p:spTree>
    <p:extLst>
      <p:ext uri="{BB962C8B-B14F-4D97-AF65-F5344CB8AC3E}">
        <p14:creationId xmlns:p14="http://schemas.microsoft.com/office/powerpoint/2010/main" val="22474061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gracias">
    <p:bg>
      <p:bgPr>
        <a:blipFill dpi="0" rotWithShape="1">
          <a:blip r:embed="rId2" cstate="print">
            <a:lum/>
          </a:blip>
          <a:srcRect/>
          <a:stretch>
            <a:fillRect l="-13000" r="-13000"/>
          </a:stretch>
        </a:blipFill>
        <a:effectLst/>
      </p:bgPr>
    </p:bg>
    <p:spTree>
      <p:nvGrpSpPr>
        <p:cNvPr id="1" name=""/>
        <p:cNvGrpSpPr/>
        <p:nvPr/>
      </p:nvGrpSpPr>
      <p:grpSpPr>
        <a:xfrm>
          <a:off x="0" y="0"/>
          <a:ext cx="0" cy="0"/>
          <a:chOff x="0" y="0"/>
          <a:chExt cx="0" cy="0"/>
        </a:xfrm>
      </p:grpSpPr>
      <p:sp>
        <p:nvSpPr>
          <p:cNvPr id="6" name="5 CuadroTexto"/>
          <p:cNvSpPr txBox="1"/>
          <p:nvPr/>
        </p:nvSpPr>
        <p:spPr>
          <a:xfrm>
            <a:off x="1857356" y="2418702"/>
            <a:ext cx="5402441" cy="1938992"/>
          </a:xfrm>
          <a:prstGeom prst="rect">
            <a:avLst/>
          </a:prstGeom>
          <a:noFill/>
        </p:spPr>
        <p:txBody>
          <a:bodyPr wrap="none" rtlCol="0">
            <a:spAutoFit/>
          </a:bodyPr>
          <a:lstStyle/>
          <a:p>
            <a:pPr fontAlgn="auto">
              <a:spcBef>
                <a:spcPts val="0"/>
              </a:spcBef>
              <a:spcAft>
                <a:spcPts val="0"/>
              </a:spcAft>
            </a:pPr>
            <a:r>
              <a:rPr lang="en-US" sz="12000" b="1" dirty="0">
                <a:solidFill>
                  <a:srgbClr val="000000"/>
                </a:solidFill>
                <a:latin typeface="Segoe UI"/>
              </a:rPr>
              <a:t>Gracias</a:t>
            </a:r>
          </a:p>
        </p:txBody>
      </p:sp>
      <p:sp useBgFill="1">
        <p:nvSpPr>
          <p:cNvPr id="5" name="4 Rectángulo"/>
          <p:cNvSpPr/>
          <p:nvPr/>
        </p:nvSpPr>
        <p:spPr>
          <a:xfrm>
            <a:off x="0" y="5657851"/>
            <a:ext cx="9144000" cy="12001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pic>
        <p:nvPicPr>
          <p:cNvPr id="7" name="6 Imagen" descr="logos tp.png"/>
          <p:cNvPicPr>
            <a:picLocks noChangeAspect="1"/>
          </p:cNvPicPr>
          <p:nvPr/>
        </p:nvPicPr>
        <p:blipFill>
          <a:blip r:embed="rId3" cstate="print"/>
          <a:stretch>
            <a:fillRect/>
          </a:stretch>
        </p:blipFill>
        <p:spPr>
          <a:xfrm>
            <a:off x="1607150" y="428604"/>
            <a:ext cx="5893808" cy="1214446"/>
          </a:xfrm>
          <a:prstGeom prst="rect">
            <a:avLst/>
          </a:prstGeom>
        </p:spPr>
      </p:pic>
      <p:sp>
        <p:nvSpPr>
          <p:cNvPr id="8" name="7 CuadroTexto"/>
          <p:cNvSpPr txBox="1"/>
          <p:nvPr userDrawn="1"/>
        </p:nvSpPr>
        <p:spPr>
          <a:xfrm>
            <a:off x="1857356" y="2418702"/>
            <a:ext cx="5402441" cy="1938992"/>
          </a:xfrm>
          <a:prstGeom prst="rect">
            <a:avLst/>
          </a:prstGeom>
          <a:noFill/>
        </p:spPr>
        <p:txBody>
          <a:bodyPr wrap="none" rtlCol="0">
            <a:spAutoFit/>
          </a:bodyPr>
          <a:lstStyle/>
          <a:p>
            <a:pPr fontAlgn="auto">
              <a:spcBef>
                <a:spcPts val="0"/>
              </a:spcBef>
              <a:spcAft>
                <a:spcPts val="0"/>
              </a:spcAft>
            </a:pPr>
            <a:r>
              <a:rPr lang="en-US" sz="12000" b="1" dirty="0">
                <a:solidFill>
                  <a:srgbClr val="000000"/>
                </a:solidFill>
                <a:latin typeface="Segoe UI"/>
              </a:rPr>
              <a:t>Gracias</a:t>
            </a:r>
          </a:p>
        </p:txBody>
      </p:sp>
    </p:spTree>
    <p:extLst>
      <p:ext uri="{BB962C8B-B14F-4D97-AF65-F5344CB8AC3E}">
        <p14:creationId xmlns:p14="http://schemas.microsoft.com/office/powerpoint/2010/main" val="34593209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Q &amp; A">
    <p:bg>
      <p:bgPr>
        <a:blipFill dpi="0" rotWithShape="1">
          <a:blip r:embed="rId2" cstate="print">
            <a:lum/>
          </a:blip>
          <a:srcRect/>
          <a:stretch>
            <a:fillRect l="-13000" r="-13000"/>
          </a:stretch>
        </a:blipFill>
        <a:effectLst/>
      </p:bgPr>
    </p:bg>
    <p:spTree>
      <p:nvGrpSpPr>
        <p:cNvPr id="1" name=""/>
        <p:cNvGrpSpPr/>
        <p:nvPr/>
      </p:nvGrpSpPr>
      <p:grpSpPr>
        <a:xfrm>
          <a:off x="0" y="0"/>
          <a:ext cx="0" cy="0"/>
          <a:chOff x="0" y="0"/>
          <a:chExt cx="0" cy="0"/>
        </a:xfrm>
      </p:grpSpPr>
      <p:sp>
        <p:nvSpPr>
          <p:cNvPr id="3" name="2 CuadroTexto"/>
          <p:cNvSpPr txBox="1"/>
          <p:nvPr/>
        </p:nvSpPr>
        <p:spPr>
          <a:xfrm>
            <a:off x="3357554" y="467284"/>
            <a:ext cx="2460930" cy="6247864"/>
          </a:xfrm>
          <a:prstGeom prst="rect">
            <a:avLst/>
          </a:prstGeom>
          <a:noFill/>
        </p:spPr>
        <p:txBody>
          <a:bodyPr wrap="none" rtlCol="0">
            <a:spAutoFit/>
          </a:bodyPr>
          <a:lstStyle/>
          <a:p>
            <a:pPr fontAlgn="auto">
              <a:spcBef>
                <a:spcPts val="0"/>
              </a:spcBef>
              <a:spcAft>
                <a:spcPts val="0"/>
              </a:spcAft>
            </a:pPr>
            <a:r>
              <a:rPr lang="en-US" sz="40000" b="1" dirty="0">
                <a:solidFill>
                  <a:srgbClr val="FFFFFF">
                    <a:lumMod val="85000"/>
                  </a:srgbClr>
                </a:solidFill>
                <a:latin typeface="Segoe UI"/>
              </a:rPr>
              <a:t>?</a:t>
            </a:r>
          </a:p>
        </p:txBody>
      </p:sp>
      <p:sp>
        <p:nvSpPr>
          <p:cNvPr id="6" name="5 CuadroTexto"/>
          <p:cNvSpPr txBox="1"/>
          <p:nvPr/>
        </p:nvSpPr>
        <p:spPr>
          <a:xfrm>
            <a:off x="1714480" y="2000240"/>
            <a:ext cx="5692584" cy="2400657"/>
          </a:xfrm>
          <a:prstGeom prst="rect">
            <a:avLst/>
          </a:prstGeom>
          <a:noFill/>
        </p:spPr>
        <p:txBody>
          <a:bodyPr wrap="none" rtlCol="0">
            <a:spAutoFit/>
          </a:bodyPr>
          <a:lstStyle/>
          <a:p>
            <a:pPr fontAlgn="auto">
              <a:spcBef>
                <a:spcPts val="0"/>
              </a:spcBef>
              <a:spcAft>
                <a:spcPts val="0"/>
              </a:spcAft>
            </a:pPr>
            <a:r>
              <a:rPr lang="en-US" sz="15000" b="1" dirty="0">
                <a:solidFill>
                  <a:srgbClr val="000000"/>
                </a:solidFill>
                <a:latin typeface="Segoe UI"/>
              </a:rPr>
              <a:t>Q &amp; A</a:t>
            </a:r>
          </a:p>
        </p:txBody>
      </p:sp>
      <p:sp useBgFill="1">
        <p:nvSpPr>
          <p:cNvPr id="7" name="6 Rectángulo"/>
          <p:cNvSpPr/>
          <p:nvPr/>
        </p:nvSpPr>
        <p:spPr>
          <a:xfrm>
            <a:off x="0" y="5872163"/>
            <a:ext cx="9144000" cy="9858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pic>
        <p:nvPicPr>
          <p:cNvPr id="8" name="7 Imagen" descr="logos tp.png"/>
          <p:cNvPicPr>
            <a:picLocks noChangeAspect="1"/>
          </p:cNvPicPr>
          <p:nvPr/>
        </p:nvPicPr>
        <p:blipFill>
          <a:blip r:embed="rId3" cstate="print"/>
          <a:stretch>
            <a:fillRect/>
          </a:stretch>
        </p:blipFill>
        <p:spPr>
          <a:xfrm>
            <a:off x="1607150" y="428604"/>
            <a:ext cx="5893808" cy="1214446"/>
          </a:xfrm>
          <a:prstGeom prst="rect">
            <a:avLst/>
          </a:prstGeom>
        </p:spPr>
      </p:pic>
      <p:sp>
        <p:nvSpPr>
          <p:cNvPr id="9" name="8 CuadroTexto"/>
          <p:cNvSpPr txBox="1"/>
          <p:nvPr userDrawn="1"/>
        </p:nvSpPr>
        <p:spPr>
          <a:xfrm>
            <a:off x="3357554" y="467284"/>
            <a:ext cx="2460930" cy="6247864"/>
          </a:xfrm>
          <a:prstGeom prst="rect">
            <a:avLst/>
          </a:prstGeom>
          <a:noFill/>
        </p:spPr>
        <p:txBody>
          <a:bodyPr wrap="none" rtlCol="0">
            <a:spAutoFit/>
          </a:bodyPr>
          <a:lstStyle/>
          <a:p>
            <a:pPr fontAlgn="auto">
              <a:spcBef>
                <a:spcPts val="0"/>
              </a:spcBef>
              <a:spcAft>
                <a:spcPts val="0"/>
              </a:spcAft>
            </a:pPr>
            <a:r>
              <a:rPr lang="en-US" sz="40000" b="1" dirty="0">
                <a:solidFill>
                  <a:srgbClr val="AFAFB9">
                    <a:lumMod val="20000"/>
                    <a:lumOff val="80000"/>
                  </a:srgbClr>
                </a:solidFill>
                <a:latin typeface="Segoe UI"/>
              </a:rPr>
              <a:t>?</a:t>
            </a:r>
          </a:p>
        </p:txBody>
      </p:sp>
      <p:sp>
        <p:nvSpPr>
          <p:cNvPr id="10" name="9 CuadroTexto"/>
          <p:cNvSpPr txBox="1"/>
          <p:nvPr userDrawn="1"/>
        </p:nvSpPr>
        <p:spPr>
          <a:xfrm>
            <a:off x="1714480" y="2000240"/>
            <a:ext cx="5692584" cy="2400657"/>
          </a:xfrm>
          <a:prstGeom prst="rect">
            <a:avLst/>
          </a:prstGeom>
          <a:noFill/>
        </p:spPr>
        <p:txBody>
          <a:bodyPr wrap="none" rtlCol="0">
            <a:spAutoFit/>
          </a:bodyPr>
          <a:lstStyle/>
          <a:p>
            <a:pPr fontAlgn="auto">
              <a:spcBef>
                <a:spcPts val="0"/>
              </a:spcBef>
              <a:spcAft>
                <a:spcPts val="0"/>
              </a:spcAft>
            </a:pPr>
            <a:r>
              <a:rPr lang="en-US" sz="15000" b="1" dirty="0">
                <a:solidFill>
                  <a:srgbClr val="000000"/>
                </a:solidFill>
                <a:latin typeface="Segoe UI"/>
              </a:rPr>
              <a:t>Q &amp; A</a:t>
            </a:r>
          </a:p>
        </p:txBody>
      </p:sp>
    </p:spTree>
    <p:extLst>
      <p:ext uri="{BB962C8B-B14F-4D97-AF65-F5344CB8AC3E}">
        <p14:creationId xmlns:p14="http://schemas.microsoft.com/office/powerpoint/2010/main" val="23271221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preguntas">
    <p:bg>
      <p:bgPr>
        <a:blipFill dpi="0" rotWithShape="1">
          <a:blip r:embed="rId2" cstate="print">
            <a:lum/>
          </a:blip>
          <a:srcRect/>
          <a:stretch>
            <a:fillRect l="-13000" r="-13000"/>
          </a:stretch>
        </a:blipFill>
        <a:effectLst/>
      </p:bgPr>
    </p:bg>
    <p:spTree>
      <p:nvGrpSpPr>
        <p:cNvPr id="1" name=""/>
        <p:cNvGrpSpPr/>
        <p:nvPr/>
      </p:nvGrpSpPr>
      <p:grpSpPr>
        <a:xfrm>
          <a:off x="0" y="0"/>
          <a:ext cx="0" cy="0"/>
          <a:chOff x="0" y="0"/>
          <a:chExt cx="0" cy="0"/>
        </a:xfrm>
      </p:grpSpPr>
      <p:sp>
        <p:nvSpPr>
          <p:cNvPr id="3" name="2 CuadroTexto"/>
          <p:cNvSpPr txBox="1"/>
          <p:nvPr/>
        </p:nvSpPr>
        <p:spPr>
          <a:xfrm>
            <a:off x="3357554" y="467284"/>
            <a:ext cx="2460930" cy="6247864"/>
          </a:xfrm>
          <a:prstGeom prst="rect">
            <a:avLst/>
          </a:prstGeom>
          <a:noFill/>
        </p:spPr>
        <p:txBody>
          <a:bodyPr wrap="none" rtlCol="0">
            <a:spAutoFit/>
          </a:bodyPr>
          <a:lstStyle/>
          <a:p>
            <a:pPr fontAlgn="auto">
              <a:spcBef>
                <a:spcPts val="0"/>
              </a:spcBef>
              <a:spcAft>
                <a:spcPts val="0"/>
              </a:spcAft>
            </a:pPr>
            <a:r>
              <a:rPr lang="en-US" sz="40000" b="1" dirty="0">
                <a:solidFill>
                  <a:srgbClr val="FFFFFF">
                    <a:lumMod val="85000"/>
                  </a:srgbClr>
                </a:solidFill>
                <a:latin typeface="Segoe UI"/>
              </a:rPr>
              <a:t>?</a:t>
            </a:r>
          </a:p>
        </p:txBody>
      </p:sp>
      <p:sp>
        <p:nvSpPr>
          <p:cNvPr id="6" name="5 CuadroTexto"/>
          <p:cNvSpPr txBox="1"/>
          <p:nvPr/>
        </p:nvSpPr>
        <p:spPr>
          <a:xfrm>
            <a:off x="785786" y="2418702"/>
            <a:ext cx="7488332" cy="1938992"/>
          </a:xfrm>
          <a:prstGeom prst="rect">
            <a:avLst/>
          </a:prstGeom>
          <a:noFill/>
        </p:spPr>
        <p:txBody>
          <a:bodyPr wrap="none" rtlCol="0">
            <a:spAutoFit/>
          </a:bodyPr>
          <a:lstStyle/>
          <a:p>
            <a:pPr fontAlgn="auto">
              <a:spcBef>
                <a:spcPts val="0"/>
              </a:spcBef>
              <a:spcAft>
                <a:spcPts val="0"/>
              </a:spcAft>
            </a:pPr>
            <a:r>
              <a:rPr lang="en-US" sz="12000" b="1" dirty="0" err="1">
                <a:solidFill>
                  <a:srgbClr val="000000"/>
                </a:solidFill>
                <a:latin typeface="Segoe UI"/>
              </a:rPr>
              <a:t>Preguntas</a:t>
            </a:r>
            <a:endParaRPr lang="en-US" sz="12000" b="1" dirty="0">
              <a:solidFill>
                <a:srgbClr val="000000"/>
              </a:solidFill>
              <a:latin typeface="Segoe UI"/>
            </a:endParaRPr>
          </a:p>
        </p:txBody>
      </p:sp>
      <p:sp useBgFill="1">
        <p:nvSpPr>
          <p:cNvPr id="7" name="6 Rectángulo"/>
          <p:cNvSpPr/>
          <p:nvPr/>
        </p:nvSpPr>
        <p:spPr>
          <a:xfrm>
            <a:off x="0" y="5800725"/>
            <a:ext cx="9144000" cy="10572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pic>
        <p:nvPicPr>
          <p:cNvPr id="8" name="7 Imagen" descr="logos tp.png"/>
          <p:cNvPicPr>
            <a:picLocks noChangeAspect="1"/>
          </p:cNvPicPr>
          <p:nvPr/>
        </p:nvPicPr>
        <p:blipFill>
          <a:blip r:embed="rId3" cstate="print"/>
          <a:stretch>
            <a:fillRect/>
          </a:stretch>
        </p:blipFill>
        <p:spPr>
          <a:xfrm>
            <a:off x="1607150" y="428604"/>
            <a:ext cx="5893808" cy="1214446"/>
          </a:xfrm>
          <a:prstGeom prst="rect">
            <a:avLst/>
          </a:prstGeom>
        </p:spPr>
      </p:pic>
      <p:sp>
        <p:nvSpPr>
          <p:cNvPr id="9" name="8 CuadroTexto"/>
          <p:cNvSpPr txBox="1"/>
          <p:nvPr userDrawn="1"/>
        </p:nvSpPr>
        <p:spPr>
          <a:xfrm>
            <a:off x="3357554" y="467284"/>
            <a:ext cx="2460930" cy="6247864"/>
          </a:xfrm>
          <a:prstGeom prst="rect">
            <a:avLst/>
          </a:prstGeom>
          <a:noFill/>
        </p:spPr>
        <p:txBody>
          <a:bodyPr wrap="none" rtlCol="0">
            <a:spAutoFit/>
          </a:bodyPr>
          <a:lstStyle/>
          <a:p>
            <a:pPr fontAlgn="auto">
              <a:spcBef>
                <a:spcPts val="0"/>
              </a:spcBef>
              <a:spcAft>
                <a:spcPts val="0"/>
              </a:spcAft>
            </a:pPr>
            <a:r>
              <a:rPr lang="en-US" sz="40000" b="1" dirty="0">
                <a:solidFill>
                  <a:srgbClr val="AFAFB9">
                    <a:lumMod val="20000"/>
                    <a:lumOff val="80000"/>
                  </a:srgbClr>
                </a:solidFill>
                <a:latin typeface="Segoe UI"/>
              </a:rPr>
              <a:t>?</a:t>
            </a:r>
          </a:p>
        </p:txBody>
      </p:sp>
      <p:sp>
        <p:nvSpPr>
          <p:cNvPr id="10" name="9 CuadroTexto"/>
          <p:cNvSpPr txBox="1"/>
          <p:nvPr userDrawn="1"/>
        </p:nvSpPr>
        <p:spPr>
          <a:xfrm>
            <a:off x="785786" y="2418702"/>
            <a:ext cx="7488332" cy="1938992"/>
          </a:xfrm>
          <a:prstGeom prst="rect">
            <a:avLst/>
          </a:prstGeom>
          <a:noFill/>
        </p:spPr>
        <p:txBody>
          <a:bodyPr wrap="none" rtlCol="0">
            <a:spAutoFit/>
          </a:bodyPr>
          <a:lstStyle/>
          <a:p>
            <a:pPr fontAlgn="auto">
              <a:spcBef>
                <a:spcPts val="0"/>
              </a:spcBef>
              <a:spcAft>
                <a:spcPts val="0"/>
              </a:spcAft>
            </a:pPr>
            <a:r>
              <a:rPr lang="en-US" sz="12000" b="1" dirty="0" err="1">
                <a:solidFill>
                  <a:srgbClr val="000000"/>
                </a:solidFill>
                <a:latin typeface="Segoe UI"/>
              </a:rPr>
              <a:t>Preguntas</a:t>
            </a:r>
            <a:endParaRPr lang="en-US" sz="12000" b="1" dirty="0">
              <a:solidFill>
                <a:srgbClr val="000000"/>
              </a:solidFill>
              <a:latin typeface="Segoe UI"/>
            </a:endParaRPr>
          </a:p>
        </p:txBody>
      </p:sp>
    </p:spTree>
    <p:extLst>
      <p:ext uri="{BB962C8B-B14F-4D97-AF65-F5344CB8AC3E}">
        <p14:creationId xmlns:p14="http://schemas.microsoft.com/office/powerpoint/2010/main" val="3650881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C3A134-F1C3-464B-BF47-54DC2DE08F52}" type="datetimeFigureOut">
              <a:rPr lang="en-US" smtClean="0"/>
              <a:t>8/30/2021</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9648F39E-9C37-485F-AC97-16BB4BDF9F49}" type="slidenum">
              <a:rPr kumimoji="0" lang="en-US" smtClean="0"/>
              <a:t>‹#›</a:t>
            </a:fld>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D7C3A134-F1C3-464B-BF47-54DC2DE08F52}" type="datetimeFigureOut">
              <a:rPr lang="en-US" smtClean="0"/>
              <a:t>8/30/2021</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9648F39E-9C37-485F-AC97-16BB4BDF9F49}" type="slidenum">
              <a:rPr kumimoji="0" lang="en-US" smtClean="0"/>
              <a:t>‹#›</a:t>
            </a:fld>
            <a:endParaRPr kumimoji="0"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D7C3A134-F1C3-464B-BF47-54DC2DE08F52}" type="datetimeFigureOut">
              <a:rPr lang="en-US" smtClean="0"/>
              <a:t>8/30/2021</a:t>
            </a:fld>
            <a:endParaRPr lang="en-US" dirty="0"/>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kumimoji="0" lang="en-US" dirty="0"/>
          </a:p>
        </p:txBody>
      </p:sp>
      <p:sp>
        <p:nvSpPr>
          <p:cNvPr id="7" name="Slide Number Placeholder 6"/>
          <p:cNvSpPr>
            <a:spLocks noGrp="1"/>
          </p:cNvSpPr>
          <p:nvPr>
            <p:ph type="sldNum" sz="quarter" idx="12"/>
          </p:nvPr>
        </p:nvSpPr>
        <p:spPr>
          <a:xfrm>
            <a:off x="8339328" y="1170432"/>
            <a:ext cx="733864" cy="201168"/>
          </a:xfrm>
        </p:spPr>
        <p:txBody>
          <a:bodyPr/>
          <a:lstStyle/>
          <a:p>
            <a:fld id="{9648F39E-9C37-485F-AC97-16BB4BDF9F49}" type="slidenum">
              <a:rPr kumimoji="0" lang="en-US" smtClean="0"/>
              <a:t>‹#›</a:t>
            </a:fld>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image" Target="../media/image2.png"/><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image" Target="../media/image2.png"/><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theme" Target="../theme/theme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image" Target="../media/image2.png"/><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theme" Target="../theme/theme4.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D7C3A134-F1C3-464B-BF47-54DC2DE08F52}" type="datetimeFigureOut">
              <a:rPr lang="en-US" smtClean="0"/>
              <a:t>8/30/2021</a:t>
            </a:fld>
            <a:endParaRPr lang="en-US" dirty="0"/>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kumimoji="0" lang="en-US" dirty="0"/>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9648F39E-9C37-485F-AC97-16BB4BDF9F49}" type="slidenum">
              <a:rPr kumimoji="0" lang="en-US" smtClean="0"/>
              <a:t>‹#›</a:t>
            </a:fld>
            <a:endParaRPr kumimoji="0" lang="en-US" dirty="0"/>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50" r:id="rId12"/>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142842" y="71414"/>
            <a:ext cx="8856000" cy="1569660"/>
          </a:xfrm>
          <a:prstGeom prst="rect">
            <a:avLst/>
          </a:prstGeom>
        </p:spPr>
        <p:txBody>
          <a:bodyPr vert="horz" wrap="square" lIns="91440" tIns="45720" rIns="91440" bIns="45720" rtlCol="0" anchor="t" anchorCtr="0">
            <a:spAutoFit/>
          </a:bodyPr>
          <a:lstStyle/>
          <a:p>
            <a:r>
              <a:rPr lang="es-ES" dirty="0"/>
              <a:t>Haga clic para modificar el estilo de título del patrón</a:t>
            </a:r>
            <a:endParaRPr lang="en-US" dirty="0"/>
          </a:p>
        </p:txBody>
      </p:sp>
      <p:sp>
        <p:nvSpPr>
          <p:cNvPr id="3" name="2 Marcador de texto"/>
          <p:cNvSpPr>
            <a:spLocks noGrp="1"/>
          </p:cNvSpPr>
          <p:nvPr>
            <p:ph type="body" idx="1"/>
          </p:nvPr>
        </p:nvSpPr>
        <p:spPr>
          <a:xfrm>
            <a:off x="142844" y="1071546"/>
            <a:ext cx="8858312" cy="5214974"/>
          </a:xfrm>
          <a:prstGeom prst="rect">
            <a:avLst/>
          </a:prstGeom>
        </p:spPr>
        <p:txBody>
          <a:bodyPr vert="horz" lIns="91440" tIns="45720" rIns="91440" bIns="45720" rtlCol="0">
            <a:normAutofit/>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3 Marcador de fecha"/>
          <p:cNvSpPr>
            <a:spLocks noGrp="1"/>
          </p:cNvSpPr>
          <p:nvPr>
            <p:ph type="dt" sz="half" idx="2"/>
          </p:nvPr>
        </p:nvSpPr>
        <p:spPr>
          <a:xfrm>
            <a:off x="5900728" y="6450037"/>
            <a:ext cx="1757410" cy="365125"/>
          </a:xfrm>
          <a:prstGeom prst="rect">
            <a:avLst/>
          </a:prstGeom>
        </p:spPr>
        <p:txBody>
          <a:bodyPr vert="horz" lIns="91440" tIns="45720" rIns="91440" bIns="45720" rtlCol="0" anchor="ctr"/>
          <a:lstStyle>
            <a:lvl1pPr algn="r">
              <a:defRPr sz="1200">
                <a:solidFill>
                  <a:schemeClr val="accent5"/>
                </a:solidFill>
              </a:defRPr>
            </a:lvl1pPr>
          </a:lstStyle>
          <a:p>
            <a:pPr fontAlgn="auto">
              <a:spcBef>
                <a:spcPts val="0"/>
              </a:spcBef>
              <a:spcAft>
                <a:spcPts val="0"/>
              </a:spcAft>
            </a:pPr>
            <a:fld id="{82E42635-070C-4CD4-9F36-53373936D961}" type="datetime4">
              <a:rPr lang="en-US" smtClean="0">
                <a:solidFill>
                  <a:srgbClr val="929292"/>
                </a:solidFill>
                <a:latin typeface="Segoe UI"/>
              </a:rPr>
              <a:pPr fontAlgn="auto">
                <a:spcBef>
                  <a:spcPts val="0"/>
                </a:spcBef>
                <a:spcAft>
                  <a:spcPts val="0"/>
                </a:spcAft>
              </a:pPr>
              <a:t>August 30, 2021</a:t>
            </a:fld>
            <a:endParaRPr lang="en-US" dirty="0">
              <a:solidFill>
                <a:srgbClr val="929292"/>
              </a:solidFill>
              <a:latin typeface="Segoe UI"/>
            </a:endParaRPr>
          </a:p>
        </p:txBody>
      </p:sp>
      <p:sp>
        <p:nvSpPr>
          <p:cNvPr id="5" name="4 Marcador de pie de página"/>
          <p:cNvSpPr>
            <a:spLocks noGrp="1"/>
          </p:cNvSpPr>
          <p:nvPr>
            <p:ph type="ftr" sz="quarter" idx="3"/>
          </p:nvPr>
        </p:nvSpPr>
        <p:spPr>
          <a:xfrm>
            <a:off x="557214" y="6450037"/>
            <a:ext cx="5343523" cy="365125"/>
          </a:xfrm>
          <a:prstGeom prst="rect">
            <a:avLst/>
          </a:prstGeom>
        </p:spPr>
        <p:txBody>
          <a:bodyPr vert="horz" lIns="91440" tIns="45720" rIns="91440" bIns="45720" rtlCol="0" anchor="ctr"/>
          <a:lstStyle>
            <a:lvl1pPr algn="l">
              <a:defRPr sz="1200">
                <a:solidFill>
                  <a:schemeClr val="accent1"/>
                </a:solidFill>
              </a:defRPr>
            </a:lvl1pPr>
          </a:lstStyle>
          <a:p>
            <a:pPr fontAlgn="auto">
              <a:spcBef>
                <a:spcPts val="0"/>
              </a:spcBef>
              <a:spcAft>
                <a:spcPts val="0"/>
              </a:spcAft>
            </a:pPr>
            <a:endParaRPr lang="en-US" dirty="0">
              <a:solidFill>
                <a:srgbClr val="A82010"/>
              </a:solidFill>
              <a:latin typeface="Segoe UI"/>
            </a:endParaRPr>
          </a:p>
        </p:txBody>
      </p:sp>
      <p:sp>
        <p:nvSpPr>
          <p:cNvPr id="6" name="5 Marcador de número de diapositiva"/>
          <p:cNvSpPr>
            <a:spLocks noGrp="1"/>
          </p:cNvSpPr>
          <p:nvPr>
            <p:ph type="sldNum" sz="quarter" idx="4"/>
          </p:nvPr>
        </p:nvSpPr>
        <p:spPr>
          <a:xfrm>
            <a:off x="14289" y="6450037"/>
            <a:ext cx="485774" cy="365125"/>
          </a:xfrm>
          <a:prstGeom prst="rect">
            <a:avLst/>
          </a:prstGeom>
        </p:spPr>
        <p:txBody>
          <a:bodyPr vert="horz" lIns="91440" tIns="45720" rIns="91440" bIns="45720" rtlCol="0" anchor="ctr"/>
          <a:lstStyle>
            <a:lvl1pPr algn="r">
              <a:defRPr sz="1200">
                <a:solidFill>
                  <a:schemeClr val="accent1"/>
                </a:solidFill>
              </a:defRPr>
            </a:lvl1pPr>
          </a:lstStyle>
          <a:p>
            <a:pPr fontAlgn="auto">
              <a:spcBef>
                <a:spcPts val="0"/>
              </a:spcBef>
              <a:spcAft>
                <a:spcPts val="0"/>
              </a:spcAft>
            </a:pPr>
            <a:fld id="{FE1C0CE1-AB8A-4B02-A174-2F167B583E27}" type="slidenum">
              <a:rPr lang="en-US" smtClean="0">
                <a:solidFill>
                  <a:srgbClr val="A82010"/>
                </a:solidFill>
                <a:latin typeface="Segoe UI"/>
              </a:rPr>
              <a:pPr fontAlgn="auto">
                <a:spcBef>
                  <a:spcPts val="0"/>
                </a:spcBef>
                <a:spcAft>
                  <a:spcPts val="0"/>
                </a:spcAft>
              </a:pPr>
              <a:t>‹#›</a:t>
            </a:fld>
            <a:endParaRPr lang="en-US" dirty="0">
              <a:solidFill>
                <a:srgbClr val="A82010"/>
              </a:solidFill>
              <a:latin typeface="Segoe UI"/>
            </a:endParaRPr>
          </a:p>
        </p:txBody>
      </p:sp>
      <p:sp>
        <p:nvSpPr>
          <p:cNvPr id="11" name="10 Redondear rectángulo de esquina del mismo lado"/>
          <p:cNvSpPr/>
          <p:nvPr/>
        </p:nvSpPr>
        <p:spPr>
          <a:xfrm>
            <a:off x="7786688" y="6196377"/>
            <a:ext cx="1211958" cy="663691"/>
          </a:xfrm>
          <a:prstGeom prst="round2SameRect">
            <a:avLst/>
          </a:prstGeom>
          <a:solidFill>
            <a:schemeClr val="bg1"/>
          </a:solidFill>
          <a:ln>
            <a:noFill/>
          </a:ln>
          <a:effectLst>
            <a:outerShdw blurRad="63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pic>
        <p:nvPicPr>
          <p:cNvPr id="8" name="7 Imagen" descr="HDN logo.png"/>
          <p:cNvPicPr>
            <a:picLocks noChangeAspect="1"/>
          </p:cNvPicPr>
          <p:nvPr/>
        </p:nvPicPr>
        <p:blipFill>
          <a:blip r:embed="rId21" cstate="print"/>
          <a:srcRect b="19508"/>
          <a:stretch>
            <a:fillRect/>
          </a:stretch>
        </p:blipFill>
        <p:spPr>
          <a:xfrm>
            <a:off x="7842013" y="6184151"/>
            <a:ext cx="1122324" cy="614302"/>
          </a:xfrm>
          <a:prstGeom prst="rect">
            <a:avLst/>
          </a:prstGeom>
        </p:spPr>
      </p:pic>
      <p:sp>
        <p:nvSpPr>
          <p:cNvPr id="9" name="8 Redondear rectángulo de esquina del mismo lado"/>
          <p:cNvSpPr/>
          <p:nvPr userDrawn="1"/>
        </p:nvSpPr>
        <p:spPr>
          <a:xfrm>
            <a:off x="7786688" y="6196377"/>
            <a:ext cx="1211958" cy="663691"/>
          </a:xfrm>
          <a:prstGeom prst="round2SameRect">
            <a:avLst/>
          </a:prstGeom>
          <a:solidFill>
            <a:schemeClr val="bg1"/>
          </a:solidFill>
          <a:ln>
            <a:noFill/>
          </a:ln>
          <a:effectLst>
            <a:outerShdw blurRad="63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pic>
        <p:nvPicPr>
          <p:cNvPr id="10" name="9 Imagen" descr="HDN logo.png"/>
          <p:cNvPicPr>
            <a:picLocks noChangeAspect="1"/>
          </p:cNvPicPr>
          <p:nvPr userDrawn="1"/>
        </p:nvPicPr>
        <p:blipFill>
          <a:blip r:embed="rId21" cstate="print"/>
          <a:srcRect b="19508"/>
          <a:stretch>
            <a:fillRect/>
          </a:stretch>
        </p:blipFill>
        <p:spPr>
          <a:xfrm>
            <a:off x="7842013" y="6184151"/>
            <a:ext cx="1122324" cy="614302"/>
          </a:xfrm>
          <a:prstGeom prst="rect">
            <a:avLst/>
          </a:prstGeom>
        </p:spPr>
      </p:pic>
    </p:spTree>
    <p:extLst>
      <p:ext uri="{BB962C8B-B14F-4D97-AF65-F5344CB8AC3E}">
        <p14:creationId xmlns:p14="http://schemas.microsoft.com/office/powerpoint/2010/main" val="39749726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Lst>
  <p:hf sldNum="0" hdr="0" ftr="0" dt="0"/>
  <p:txStyles>
    <p:titleStyle>
      <a:lvl1pPr algn="l" defTabSz="914400" rtl="0" eaLnBrk="1" latinLnBrk="0" hangingPunct="1">
        <a:spcBef>
          <a:spcPct val="0"/>
        </a:spcBef>
        <a:buNone/>
        <a:defRPr sz="4800" b="1"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Courier New" pitchFamily="49" charset="0"/>
        <a:buChar char="o"/>
        <a:defRPr sz="3200" kern="1200">
          <a:solidFill>
            <a:schemeClr val="tx1"/>
          </a:solidFill>
          <a:latin typeface="+mn-lt"/>
          <a:ea typeface="+mn-ea"/>
          <a:cs typeface="+mn-cs"/>
        </a:defRPr>
      </a:lvl1pPr>
      <a:lvl2pPr marL="742950" indent="-285750" algn="l" defTabSz="914400" rtl="0" eaLnBrk="1" latinLnBrk="0" hangingPunct="1">
        <a:spcBef>
          <a:spcPct val="20000"/>
        </a:spcBef>
        <a:buFont typeface="Courier New" pitchFamily="49" charset="0"/>
        <a:buChar char="o"/>
        <a:defRPr sz="2800" kern="1200">
          <a:solidFill>
            <a:schemeClr val="accent1"/>
          </a:solidFill>
          <a:latin typeface="+mn-lt"/>
          <a:ea typeface="+mn-ea"/>
          <a:cs typeface="+mn-cs"/>
        </a:defRPr>
      </a:lvl2pPr>
      <a:lvl3pPr marL="1143000" indent="-228600" algn="l" defTabSz="914400" rtl="0" eaLnBrk="1" latinLnBrk="0" hangingPunct="1">
        <a:spcBef>
          <a:spcPct val="20000"/>
        </a:spcBef>
        <a:buFont typeface="Courier New" pitchFamily="49" charset="0"/>
        <a:buChar char="o"/>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Courier New" pitchFamily="49" charset="0"/>
        <a:buChar char="o"/>
        <a:defRPr sz="2000" kern="1200">
          <a:solidFill>
            <a:schemeClr val="accent1"/>
          </a:solidFill>
          <a:latin typeface="+mn-lt"/>
          <a:ea typeface="+mn-ea"/>
          <a:cs typeface="+mn-cs"/>
        </a:defRPr>
      </a:lvl4pPr>
      <a:lvl5pPr marL="2057400" indent="-228600" algn="l" defTabSz="914400" rtl="0" eaLnBrk="1" latinLnBrk="0" hangingPunct="1">
        <a:spcBef>
          <a:spcPct val="20000"/>
        </a:spcBef>
        <a:buFont typeface="Courier New" pitchFamily="49" charset="0"/>
        <a:buChar char="o"/>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142842" y="71414"/>
            <a:ext cx="8856000" cy="1569660"/>
          </a:xfrm>
          <a:prstGeom prst="rect">
            <a:avLst/>
          </a:prstGeom>
        </p:spPr>
        <p:txBody>
          <a:bodyPr vert="horz" wrap="square" lIns="91440" tIns="45720" rIns="91440" bIns="45720" rtlCol="0" anchor="t" anchorCtr="0">
            <a:spAutoFit/>
          </a:bodyPr>
          <a:lstStyle/>
          <a:p>
            <a:r>
              <a:rPr lang="es-ES" dirty="0"/>
              <a:t>Haga clic para modificar el estilo de título del patrón</a:t>
            </a:r>
            <a:endParaRPr lang="en-US" dirty="0"/>
          </a:p>
        </p:txBody>
      </p:sp>
      <p:sp>
        <p:nvSpPr>
          <p:cNvPr id="3" name="2 Marcador de texto"/>
          <p:cNvSpPr>
            <a:spLocks noGrp="1"/>
          </p:cNvSpPr>
          <p:nvPr>
            <p:ph type="body" idx="1"/>
          </p:nvPr>
        </p:nvSpPr>
        <p:spPr>
          <a:xfrm>
            <a:off x="142844" y="1071546"/>
            <a:ext cx="8858312" cy="5214974"/>
          </a:xfrm>
          <a:prstGeom prst="rect">
            <a:avLst/>
          </a:prstGeom>
        </p:spPr>
        <p:txBody>
          <a:bodyPr vert="horz" lIns="91440" tIns="45720" rIns="91440" bIns="45720" rtlCol="0">
            <a:normAutofit/>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3 Marcador de fecha"/>
          <p:cNvSpPr>
            <a:spLocks noGrp="1"/>
          </p:cNvSpPr>
          <p:nvPr>
            <p:ph type="dt" sz="half" idx="2"/>
          </p:nvPr>
        </p:nvSpPr>
        <p:spPr>
          <a:xfrm>
            <a:off x="5900728" y="6450037"/>
            <a:ext cx="1757410" cy="365125"/>
          </a:xfrm>
          <a:prstGeom prst="rect">
            <a:avLst/>
          </a:prstGeom>
        </p:spPr>
        <p:txBody>
          <a:bodyPr vert="horz" lIns="91440" tIns="45720" rIns="91440" bIns="45720" rtlCol="0" anchor="ctr"/>
          <a:lstStyle>
            <a:lvl1pPr algn="r">
              <a:defRPr sz="1200">
                <a:solidFill>
                  <a:schemeClr val="accent5"/>
                </a:solidFill>
              </a:defRPr>
            </a:lvl1pPr>
          </a:lstStyle>
          <a:p>
            <a:pPr fontAlgn="auto">
              <a:spcBef>
                <a:spcPts val="0"/>
              </a:spcBef>
              <a:spcAft>
                <a:spcPts val="0"/>
              </a:spcAft>
            </a:pPr>
            <a:fld id="{82E42635-070C-4CD4-9F36-53373936D961}" type="datetime4">
              <a:rPr lang="en-US" smtClean="0">
                <a:solidFill>
                  <a:srgbClr val="929292"/>
                </a:solidFill>
                <a:latin typeface="Segoe UI"/>
              </a:rPr>
              <a:pPr fontAlgn="auto">
                <a:spcBef>
                  <a:spcPts val="0"/>
                </a:spcBef>
                <a:spcAft>
                  <a:spcPts val="0"/>
                </a:spcAft>
              </a:pPr>
              <a:t>August 30, 2021</a:t>
            </a:fld>
            <a:endParaRPr lang="en-US" dirty="0">
              <a:solidFill>
                <a:srgbClr val="929292"/>
              </a:solidFill>
              <a:latin typeface="Segoe UI"/>
            </a:endParaRPr>
          </a:p>
        </p:txBody>
      </p:sp>
      <p:sp>
        <p:nvSpPr>
          <p:cNvPr id="5" name="4 Marcador de pie de página"/>
          <p:cNvSpPr>
            <a:spLocks noGrp="1"/>
          </p:cNvSpPr>
          <p:nvPr>
            <p:ph type="ftr" sz="quarter" idx="3"/>
          </p:nvPr>
        </p:nvSpPr>
        <p:spPr>
          <a:xfrm>
            <a:off x="557214" y="6450037"/>
            <a:ext cx="5343523" cy="365125"/>
          </a:xfrm>
          <a:prstGeom prst="rect">
            <a:avLst/>
          </a:prstGeom>
        </p:spPr>
        <p:txBody>
          <a:bodyPr vert="horz" lIns="91440" tIns="45720" rIns="91440" bIns="45720" rtlCol="0" anchor="ctr"/>
          <a:lstStyle>
            <a:lvl1pPr algn="l">
              <a:defRPr sz="1200">
                <a:solidFill>
                  <a:schemeClr val="accent1"/>
                </a:solidFill>
              </a:defRPr>
            </a:lvl1pPr>
          </a:lstStyle>
          <a:p>
            <a:pPr fontAlgn="auto">
              <a:spcBef>
                <a:spcPts val="0"/>
              </a:spcBef>
              <a:spcAft>
                <a:spcPts val="0"/>
              </a:spcAft>
            </a:pPr>
            <a:endParaRPr lang="en-US" dirty="0">
              <a:solidFill>
                <a:srgbClr val="A82010"/>
              </a:solidFill>
              <a:latin typeface="Segoe UI"/>
            </a:endParaRPr>
          </a:p>
        </p:txBody>
      </p:sp>
      <p:sp>
        <p:nvSpPr>
          <p:cNvPr id="6" name="5 Marcador de número de diapositiva"/>
          <p:cNvSpPr>
            <a:spLocks noGrp="1"/>
          </p:cNvSpPr>
          <p:nvPr>
            <p:ph type="sldNum" sz="quarter" idx="4"/>
          </p:nvPr>
        </p:nvSpPr>
        <p:spPr>
          <a:xfrm>
            <a:off x="14289" y="6450037"/>
            <a:ext cx="485774" cy="365125"/>
          </a:xfrm>
          <a:prstGeom prst="rect">
            <a:avLst/>
          </a:prstGeom>
        </p:spPr>
        <p:txBody>
          <a:bodyPr vert="horz" lIns="91440" tIns="45720" rIns="91440" bIns="45720" rtlCol="0" anchor="ctr"/>
          <a:lstStyle>
            <a:lvl1pPr algn="r">
              <a:defRPr sz="1200">
                <a:solidFill>
                  <a:schemeClr val="accent1"/>
                </a:solidFill>
              </a:defRPr>
            </a:lvl1pPr>
          </a:lstStyle>
          <a:p>
            <a:pPr fontAlgn="auto">
              <a:spcBef>
                <a:spcPts val="0"/>
              </a:spcBef>
              <a:spcAft>
                <a:spcPts val="0"/>
              </a:spcAft>
            </a:pPr>
            <a:fld id="{FE1C0CE1-AB8A-4B02-A174-2F167B583E27}" type="slidenum">
              <a:rPr lang="en-US" smtClean="0">
                <a:solidFill>
                  <a:srgbClr val="A82010"/>
                </a:solidFill>
                <a:latin typeface="Segoe UI"/>
              </a:rPr>
              <a:pPr fontAlgn="auto">
                <a:spcBef>
                  <a:spcPts val="0"/>
                </a:spcBef>
                <a:spcAft>
                  <a:spcPts val="0"/>
                </a:spcAft>
              </a:pPr>
              <a:t>‹#›</a:t>
            </a:fld>
            <a:endParaRPr lang="en-US" dirty="0">
              <a:solidFill>
                <a:srgbClr val="A82010"/>
              </a:solidFill>
              <a:latin typeface="Segoe UI"/>
            </a:endParaRPr>
          </a:p>
        </p:txBody>
      </p:sp>
      <p:sp>
        <p:nvSpPr>
          <p:cNvPr id="11" name="10 Redondear rectángulo de esquina del mismo lado"/>
          <p:cNvSpPr/>
          <p:nvPr/>
        </p:nvSpPr>
        <p:spPr>
          <a:xfrm>
            <a:off x="7786688" y="6196377"/>
            <a:ext cx="1211958" cy="663691"/>
          </a:xfrm>
          <a:prstGeom prst="round2SameRect">
            <a:avLst/>
          </a:prstGeom>
          <a:solidFill>
            <a:schemeClr val="bg1"/>
          </a:solidFill>
          <a:ln>
            <a:noFill/>
          </a:ln>
          <a:effectLst>
            <a:outerShdw blurRad="63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pic>
        <p:nvPicPr>
          <p:cNvPr id="8" name="7 Imagen" descr="HDN logo.png"/>
          <p:cNvPicPr>
            <a:picLocks noChangeAspect="1"/>
          </p:cNvPicPr>
          <p:nvPr/>
        </p:nvPicPr>
        <p:blipFill>
          <a:blip r:embed="rId21" cstate="print"/>
          <a:srcRect b="19508"/>
          <a:stretch>
            <a:fillRect/>
          </a:stretch>
        </p:blipFill>
        <p:spPr>
          <a:xfrm>
            <a:off x="7842013" y="6184151"/>
            <a:ext cx="1122324" cy="614302"/>
          </a:xfrm>
          <a:prstGeom prst="rect">
            <a:avLst/>
          </a:prstGeom>
        </p:spPr>
      </p:pic>
      <p:sp>
        <p:nvSpPr>
          <p:cNvPr id="9" name="8 Redondear rectángulo de esquina del mismo lado"/>
          <p:cNvSpPr/>
          <p:nvPr userDrawn="1"/>
        </p:nvSpPr>
        <p:spPr>
          <a:xfrm>
            <a:off x="7786688" y="6196377"/>
            <a:ext cx="1211958" cy="663691"/>
          </a:xfrm>
          <a:prstGeom prst="round2SameRect">
            <a:avLst/>
          </a:prstGeom>
          <a:solidFill>
            <a:schemeClr val="bg1"/>
          </a:solidFill>
          <a:ln>
            <a:noFill/>
          </a:ln>
          <a:effectLst>
            <a:outerShdw blurRad="63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pic>
        <p:nvPicPr>
          <p:cNvPr id="10" name="9 Imagen" descr="HDN logo.png"/>
          <p:cNvPicPr>
            <a:picLocks noChangeAspect="1"/>
          </p:cNvPicPr>
          <p:nvPr userDrawn="1"/>
        </p:nvPicPr>
        <p:blipFill>
          <a:blip r:embed="rId21" cstate="print"/>
          <a:srcRect b="19508"/>
          <a:stretch>
            <a:fillRect/>
          </a:stretch>
        </p:blipFill>
        <p:spPr>
          <a:xfrm>
            <a:off x="7842013" y="6184151"/>
            <a:ext cx="1122324" cy="614302"/>
          </a:xfrm>
          <a:prstGeom prst="rect">
            <a:avLst/>
          </a:prstGeom>
        </p:spPr>
      </p:pic>
    </p:spTree>
    <p:extLst>
      <p:ext uri="{BB962C8B-B14F-4D97-AF65-F5344CB8AC3E}">
        <p14:creationId xmlns:p14="http://schemas.microsoft.com/office/powerpoint/2010/main" val="282986610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Lst>
  <p:hf sldNum="0" hdr="0" ftr="0" dt="0"/>
  <p:txStyles>
    <p:titleStyle>
      <a:lvl1pPr algn="l" defTabSz="914400" rtl="0" eaLnBrk="1" latinLnBrk="0" hangingPunct="1">
        <a:spcBef>
          <a:spcPct val="0"/>
        </a:spcBef>
        <a:buNone/>
        <a:defRPr sz="4800" b="1"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Courier New" pitchFamily="49" charset="0"/>
        <a:buChar char="o"/>
        <a:defRPr sz="3200" kern="1200">
          <a:solidFill>
            <a:schemeClr val="tx1"/>
          </a:solidFill>
          <a:latin typeface="+mn-lt"/>
          <a:ea typeface="+mn-ea"/>
          <a:cs typeface="+mn-cs"/>
        </a:defRPr>
      </a:lvl1pPr>
      <a:lvl2pPr marL="742950" indent="-285750" algn="l" defTabSz="914400" rtl="0" eaLnBrk="1" latinLnBrk="0" hangingPunct="1">
        <a:spcBef>
          <a:spcPct val="20000"/>
        </a:spcBef>
        <a:buFont typeface="Courier New" pitchFamily="49" charset="0"/>
        <a:buChar char="o"/>
        <a:defRPr sz="2800" kern="1200">
          <a:solidFill>
            <a:schemeClr val="accent1"/>
          </a:solidFill>
          <a:latin typeface="+mn-lt"/>
          <a:ea typeface="+mn-ea"/>
          <a:cs typeface="+mn-cs"/>
        </a:defRPr>
      </a:lvl2pPr>
      <a:lvl3pPr marL="1143000" indent="-228600" algn="l" defTabSz="914400" rtl="0" eaLnBrk="1" latinLnBrk="0" hangingPunct="1">
        <a:spcBef>
          <a:spcPct val="20000"/>
        </a:spcBef>
        <a:buFont typeface="Courier New" pitchFamily="49" charset="0"/>
        <a:buChar char="o"/>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Courier New" pitchFamily="49" charset="0"/>
        <a:buChar char="o"/>
        <a:defRPr sz="2000" kern="1200">
          <a:solidFill>
            <a:schemeClr val="accent1"/>
          </a:solidFill>
          <a:latin typeface="+mn-lt"/>
          <a:ea typeface="+mn-ea"/>
          <a:cs typeface="+mn-cs"/>
        </a:defRPr>
      </a:lvl4pPr>
      <a:lvl5pPr marL="2057400" indent="-228600" algn="l" defTabSz="914400" rtl="0" eaLnBrk="1" latinLnBrk="0" hangingPunct="1">
        <a:spcBef>
          <a:spcPct val="20000"/>
        </a:spcBef>
        <a:buFont typeface="Courier New" pitchFamily="49" charset="0"/>
        <a:buChar char="o"/>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142842" y="71414"/>
            <a:ext cx="8856000" cy="1569660"/>
          </a:xfrm>
          <a:prstGeom prst="rect">
            <a:avLst/>
          </a:prstGeom>
        </p:spPr>
        <p:txBody>
          <a:bodyPr vert="horz" wrap="square" lIns="91440" tIns="45720" rIns="91440" bIns="45720" rtlCol="0" anchor="t" anchorCtr="0">
            <a:spAutoFit/>
          </a:bodyPr>
          <a:lstStyle/>
          <a:p>
            <a:r>
              <a:rPr lang="es-ES" dirty="0"/>
              <a:t>Haga clic para modificar el estilo de título del patrón</a:t>
            </a:r>
            <a:endParaRPr lang="en-US" dirty="0"/>
          </a:p>
        </p:txBody>
      </p:sp>
      <p:sp>
        <p:nvSpPr>
          <p:cNvPr id="3" name="2 Marcador de texto"/>
          <p:cNvSpPr>
            <a:spLocks noGrp="1"/>
          </p:cNvSpPr>
          <p:nvPr>
            <p:ph type="body" idx="1"/>
          </p:nvPr>
        </p:nvSpPr>
        <p:spPr>
          <a:xfrm>
            <a:off x="142844" y="1071546"/>
            <a:ext cx="8858312" cy="5214974"/>
          </a:xfrm>
          <a:prstGeom prst="rect">
            <a:avLst/>
          </a:prstGeom>
        </p:spPr>
        <p:txBody>
          <a:bodyPr vert="horz" lIns="91440" tIns="45720" rIns="91440" bIns="45720" rtlCol="0">
            <a:normAutofit/>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3 Marcador de fecha"/>
          <p:cNvSpPr>
            <a:spLocks noGrp="1"/>
          </p:cNvSpPr>
          <p:nvPr>
            <p:ph type="dt" sz="half" idx="2"/>
          </p:nvPr>
        </p:nvSpPr>
        <p:spPr>
          <a:xfrm>
            <a:off x="5900728" y="6450037"/>
            <a:ext cx="1757410" cy="365125"/>
          </a:xfrm>
          <a:prstGeom prst="rect">
            <a:avLst/>
          </a:prstGeom>
        </p:spPr>
        <p:txBody>
          <a:bodyPr vert="horz" lIns="91440" tIns="45720" rIns="91440" bIns="45720" rtlCol="0" anchor="ctr"/>
          <a:lstStyle>
            <a:lvl1pPr algn="r">
              <a:defRPr sz="1200">
                <a:solidFill>
                  <a:schemeClr val="accent5"/>
                </a:solidFill>
              </a:defRPr>
            </a:lvl1pPr>
          </a:lstStyle>
          <a:p>
            <a:pPr fontAlgn="auto">
              <a:spcBef>
                <a:spcPts val="0"/>
              </a:spcBef>
              <a:spcAft>
                <a:spcPts val="0"/>
              </a:spcAft>
            </a:pPr>
            <a:fld id="{82E42635-070C-4CD4-9F36-53373936D961}" type="datetime4">
              <a:rPr lang="en-US" smtClean="0">
                <a:solidFill>
                  <a:srgbClr val="929292"/>
                </a:solidFill>
                <a:latin typeface="Segoe UI"/>
              </a:rPr>
              <a:pPr fontAlgn="auto">
                <a:spcBef>
                  <a:spcPts val="0"/>
                </a:spcBef>
                <a:spcAft>
                  <a:spcPts val="0"/>
                </a:spcAft>
              </a:pPr>
              <a:t>August 30, 2021</a:t>
            </a:fld>
            <a:endParaRPr lang="en-US" dirty="0">
              <a:solidFill>
                <a:srgbClr val="929292"/>
              </a:solidFill>
              <a:latin typeface="Segoe UI"/>
            </a:endParaRPr>
          </a:p>
        </p:txBody>
      </p:sp>
      <p:sp>
        <p:nvSpPr>
          <p:cNvPr id="5" name="4 Marcador de pie de página"/>
          <p:cNvSpPr>
            <a:spLocks noGrp="1"/>
          </p:cNvSpPr>
          <p:nvPr>
            <p:ph type="ftr" sz="quarter" idx="3"/>
          </p:nvPr>
        </p:nvSpPr>
        <p:spPr>
          <a:xfrm>
            <a:off x="557214" y="6450037"/>
            <a:ext cx="5343523" cy="365125"/>
          </a:xfrm>
          <a:prstGeom prst="rect">
            <a:avLst/>
          </a:prstGeom>
        </p:spPr>
        <p:txBody>
          <a:bodyPr vert="horz" lIns="91440" tIns="45720" rIns="91440" bIns="45720" rtlCol="0" anchor="ctr"/>
          <a:lstStyle>
            <a:lvl1pPr algn="l">
              <a:defRPr sz="1200">
                <a:solidFill>
                  <a:schemeClr val="accent1"/>
                </a:solidFill>
              </a:defRPr>
            </a:lvl1pPr>
          </a:lstStyle>
          <a:p>
            <a:pPr fontAlgn="auto">
              <a:spcBef>
                <a:spcPts val="0"/>
              </a:spcBef>
              <a:spcAft>
                <a:spcPts val="0"/>
              </a:spcAft>
            </a:pPr>
            <a:endParaRPr lang="en-US" dirty="0">
              <a:solidFill>
                <a:srgbClr val="A82010"/>
              </a:solidFill>
              <a:latin typeface="Segoe UI"/>
            </a:endParaRPr>
          </a:p>
        </p:txBody>
      </p:sp>
      <p:sp>
        <p:nvSpPr>
          <p:cNvPr id="6" name="5 Marcador de número de diapositiva"/>
          <p:cNvSpPr>
            <a:spLocks noGrp="1"/>
          </p:cNvSpPr>
          <p:nvPr>
            <p:ph type="sldNum" sz="quarter" idx="4"/>
          </p:nvPr>
        </p:nvSpPr>
        <p:spPr>
          <a:xfrm>
            <a:off x="14289" y="6450037"/>
            <a:ext cx="485774" cy="365125"/>
          </a:xfrm>
          <a:prstGeom prst="rect">
            <a:avLst/>
          </a:prstGeom>
        </p:spPr>
        <p:txBody>
          <a:bodyPr vert="horz" lIns="91440" tIns="45720" rIns="91440" bIns="45720" rtlCol="0" anchor="ctr"/>
          <a:lstStyle>
            <a:lvl1pPr algn="r">
              <a:defRPr sz="1200">
                <a:solidFill>
                  <a:schemeClr val="accent1"/>
                </a:solidFill>
              </a:defRPr>
            </a:lvl1pPr>
          </a:lstStyle>
          <a:p>
            <a:pPr fontAlgn="auto">
              <a:spcBef>
                <a:spcPts val="0"/>
              </a:spcBef>
              <a:spcAft>
                <a:spcPts val="0"/>
              </a:spcAft>
            </a:pPr>
            <a:fld id="{FE1C0CE1-AB8A-4B02-A174-2F167B583E27}" type="slidenum">
              <a:rPr lang="en-US" smtClean="0">
                <a:solidFill>
                  <a:srgbClr val="A82010"/>
                </a:solidFill>
                <a:latin typeface="Segoe UI"/>
              </a:rPr>
              <a:pPr fontAlgn="auto">
                <a:spcBef>
                  <a:spcPts val="0"/>
                </a:spcBef>
                <a:spcAft>
                  <a:spcPts val="0"/>
                </a:spcAft>
              </a:pPr>
              <a:t>‹#›</a:t>
            </a:fld>
            <a:endParaRPr lang="en-US" dirty="0">
              <a:solidFill>
                <a:srgbClr val="A82010"/>
              </a:solidFill>
              <a:latin typeface="Segoe UI"/>
            </a:endParaRPr>
          </a:p>
        </p:txBody>
      </p:sp>
      <p:sp>
        <p:nvSpPr>
          <p:cNvPr id="11" name="10 Redondear rectángulo de esquina del mismo lado"/>
          <p:cNvSpPr/>
          <p:nvPr/>
        </p:nvSpPr>
        <p:spPr>
          <a:xfrm>
            <a:off x="7786688" y="6196377"/>
            <a:ext cx="1211958" cy="663691"/>
          </a:xfrm>
          <a:prstGeom prst="round2SameRect">
            <a:avLst/>
          </a:prstGeom>
          <a:solidFill>
            <a:schemeClr val="bg1"/>
          </a:solidFill>
          <a:ln>
            <a:noFill/>
          </a:ln>
          <a:effectLst>
            <a:outerShdw blurRad="63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pic>
        <p:nvPicPr>
          <p:cNvPr id="8" name="7 Imagen" descr="HDN logo.png"/>
          <p:cNvPicPr>
            <a:picLocks noChangeAspect="1"/>
          </p:cNvPicPr>
          <p:nvPr/>
        </p:nvPicPr>
        <p:blipFill>
          <a:blip r:embed="rId21" cstate="print"/>
          <a:srcRect b="19508"/>
          <a:stretch>
            <a:fillRect/>
          </a:stretch>
        </p:blipFill>
        <p:spPr>
          <a:xfrm>
            <a:off x="7842013" y="6184151"/>
            <a:ext cx="1122324" cy="614302"/>
          </a:xfrm>
          <a:prstGeom prst="rect">
            <a:avLst/>
          </a:prstGeom>
        </p:spPr>
      </p:pic>
    </p:spTree>
    <p:extLst>
      <p:ext uri="{BB962C8B-B14F-4D97-AF65-F5344CB8AC3E}">
        <p14:creationId xmlns:p14="http://schemas.microsoft.com/office/powerpoint/2010/main" val="1375414603"/>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Lst>
  <p:hf sldNum="0" hdr="0" ftr="0" dt="0"/>
  <p:txStyles>
    <p:titleStyle>
      <a:lvl1pPr algn="l" defTabSz="914400" rtl="0" eaLnBrk="1" latinLnBrk="0" hangingPunct="1">
        <a:spcBef>
          <a:spcPct val="0"/>
        </a:spcBef>
        <a:buNone/>
        <a:defRPr sz="4800" b="1"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Courier New" pitchFamily="49" charset="0"/>
        <a:buChar char="o"/>
        <a:defRPr sz="3200" kern="1200">
          <a:solidFill>
            <a:schemeClr val="tx1"/>
          </a:solidFill>
          <a:latin typeface="+mn-lt"/>
          <a:ea typeface="+mn-ea"/>
          <a:cs typeface="+mn-cs"/>
        </a:defRPr>
      </a:lvl1pPr>
      <a:lvl2pPr marL="742950" indent="-285750" algn="l" defTabSz="914400" rtl="0" eaLnBrk="1" latinLnBrk="0" hangingPunct="1">
        <a:spcBef>
          <a:spcPct val="20000"/>
        </a:spcBef>
        <a:buFont typeface="Courier New" pitchFamily="49" charset="0"/>
        <a:buChar char="o"/>
        <a:defRPr sz="2800" kern="1200">
          <a:solidFill>
            <a:schemeClr val="accent1"/>
          </a:solidFill>
          <a:latin typeface="+mn-lt"/>
          <a:ea typeface="+mn-ea"/>
          <a:cs typeface="+mn-cs"/>
        </a:defRPr>
      </a:lvl2pPr>
      <a:lvl3pPr marL="1143000" indent="-228600" algn="l" defTabSz="914400" rtl="0" eaLnBrk="1" latinLnBrk="0" hangingPunct="1">
        <a:spcBef>
          <a:spcPct val="20000"/>
        </a:spcBef>
        <a:buFont typeface="Courier New" pitchFamily="49" charset="0"/>
        <a:buChar char="o"/>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Courier New" pitchFamily="49" charset="0"/>
        <a:buChar char="o"/>
        <a:defRPr sz="2000" kern="1200">
          <a:solidFill>
            <a:schemeClr val="accent1"/>
          </a:solidFill>
          <a:latin typeface="+mn-lt"/>
          <a:ea typeface="+mn-ea"/>
          <a:cs typeface="+mn-cs"/>
        </a:defRPr>
      </a:lvl4pPr>
      <a:lvl5pPr marL="2057400" indent="-228600" algn="l" defTabSz="914400" rtl="0" eaLnBrk="1" latinLnBrk="0" hangingPunct="1">
        <a:spcBef>
          <a:spcPct val="20000"/>
        </a:spcBef>
        <a:buFont typeface="Courier New" pitchFamily="49" charset="0"/>
        <a:buChar char="o"/>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3.pn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5.png"/><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41.wmf"/></Relationships>
</file>

<file path=ppt/slides/_rels/slide49.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64.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7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r>
              <a:rPr lang="en-US"/>
              <a:t>The Fundamental Problem of Causal Inference</a:t>
            </a:r>
          </a:p>
        </p:txBody>
      </p:sp>
      <p:sp>
        <p:nvSpPr>
          <p:cNvPr id="2051" name="Rectangle 3"/>
          <p:cNvSpPr>
            <a:spLocks noGrp="1" noChangeArrowheads="1"/>
          </p:cNvSpPr>
          <p:nvPr>
            <p:ph type="subTitle" idx="1"/>
          </p:nvPr>
        </p:nvSpPr>
        <p:spPr/>
        <p:txBody>
          <a:bodyPr/>
          <a:lstStyle/>
          <a:p>
            <a:pPr eaLnBrk="1" hangingPunct="1"/>
            <a:r>
              <a:rPr lang="en-US" dirty="0"/>
              <a:t>Alexander Tabarrok</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Regression (Aside)</a:t>
            </a:r>
          </a:p>
        </p:txBody>
      </p:sp>
      <p:sp>
        <p:nvSpPr>
          <p:cNvPr id="3" name="Content Placeholder 2"/>
          <p:cNvSpPr>
            <a:spLocks noGrp="1"/>
          </p:cNvSpPr>
          <p:nvPr>
            <p:ph idx="1"/>
          </p:nvPr>
        </p:nvSpPr>
        <p:spPr/>
        <p:txBody>
          <a:bodyPr/>
          <a:lstStyle/>
          <a:p>
            <a:r>
              <a:rPr lang="en-US" dirty="0"/>
              <a:t>In a regression context we can run the following regression:</a:t>
            </a:r>
          </a:p>
          <a:p>
            <a:pPr marL="118872" indent="0">
              <a:buNone/>
            </a:pPr>
            <a:r>
              <a:rPr lang="en-US" dirty="0"/>
              <a:t>and B</a:t>
            </a:r>
            <a:r>
              <a:rPr lang="en-US" baseline="-25000" dirty="0"/>
              <a:t>T</a:t>
            </a:r>
            <a:r>
              <a:rPr lang="en-US" dirty="0"/>
              <a:t> will measure the treatment effect. It's useful to run through this once in the simple case to prove that this is true.  See handout.</a:t>
            </a:r>
          </a:p>
          <a:p>
            <a:pPr marL="118872" indent="0">
              <a:buNone/>
            </a:pPr>
            <a:endParaRPr lang="en-US" dirty="0"/>
          </a:p>
          <a:p>
            <a:pPr marL="118872" indent="0">
              <a:buNone/>
            </a:pPr>
            <a:r>
              <a:rPr lang="en-US" dirty="0"/>
              <a:t>Bottom line one can prove in this example</a:t>
            </a:r>
          </a:p>
          <a:p>
            <a:pPr marL="118872" indent="0">
              <a:buNone/>
            </a:pPr>
            <a:endParaRPr lang="en-US" dirty="0"/>
          </a:p>
          <a:p>
            <a:pPr marL="118872" indent="0">
              <a:buNone/>
            </a:pPr>
            <a:endParaRPr lang="en-US" dirty="0"/>
          </a:p>
        </p:txBody>
      </p:sp>
      <p:pic>
        <p:nvPicPr>
          <p:cNvPr id="4" name="Picture 4"/>
          <p:cNvPicPr>
            <a:picLocks noChangeAspect="1" noChangeArrowheads="1"/>
          </p:cNvPicPr>
          <p:nvPr/>
        </p:nvPicPr>
        <p:blipFill>
          <a:blip r:embed="rId2" cstate="print"/>
          <a:srcRect/>
          <a:stretch>
            <a:fillRect/>
          </a:stretch>
        </p:blipFill>
        <p:spPr bwMode="auto">
          <a:xfrm>
            <a:off x="4648200" y="2362200"/>
            <a:ext cx="2085975" cy="495300"/>
          </a:xfrm>
          <a:prstGeom prst="rect">
            <a:avLst/>
          </a:prstGeom>
          <a:noFill/>
          <a:ln w="9525">
            <a:noFill/>
            <a:miter lim="800000"/>
            <a:headEnd/>
            <a:tailEnd/>
          </a:ln>
        </p:spPr>
      </p:pic>
      <p:pic>
        <p:nvPicPr>
          <p:cNvPr id="6" name="Picture 5">
            <a:extLst>
              <a:ext uri="{FF2B5EF4-FFF2-40B4-BE49-F238E27FC236}">
                <a16:creationId xmlns:a16="http://schemas.microsoft.com/office/drawing/2014/main" id="{41013AEF-804D-440B-8A3F-EF12987B8616}"/>
              </a:ext>
            </a:extLst>
          </p:cNvPr>
          <p:cNvPicPr>
            <a:picLocks noChangeAspect="1"/>
          </p:cNvPicPr>
          <p:nvPr/>
        </p:nvPicPr>
        <p:blipFill>
          <a:blip r:embed="rId3"/>
          <a:stretch>
            <a:fillRect/>
          </a:stretch>
        </p:blipFill>
        <p:spPr>
          <a:xfrm>
            <a:off x="1219200" y="5410200"/>
            <a:ext cx="6372225" cy="1123950"/>
          </a:xfrm>
          <a:prstGeom prst="rect">
            <a:avLst/>
          </a:prstGeom>
        </p:spPr>
      </p:pic>
    </p:spTree>
    <p:extLst>
      <p:ext uri="{BB962C8B-B14F-4D97-AF65-F5344CB8AC3E}">
        <p14:creationId xmlns:p14="http://schemas.microsoft.com/office/powerpoint/2010/main" val="1581458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D6915-7F37-45FB-AF9A-4F7F3201EEBC}"/>
              </a:ext>
            </a:extLst>
          </p:cNvPr>
          <p:cNvSpPr>
            <a:spLocks noGrp="1"/>
          </p:cNvSpPr>
          <p:nvPr>
            <p:ph type="title"/>
          </p:nvPr>
        </p:nvSpPr>
        <p:spPr/>
        <p:txBody>
          <a:bodyPr/>
          <a:lstStyle/>
          <a:p>
            <a:r>
              <a:rPr lang="en-US" dirty="0"/>
              <a:t>Matching</a:t>
            </a:r>
          </a:p>
        </p:txBody>
      </p:sp>
      <p:sp>
        <p:nvSpPr>
          <p:cNvPr id="3" name="Content Placeholder 2">
            <a:extLst>
              <a:ext uri="{FF2B5EF4-FFF2-40B4-BE49-F238E27FC236}">
                <a16:creationId xmlns:a16="http://schemas.microsoft.com/office/drawing/2014/main" id="{5891E36B-01AB-4476-9A40-4053B47B9DCE}"/>
              </a:ext>
            </a:extLst>
          </p:cNvPr>
          <p:cNvSpPr>
            <a:spLocks noGrp="1"/>
          </p:cNvSpPr>
          <p:nvPr>
            <p:ph idx="1"/>
          </p:nvPr>
        </p:nvSpPr>
        <p:spPr/>
        <p:txBody>
          <a:bodyPr/>
          <a:lstStyle/>
          <a:p>
            <a:r>
              <a:rPr lang="en-US" dirty="0"/>
              <a:t>Regression is typically one of the first techniques discussed in a class on causal inference but a much more intuitive and straightforward approach is matching.</a:t>
            </a:r>
          </a:p>
          <a:p>
            <a:r>
              <a:rPr lang="en-US" dirty="0"/>
              <a:t>Basic idea: Match on observables then compute statistics such as the ATE.</a:t>
            </a:r>
          </a:p>
        </p:txBody>
      </p:sp>
    </p:spTree>
    <p:extLst>
      <p:ext uri="{BB962C8B-B14F-4D97-AF65-F5344CB8AC3E}">
        <p14:creationId xmlns:p14="http://schemas.microsoft.com/office/powerpoint/2010/main" val="180942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998AC-3857-423E-B70D-B8F959F73DF9}"/>
              </a:ext>
            </a:extLst>
          </p:cNvPr>
          <p:cNvSpPr>
            <a:spLocks noGrp="1"/>
          </p:cNvSpPr>
          <p:nvPr>
            <p:ph type="title"/>
          </p:nvPr>
        </p:nvSpPr>
        <p:spPr/>
        <p:txBody>
          <a:bodyPr/>
          <a:lstStyle/>
          <a:p>
            <a:r>
              <a:rPr lang="en-US" dirty="0"/>
              <a:t>One Difference Example</a:t>
            </a:r>
          </a:p>
        </p:txBody>
      </p:sp>
      <p:sp>
        <p:nvSpPr>
          <p:cNvPr id="6" name="Content Placeholder 5">
            <a:extLst>
              <a:ext uri="{FF2B5EF4-FFF2-40B4-BE49-F238E27FC236}">
                <a16:creationId xmlns:a16="http://schemas.microsoft.com/office/drawing/2014/main" id="{7254713B-E512-49D7-909C-1E5AD1E58E80}"/>
              </a:ext>
            </a:extLst>
          </p:cNvPr>
          <p:cNvSpPr>
            <a:spLocks noGrp="1"/>
          </p:cNvSpPr>
          <p:nvPr>
            <p:ph idx="1"/>
          </p:nvPr>
        </p:nvSpPr>
        <p:spPr>
          <a:xfrm>
            <a:off x="304800" y="1775191"/>
            <a:ext cx="4267200" cy="4625609"/>
          </a:xfrm>
        </p:spPr>
        <p:txBody>
          <a:bodyPr>
            <a:normAutofit fontScale="47500" lnSpcReduction="20000"/>
          </a:bodyPr>
          <a:lstStyle/>
          <a:p>
            <a:r>
              <a:rPr lang="en-US" sz="4400" dirty="0"/>
              <a:t>Suppose we are interested in the effect of a training program on wages. We have data on the wages of trainees and non-trainees.</a:t>
            </a:r>
          </a:p>
          <a:p>
            <a:r>
              <a:rPr lang="en-US" sz="4400" dirty="0"/>
              <a:t>Naïve ATE</a:t>
            </a:r>
          </a:p>
          <a:p>
            <a:r>
              <a:rPr lang="en-US" sz="4400" dirty="0"/>
              <a:t>11075-11101.25=-26.24</a:t>
            </a:r>
          </a:p>
          <a:p>
            <a:r>
              <a:rPr lang="en-US" sz="4400" dirty="0"/>
              <a:t>But note that average age is higher in non-trainee sample and wages typically increase with age.</a:t>
            </a:r>
          </a:p>
          <a:p>
            <a:r>
              <a:rPr lang="en-US" sz="4400" dirty="0"/>
              <a:t>Let’s match </a:t>
            </a:r>
            <a:r>
              <a:rPr lang="en-US" sz="4400"/>
              <a:t>on age </a:t>
            </a:r>
            <a:r>
              <a:rPr lang="en-US" sz="4400" dirty="0"/>
              <a:t>to find the average treatment effect on the treated.</a:t>
            </a:r>
          </a:p>
          <a:p>
            <a:endParaRPr lang="en-US" sz="2800" dirty="0"/>
          </a:p>
          <a:p>
            <a:endParaRPr lang="en-US" dirty="0"/>
          </a:p>
          <a:p>
            <a:endParaRPr lang="en-US" dirty="0"/>
          </a:p>
          <a:p>
            <a:endParaRPr lang="en-US" dirty="0"/>
          </a:p>
          <a:p>
            <a:r>
              <a:rPr lang="en-US" sz="1600" dirty="0"/>
              <a:t>(from Cunningham’s Mixtape)</a:t>
            </a:r>
          </a:p>
        </p:txBody>
      </p:sp>
      <p:pic>
        <p:nvPicPr>
          <p:cNvPr id="5" name="Picture 4">
            <a:extLst>
              <a:ext uri="{FF2B5EF4-FFF2-40B4-BE49-F238E27FC236}">
                <a16:creationId xmlns:a16="http://schemas.microsoft.com/office/drawing/2014/main" id="{CA4D864E-D1D3-482C-A3FC-FE2A02841A52}"/>
              </a:ext>
            </a:extLst>
          </p:cNvPr>
          <p:cNvPicPr>
            <a:picLocks noChangeAspect="1"/>
          </p:cNvPicPr>
          <p:nvPr/>
        </p:nvPicPr>
        <p:blipFill>
          <a:blip r:embed="rId2"/>
          <a:stretch>
            <a:fillRect/>
          </a:stretch>
        </p:blipFill>
        <p:spPr>
          <a:xfrm>
            <a:off x="4876800" y="1490695"/>
            <a:ext cx="4041693" cy="5342921"/>
          </a:xfrm>
          <a:prstGeom prst="rect">
            <a:avLst/>
          </a:prstGeom>
        </p:spPr>
      </p:pic>
      <p:cxnSp>
        <p:nvCxnSpPr>
          <p:cNvPr id="8" name="Straight Arrow Connector 7">
            <a:extLst>
              <a:ext uri="{FF2B5EF4-FFF2-40B4-BE49-F238E27FC236}">
                <a16:creationId xmlns:a16="http://schemas.microsoft.com/office/drawing/2014/main" id="{9D30F264-1CBF-48BF-9ADE-51C0513EBA56}"/>
              </a:ext>
            </a:extLst>
          </p:cNvPr>
          <p:cNvCxnSpPr>
            <a:cxnSpLocks/>
          </p:cNvCxnSpPr>
          <p:nvPr/>
        </p:nvCxnSpPr>
        <p:spPr>
          <a:xfrm>
            <a:off x="5867400" y="2133600"/>
            <a:ext cx="1716047" cy="2743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7B53DC5-BD17-442B-AC1E-4B6425ED4BA2}"/>
              </a:ext>
            </a:extLst>
          </p:cNvPr>
          <p:cNvCxnSpPr/>
          <p:nvPr/>
        </p:nvCxnSpPr>
        <p:spPr>
          <a:xfrm>
            <a:off x="5867400" y="2286000"/>
            <a:ext cx="1676400" cy="838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F1B2BEA-C31D-42F7-BA16-F10897C779D4}"/>
              </a:ext>
            </a:extLst>
          </p:cNvPr>
          <p:cNvCxnSpPr/>
          <p:nvPr/>
        </p:nvCxnSpPr>
        <p:spPr>
          <a:xfrm>
            <a:off x="5943600" y="2514600"/>
            <a:ext cx="1600200" cy="1295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A531979-908E-4F5E-8C83-79121318596B}"/>
              </a:ext>
            </a:extLst>
          </p:cNvPr>
          <p:cNvCxnSpPr/>
          <p:nvPr/>
        </p:nvCxnSpPr>
        <p:spPr>
          <a:xfrm flipV="1">
            <a:off x="5867400" y="2286000"/>
            <a:ext cx="1600200"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DB5549F-F0E8-41A6-867A-3E64DFCB4A81}"/>
              </a:ext>
            </a:extLst>
          </p:cNvPr>
          <p:cNvCxnSpPr/>
          <p:nvPr/>
        </p:nvCxnSpPr>
        <p:spPr>
          <a:xfrm>
            <a:off x="5943600" y="2895600"/>
            <a:ext cx="1600200"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EE4CAB1-E7C6-4A10-AE8D-FDE002F35F8C}"/>
              </a:ext>
            </a:extLst>
          </p:cNvPr>
          <p:cNvCxnSpPr>
            <a:cxnSpLocks/>
          </p:cNvCxnSpPr>
          <p:nvPr/>
        </p:nvCxnSpPr>
        <p:spPr>
          <a:xfrm>
            <a:off x="5943600" y="3200400"/>
            <a:ext cx="1524000" cy="1524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E0E358E-297F-469E-927F-25BEB6479051}"/>
              </a:ext>
            </a:extLst>
          </p:cNvPr>
          <p:cNvCxnSpPr/>
          <p:nvPr/>
        </p:nvCxnSpPr>
        <p:spPr>
          <a:xfrm>
            <a:off x="5867400" y="3429000"/>
            <a:ext cx="1676400" cy="2133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537B5AC-AB61-42FA-BDB7-716D857C995D}"/>
              </a:ext>
            </a:extLst>
          </p:cNvPr>
          <p:cNvCxnSpPr/>
          <p:nvPr/>
        </p:nvCxnSpPr>
        <p:spPr>
          <a:xfrm flipV="1">
            <a:off x="5867400" y="2133600"/>
            <a:ext cx="1524000" cy="1447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D7B3192-5446-4403-9A3F-99563F263004}"/>
              </a:ext>
            </a:extLst>
          </p:cNvPr>
          <p:cNvCxnSpPr>
            <a:cxnSpLocks/>
          </p:cNvCxnSpPr>
          <p:nvPr/>
        </p:nvCxnSpPr>
        <p:spPr>
          <a:xfrm flipV="1">
            <a:off x="5907047" y="2552700"/>
            <a:ext cx="1524000" cy="12252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B9EBB1B-B61C-47C9-BC89-D844EA04B312}"/>
              </a:ext>
            </a:extLst>
          </p:cNvPr>
          <p:cNvCxnSpPr>
            <a:cxnSpLocks/>
          </p:cNvCxnSpPr>
          <p:nvPr/>
        </p:nvCxnSpPr>
        <p:spPr>
          <a:xfrm>
            <a:off x="6172200" y="4038600"/>
            <a:ext cx="1447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7318DC6-38EC-439E-8CCA-6F734CB5F90D}"/>
              </a:ext>
            </a:extLst>
          </p:cNvPr>
          <p:cNvCxnSpPr>
            <a:cxnSpLocks/>
          </p:cNvCxnSpPr>
          <p:nvPr/>
        </p:nvCxnSpPr>
        <p:spPr>
          <a:xfrm>
            <a:off x="5943600" y="4038600"/>
            <a:ext cx="1600200" cy="1676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921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left)">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left)">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left)">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left)">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ipe(left)">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wipe(left)">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wipe(left)">
                                      <p:cBhvr>
                                        <p:cTn id="72" dur="500"/>
                                        <p:tgtEl>
                                          <p:spTgt spid="25"/>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wipe(left)">
                                      <p:cBhvr>
                                        <p:cTn id="77" dur="500"/>
                                        <p:tgtEl>
                                          <p:spTgt spid="27"/>
                                        </p:tgtEl>
                                      </p:cBhvr>
                                    </p:animEffect>
                                  </p:childTnLst>
                                </p:cTn>
                              </p:par>
                              <p:par>
                                <p:cTn id="78" presetID="22" presetClass="entr" presetSubtype="8" fill="hold" nodeType="with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wipe(left)">
                                      <p:cBhvr>
                                        <p:cTn id="8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E7FD60-C3D3-4E0E-AD73-62C32796AB69}"/>
              </a:ext>
            </a:extLst>
          </p:cNvPr>
          <p:cNvPicPr>
            <a:picLocks noChangeAspect="1"/>
          </p:cNvPicPr>
          <p:nvPr/>
        </p:nvPicPr>
        <p:blipFill>
          <a:blip r:embed="rId2"/>
          <a:stretch>
            <a:fillRect/>
          </a:stretch>
        </p:blipFill>
        <p:spPr>
          <a:xfrm>
            <a:off x="3944794" y="0"/>
            <a:ext cx="5199206" cy="6858000"/>
          </a:xfrm>
          <a:prstGeom prst="rect">
            <a:avLst/>
          </a:prstGeom>
        </p:spPr>
      </p:pic>
      <p:sp>
        <p:nvSpPr>
          <p:cNvPr id="6" name="Rectangle 5">
            <a:extLst>
              <a:ext uri="{FF2B5EF4-FFF2-40B4-BE49-F238E27FC236}">
                <a16:creationId xmlns:a16="http://schemas.microsoft.com/office/drawing/2014/main" id="{9A170595-E85D-487B-91AA-F883E1253E04}"/>
              </a:ext>
            </a:extLst>
          </p:cNvPr>
          <p:cNvSpPr/>
          <p:nvPr/>
        </p:nvSpPr>
        <p:spPr>
          <a:xfrm>
            <a:off x="4020994" y="6210300"/>
            <a:ext cx="4800600" cy="381000"/>
          </a:xfrm>
          <a:prstGeom prst="rect">
            <a:avLst/>
          </a:prstGeom>
          <a:solidFill>
            <a:srgbClr val="FFFF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81C8577C-9E02-4E20-8E4A-362C7DFA0D45}"/>
              </a:ext>
            </a:extLst>
          </p:cNvPr>
          <p:cNvSpPr>
            <a:spLocks noGrp="1"/>
          </p:cNvSpPr>
          <p:nvPr>
            <p:ph idx="1"/>
          </p:nvPr>
        </p:nvSpPr>
        <p:spPr>
          <a:xfrm>
            <a:off x="76200" y="1584691"/>
            <a:ext cx="3810000" cy="4625609"/>
          </a:xfrm>
        </p:spPr>
        <p:txBody>
          <a:bodyPr>
            <a:normAutofit/>
          </a:bodyPr>
          <a:lstStyle/>
          <a:p>
            <a:r>
              <a:rPr lang="en-US" sz="2000" dirty="0"/>
              <a:t>Matched sample.</a:t>
            </a:r>
          </a:p>
          <a:p>
            <a:r>
              <a:rPr lang="en-US" sz="2000" dirty="0"/>
              <a:t>Compare with Treated sample--note age means are identical.</a:t>
            </a:r>
          </a:p>
          <a:p>
            <a:r>
              <a:rPr lang="en-US" sz="2000" dirty="0"/>
              <a:t>ATET on matched sample</a:t>
            </a:r>
          </a:p>
          <a:p>
            <a:r>
              <a:rPr lang="en-US" sz="2000" dirty="0"/>
              <a:t>11075-9380=1695.</a:t>
            </a:r>
          </a:p>
        </p:txBody>
      </p:sp>
      <p:sp>
        <p:nvSpPr>
          <p:cNvPr id="2" name="Rectangle 1">
            <a:extLst>
              <a:ext uri="{FF2B5EF4-FFF2-40B4-BE49-F238E27FC236}">
                <a16:creationId xmlns:a16="http://schemas.microsoft.com/office/drawing/2014/main" id="{5AB9B4BA-BB6B-4BD0-AA32-9FCD3BB8453A}"/>
              </a:ext>
            </a:extLst>
          </p:cNvPr>
          <p:cNvSpPr/>
          <p:nvPr/>
        </p:nvSpPr>
        <p:spPr>
          <a:xfrm>
            <a:off x="7239000" y="76200"/>
            <a:ext cx="1582594" cy="6629400"/>
          </a:xfrm>
          <a:prstGeom prst="rect">
            <a:avLst/>
          </a:prstGeom>
          <a:solidFill>
            <a:srgbClr val="FFFF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2A1E7B-712F-42C9-BC18-17901F5D7135}"/>
              </a:ext>
            </a:extLst>
          </p:cNvPr>
          <p:cNvSpPr/>
          <p:nvPr/>
        </p:nvSpPr>
        <p:spPr>
          <a:xfrm>
            <a:off x="4009303" y="30480"/>
            <a:ext cx="1582594" cy="6629400"/>
          </a:xfrm>
          <a:prstGeom prst="rect">
            <a:avLst/>
          </a:prstGeom>
          <a:solidFill>
            <a:srgbClr val="FFFF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305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left)">
                                      <p:cBhvr>
                                        <p:cTn id="17" dur="500"/>
                                        <p:tgtEl>
                                          <p:spTgt spid="8">
                                            <p:txEl>
                                              <p:pRg st="1" end="1"/>
                                            </p:txEl>
                                          </p:spTgt>
                                        </p:tgtEl>
                                      </p:cBhvr>
                                    </p:animEffect>
                                  </p:childTnLst>
                                </p:cTn>
                              </p:par>
                            </p:childTnLst>
                          </p:cTn>
                        </p:par>
                        <p:par>
                          <p:cTn id="18" fill="hold">
                            <p:stCondLst>
                              <p:cond delay="500"/>
                            </p:stCondLst>
                            <p:childTnLst>
                              <p:par>
                                <p:cTn id="19" presetID="22" presetClass="entr" presetSubtype="1"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Effect transition="in" filter="wipe(left)">
                                      <p:cBhvr>
                                        <p:cTn id="26" dur="500"/>
                                        <p:tgtEl>
                                          <p:spTgt spid="8">
                                            <p:txEl>
                                              <p:pRg st="2" end="2"/>
                                            </p:txEl>
                                          </p:spTgt>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8">
                                            <p:txEl>
                                              <p:pRg st="3" end="3"/>
                                            </p:txEl>
                                          </p:spTgt>
                                        </p:tgtEl>
                                        <p:attrNameLst>
                                          <p:attrName>style.visibility</p:attrName>
                                        </p:attrNameLst>
                                      </p:cBhvr>
                                      <p:to>
                                        <p:strVal val="visible"/>
                                      </p:to>
                                    </p:set>
                                    <p:animEffect transition="in" filter="wipe(left)">
                                      <p:cBhvr>
                                        <p:cTn id="30" dur="500"/>
                                        <p:tgtEl>
                                          <p:spTgt spid="8">
                                            <p:txEl>
                                              <p:pRg st="3" end="3"/>
                                            </p:txEl>
                                          </p:spTgt>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p:txBody>
          <a:bodyPr/>
          <a:lstStyle/>
          <a:p>
            <a:r>
              <a:rPr lang="en-US" dirty="0"/>
              <a:t>When can we use matching?</a:t>
            </a:r>
          </a:p>
        </p:txBody>
      </p:sp>
      <p:sp>
        <p:nvSpPr>
          <p:cNvPr id="6" name="5 Rectángulo redondeado"/>
          <p:cNvSpPr/>
          <p:nvPr/>
        </p:nvSpPr>
        <p:spPr>
          <a:xfrm>
            <a:off x="457200" y="2079641"/>
            <a:ext cx="7920000" cy="1328023"/>
          </a:xfrm>
          <a:prstGeom prst="roundRect">
            <a:avLst/>
          </a:prstGeom>
          <a:solidFill>
            <a:schemeClr val="bg1">
              <a:lumMod val="95000"/>
            </a:schemeClr>
          </a:solidFill>
        </p:spPr>
        <p:txBody>
          <a:bodyPr wrap="square" anchor="ctr">
            <a:spAutoFit/>
          </a:bodyPr>
          <a:lstStyle/>
          <a:p>
            <a:pPr marL="0" lvl="1" indent="0" algn="ctr">
              <a:buNone/>
            </a:pPr>
            <a:r>
              <a:rPr lang="en-US" sz="2400" dirty="0">
                <a:sym typeface="Symbol" pitchFamily="18" charset="2"/>
              </a:rPr>
              <a:t>Matching methods allow you to construct valid comparison groups when the assignment to the treatment is done on the basis of observable variables.</a:t>
            </a:r>
          </a:p>
        </p:txBody>
      </p:sp>
      <p:pic>
        <p:nvPicPr>
          <p:cNvPr id="8" name="7 Imagen" descr="notes-small.png"/>
          <p:cNvPicPr>
            <a:picLocks noChangeAspect="1"/>
          </p:cNvPicPr>
          <p:nvPr/>
        </p:nvPicPr>
        <p:blipFill>
          <a:blip r:embed="rId3" cstate="print"/>
          <a:stretch>
            <a:fillRect/>
          </a:stretch>
        </p:blipFill>
        <p:spPr>
          <a:xfrm rot="21408676">
            <a:off x="2751697" y="3375705"/>
            <a:ext cx="3640604" cy="2777487"/>
          </a:xfrm>
          <a:prstGeom prst="rect">
            <a:avLst/>
          </a:prstGeom>
        </p:spPr>
      </p:pic>
      <p:sp>
        <p:nvSpPr>
          <p:cNvPr id="9" name="8 Rectángulo"/>
          <p:cNvSpPr/>
          <p:nvPr/>
        </p:nvSpPr>
        <p:spPr>
          <a:xfrm rot="21417557">
            <a:off x="2982671" y="3769712"/>
            <a:ext cx="3382735" cy="2139047"/>
          </a:xfrm>
          <a:prstGeom prst="rect">
            <a:avLst/>
          </a:prstGeom>
        </p:spPr>
        <p:txBody>
          <a:bodyPr wrap="square">
            <a:spAutoFit/>
          </a:bodyPr>
          <a:lstStyle/>
          <a:p>
            <a:r>
              <a:rPr lang="en-US" sz="1900" b="1" dirty="0">
                <a:solidFill>
                  <a:schemeClr val="bg1"/>
                </a:solidFill>
                <a:sym typeface="Symbol" pitchFamily="18" charset="2"/>
              </a:rPr>
              <a:t>Warning: </a:t>
            </a:r>
            <a:r>
              <a:rPr lang="en-US" sz="1900" dirty="0">
                <a:solidFill>
                  <a:schemeClr val="bg1"/>
                </a:solidFill>
                <a:sym typeface="Symbol" pitchFamily="18" charset="2"/>
              </a:rPr>
              <a:t>Matching doesn’t control for selection bias that arises when the assignment to the treatment is done </a:t>
            </a:r>
            <a:r>
              <a:rPr lang="en-US" sz="1900" b="1" dirty="0">
                <a:solidFill>
                  <a:schemeClr val="bg1"/>
                </a:solidFill>
                <a:sym typeface="Symbol" pitchFamily="18" charset="2"/>
              </a:rPr>
              <a:t>on the basis of non-observables. (</a:t>
            </a:r>
            <a:r>
              <a:rPr lang="en-US" sz="1900" b="1" dirty="0" err="1">
                <a:solidFill>
                  <a:schemeClr val="bg1"/>
                </a:solidFill>
                <a:sym typeface="Symbol" pitchFamily="18" charset="2"/>
              </a:rPr>
              <a:t>n.b.</a:t>
            </a:r>
            <a:r>
              <a:rPr lang="en-US" sz="1900" b="1" dirty="0">
                <a:solidFill>
                  <a:schemeClr val="bg1"/>
                </a:solidFill>
                <a:sym typeface="Symbol" pitchFamily="18" charset="2"/>
              </a:rPr>
              <a:t> neither does regression. Need IV)</a:t>
            </a:r>
          </a:p>
        </p:txBody>
      </p:sp>
      <p:sp>
        <p:nvSpPr>
          <p:cNvPr id="2" name="TextBox 1"/>
          <p:cNvSpPr txBox="1"/>
          <p:nvPr/>
        </p:nvSpPr>
        <p:spPr>
          <a:xfrm>
            <a:off x="6681712" y="6553200"/>
            <a:ext cx="2347353" cy="246221"/>
          </a:xfrm>
          <a:prstGeom prst="rect">
            <a:avLst/>
          </a:prstGeom>
          <a:noFill/>
        </p:spPr>
        <p:txBody>
          <a:bodyPr wrap="square" rtlCol="0">
            <a:spAutoFit/>
          </a:bodyPr>
          <a:lstStyle/>
          <a:p>
            <a:pPr algn="r"/>
            <a:r>
              <a:rPr lang="en-US" sz="1000" dirty="0"/>
              <a:t>Slide from </a:t>
            </a:r>
            <a:r>
              <a:rPr lang="en-US" sz="1000" dirty="0" err="1"/>
              <a:t>Gertler</a:t>
            </a:r>
            <a:r>
              <a:rPr lang="en-US" sz="1000" dirty="0"/>
              <a:t> et al. World Bank</a:t>
            </a:r>
          </a:p>
        </p:txBody>
      </p:sp>
    </p:spTree>
    <p:extLst>
      <p:ext uri="{BB962C8B-B14F-4D97-AF65-F5344CB8AC3E}">
        <p14:creationId xmlns:p14="http://schemas.microsoft.com/office/powerpoint/2010/main" val="859385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900" decel="100000" fill="hold"/>
                                        <p:tgtEl>
                                          <p:spTgt spid="8"/>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6" presetID="37"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900" decel="100000" fill="hold"/>
                                        <p:tgtEl>
                                          <p:spTgt spid="9"/>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711C1-A8E3-4A05-9E7F-C53F761AD8A0}"/>
              </a:ext>
            </a:extLst>
          </p:cNvPr>
          <p:cNvSpPr>
            <a:spLocks noGrp="1"/>
          </p:cNvSpPr>
          <p:nvPr>
            <p:ph type="title"/>
          </p:nvPr>
        </p:nvSpPr>
        <p:spPr/>
        <p:txBody>
          <a:bodyPr>
            <a:normAutofit fontScale="90000"/>
          </a:bodyPr>
          <a:lstStyle/>
          <a:p>
            <a:r>
              <a:rPr lang="en-US" dirty="0"/>
              <a:t>Matching with More Than One Conditioning Variable</a:t>
            </a:r>
          </a:p>
        </p:txBody>
      </p:sp>
      <p:sp>
        <p:nvSpPr>
          <p:cNvPr id="3" name="Content Placeholder 2">
            <a:extLst>
              <a:ext uri="{FF2B5EF4-FFF2-40B4-BE49-F238E27FC236}">
                <a16:creationId xmlns:a16="http://schemas.microsoft.com/office/drawing/2014/main" id="{EAE4B0D2-CEB1-4071-83E7-3B56C4FB36D3}"/>
              </a:ext>
            </a:extLst>
          </p:cNvPr>
          <p:cNvSpPr>
            <a:spLocks noGrp="1"/>
          </p:cNvSpPr>
          <p:nvPr>
            <p:ph idx="1"/>
          </p:nvPr>
        </p:nvSpPr>
        <p:spPr/>
        <p:txBody>
          <a:bodyPr/>
          <a:lstStyle/>
          <a:p>
            <a:r>
              <a:rPr lang="en-US" dirty="0"/>
              <a:t>If we have more than one conditioning variable, e.g. age and gender then in principle there is no problem, we form matches within each block, calculate a treatment effect within block and form the weighted sum (probability of each block) to get the ATE.</a:t>
            </a:r>
          </a:p>
          <a:p>
            <a:r>
              <a:rPr lang="en-US" dirty="0"/>
              <a:t>A slightly different procedure which fits within a regression context is to use fixed effects for each block (“quasi-matching”).</a:t>
            </a:r>
          </a:p>
        </p:txBody>
      </p:sp>
    </p:spTree>
    <p:extLst>
      <p:ext uri="{BB962C8B-B14F-4D97-AF65-F5344CB8AC3E}">
        <p14:creationId xmlns:p14="http://schemas.microsoft.com/office/powerpoint/2010/main" val="1932953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Peer Effects and Matching</a:t>
            </a:r>
            <a:br>
              <a:rPr lang="en-US" dirty="0"/>
            </a:br>
            <a:r>
              <a:rPr lang="en-US" sz="1800" dirty="0" err="1"/>
              <a:t>Sacerdote</a:t>
            </a:r>
            <a:r>
              <a:rPr lang="en-US" sz="1800" dirty="0"/>
              <a:t>, B. (Dartmouth), 2001, Peer effects with random assignment: Results for Dartmouth roommates. Quarterly Journal of Economics, 116(2), 681-704</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0"/>
            <a:ext cx="9144000" cy="4815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9183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Random within blocks</a:t>
            </a:r>
          </a:p>
        </p:txBody>
      </p:sp>
      <p:sp>
        <p:nvSpPr>
          <p:cNvPr id="3" name="Content Placeholder 2"/>
          <p:cNvSpPr>
            <a:spLocks noGrp="1"/>
          </p:cNvSpPr>
          <p:nvPr>
            <p:ph idx="1"/>
          </p:nvPr>
        </p:nvSpPr>
        <p:spPr/>
        <p:txBody>
          <a:bodyPr>
            <a:normAutofit fontScale="85000" lnSpcReduction="20000"/>
          </a:bodyPr>
          <a:lstStyle/>
          <a:p>
            <a:r>
              <a:rPr lang="en-US" dirty="0"/>
              <a:t>Five questions</a:t>
            </a:r>
          </a:p>
          <a:p>
            <a:pPr marL="971550" lvl="1" indent="-514350">
              <a:buFont typeface="+mj-lt"/>
              <a:buAutoNum type="arabicPeriod"/>
            </a:pPr>
            <a:r>
              <a:rPr lang="en-US" dirty="0"/>
              <a:t>I smoke.</a:t>
            </a:r>
          </a:p>
          <a:p>
            <a:pPr marL="971550" lvl="1" indent="-514350">
              <a:buFont typeface="+mj-lt"/>
              <a:buAutoNum type="arabicPeriod"/>
            </a:pPr>
            <a:r>
              <a:rPr lang="en-US" dirty="0"/>
              <a:t>I like to listen to music while studying.</a:t>
            </a:r>
          </a:p>
          <a:p>
            <a:pPr marL="971550" lvl="1" indent="-514350">
              <a:buFont typeface="+mj-lt"/>
              <a:buAutoNum type="arabicPeriod"/>
            </a:pPr>
            <a:r>
              <a:rPr lang="en-US" dirty="0"/>
              <a:t>I keep late hours.</a:t>
            </a:r>
          </a:p>
          <a:p>
            <a:pPr marL="971550" lvl="1" indent="-514350">
              <a:buFont typeface="+mj-lt"/>
              <a:buAutoNum type="arabicPeriod"/>
            </a:pPr>
            <a:r>
              <a:rPr lang="en-US" dirty="0"/>
              <a:t>I am more neat than messy.</a:t>
            </a:r>
          </a:p>
          <a:p>
            <a:pPr marL="971550" lvl="1" indent="-514350">
              <a:buFont typeface="+mj-lt"/>
              <a:buAutoNum type="arabicPeriod"/>
            </a:pPr>
            <a:r>
              <a:rPr lang="en-US" dirty="0"/>
              <a:t>I am male.</a:t>
            </a:r>
          </a:p>
          <a:p>
            <a:r>
              <a:rPr lang="en-US" dirty="0"/>
              <a:t>5^2=32 blocks (25 non-empty).</a:t>
            </a:r>
          </a:p>
          <a:p>
            <a:r>
              <a:rPr lang="en-US" dirty="0"/>
              <a:t>Within block, assignment is random!</a:t>
            </a:r>
          </a:p>
          <a:p>
            <a:r>
              <a:rPr lang="en-US" baseline="0" dirty="0"/>
              <a:t>For a pure matching estimator, </a:t>
            </a:r>
            <a:r>
              <a:rPr lang="en-US" baseline="0" dirty="0" err="1"/>
              <a:t>Sacerdote</a:t>
            </a:r>
            <a:r>
              <a:rPr lang="en-US" baseline="0" dirty="0"/>
              <a:t> would estimate treatment within blocks. He wants to include some controls, however, and so for efficiency will use dummy variables which we will explain shortly. </a:t>
            </a:r>
            <a:r>
              <a:rPr lang="en-US" dirty="0"/>
              <a:t>Similar philosophy to matching.</a:t>
            </a:r>
            <a:endParaRPr lang="en-US" baseline="0" dirty="0"/>
          </a:p>
        </p:txBody>
      </p:sp>
    </p:spTree>
    <p:extLst>
      <p:ext uri="{BB962C8B-B14F-4D97-AF65-F5344CB8AC3E}">
        <p14:creationId xmlns:p14="http://schemas.microsoft.com/office/powerpoint/2010/main" val="3320015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Show Pre-Treatment Variables are Randomized</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9364" y="1527229"/>
            <a:ext cx="5091112" cy="5289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1989364" y="4433206"/>
            <a:ext cx="5091112" cy="4435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917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704" y="85217"/>
            <a:ext cx="8947150" cy="437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400" y="4093974"/>
            <a:ext cx="8672513" cy="249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4724400" y="2819400"/>
            <a:ext cx="2743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59774" y="5111562"/>
            <a:ext cx="8809832"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286000" y="1371600"/>
            <a:ext cx="6858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753100" y="2743200"/>
            <a:ext cx="647700" cy="647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676900" y="4150410"/>
            <a:ext cx="647700" cy="647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6217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7" grpId="0" animBg="1"/>
      <p:bldP spid="8"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Ideal and Real Data</a:t>
            </a:r>
          </a:p>
        </p:txBody>
      </p:sp>
      <p:sp>
        <p:nvSpPr>
          <p:cNvPr id="3" name="TextBox 2"/>
          <p:cNvSpPr txBox="1"/>
          <p:nvPr/>
        </p:nvSpPr>
        <p:spPr>
          <a:xfrm>
            <a:off x="304800" y="4495800"/>
            <a:ext cx="3352800" cy="2031325"/>
          </a:xfrm>
          <a:prstGeom prst="rect">
            <a:avLst/>
          </a:prstGeom>
          <a:noFill/>
        </p:spPr>
        <p:txBody>
          <a:bodyPr wrap="square" rtlCol="0">
            <a:spAutoFit/>
          </a:bodyPr>
          <a:lstStyle/>
          <a:p>
            <a:r>
              <a:rPr lang="en-US" dirty="0"/>
              <a:t>T=Treatment (0,1)</a:t>
            </a:r>
          </a:p>
          <a:p>
            <a:endParaRPr lang="en-US" dirty="0"/>
          </a:p>
          <a:p>
            <a:r>
              <a:rPr lang="en-US" dirty="0" err="1"/>
              <a:t>Y</a:t>
            </a:r>
            <a:r>
              <a:rPr lang="en-US" baseline="-25000" dirty="0" err="1"/>
              <a:t>i</a:t>
            </a:r>
            <a:r>
              <a:rPr lang="en-US" baseline="30000" dirty="0" err="1"/>
              <a:t>T</a:t>
            </a:r>
            <a:r>
              <a:rPr lang="en-US" dirty="0"/>
              <a:t>=Outcome for </a:t>
            </a:r>
            <a:r>
              <a:rPr lang="en-US" dirty="0" err="1"/>
              <a:t>i</a:t>
            </a:r>
            <a:r>
              <a:rPr lang="en-US" dirty="0"/>
              <a:t> when T=1</a:t>
            </a:r>
          </a:p>
          <a:p>
            <a:endParaRPr lang="en-US" dirty="0"/>
          </a:p>
          <a:p>
            <a:r>
              <a:rPr lang="en-US" dirty="0" err="1"/>
              <a:t>Y</a:t>
            </a:r>
            <a:r>
              <a:rPr lang="en-US" baseline="-25000" dirty="0" err="1"/>
              <a:t>i</a:t>
            </a:r>
            <a:r>
              <a:rPr lang="en-US" baseline="30000" dirty="0" err="1"/>
              <a:t>NT</a:t>
            </a:r>
            <a:r>
              <a:rPr lang="en-US" dirty="0"/>
              <a:t>=Outcome for </a:t>
            </a:r>
            <a:r>
              <a:rPr lang="en-US" dirty="0" err="1"/>
              <a:t>i</a:t>
            </a:r>
            <a:r>
              <a:rPr lang="en-US" dirty="0"/>
              <a:t> when T=0</a:t>
            </a:r>
          </a:p>
          <a:p>
            <a:endParaRPr lang="en-US" dirty="0"/>
          </a:p>
          <a:p>
            <a:endParaRPr lang="en-US" dirty="0"/>
          </a:p>
        </p:txBody>
      </p:sp>
      <p:pic>
        <p:nvPicPr>
          <p:cNvPr id="12" name="Picture 11"/>
          <p:cNvPicPr>
            <a:picLocks noChangeAspect="1"/>
          </p:cNvPicPr>
          <p:nvPr/>
        </p:nvPicPr>
        <p:blipFill>
          <a:blip r:embed="rId2"/>
          <a:stretch>
            <a:fillRect/>
          </a:stretch>
        </p:blipFill>
        <p:spPr>
          <a:xfrm>
            <a:off x="914400" y="1752600"/>
            <a:ext cx="7278201" cy="2363053"/>
          </a:xfrm>
          <a:prstGeom prst="rect">
            <a:avLst/>
          </a:prstGeom>
        </p:spPr>
      </p:pic>
      <p:pic>
        <p:nvPicPr>
          <p:cNvPr id="13" name="Picture 12"/>
          <p:cNvPicPr>
            <a:picLocks noChangeAspect="1"/>
          </p:cNvPicPr>
          <p:nvPr/>
        </p:nvPicPr>
        <p:blipFill>
          <a:blip r:embed="rId3"/>
          <a:stretch>
            <a:fillRect/>
          </a:stretch>
        </p:blipFill>
        <p:spPr>
          <a:xfrm>
            <a:off x="914399" y="1752599"/>
            <a:ext cx="7278201" cy="2363053"/>
          </a:xfrm>
          <a:prstGeom prst="rect">
            <a:avLst/>
          </a:prstGeom>
        </p:spPr>
      </p:pic>
    </p:spTree>
    <p:extLst>
      <p:ext uri="{BB962C8B-B14F-4D97-AF65-F5344CB8AC3E}">
        <p14:creationId xmlns:p14="http://schemas.microsoft.com/office/powerpoint/2010/main" val="984687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Peer Effects</a:t>
            </a:r>
          </a:p>
        </p:txBody>
      </p:sp>
      <p:sp>
        <p:nvSpPr>
          <p:cNvPr id="3" name="Content Placeholder 2"/>
          <p:cNvSpPr>
            <a:spLocks noGrp="1"/>
          </p:cNvSpPr>
          <p:nvPr>
            <p:ph idx="1"/>
          </p:nvPr>
        </p:nvSpPr>
        <p:spPr/>
        <p:txBody>
          <a:bodyPr>
            <a:normAutofit fontScale="92500" lnSpcReduction="10000"/>
          </a:bodyPr>
          <a:lstStyle/>
          <a:p>
            <a:pPr marL="457200" indent="-457200"/>
            <a:r>
              <a:rPr lang="en-US" dirty="0"/>
              <a:t>For every 1 point increase (decrease) in the roommate’s GPA, a student’s GPA increased (decreased) about .12 points.</a:t>
            </a:r>
          </a:p>
          <a:p>
            <a:pPr marL="749808" lvl="1" indent="-457200"/>
            <a:r>
              <a:rPr lang="en-US" dirty="0"/>
              <a:t>If you would have been a 3.0 student with a 3.0 roommate, but you were assigned to a 2.0 roommate, your GPA would be 2.88.</a:t>
            </a:r>
          </a:p>
          <a:p>
            <a:pPr marL="457200" indent="-457200"/>
            <a:r>
              <a:rPr lang="en-US" dirty="0"/>
              <a:t>Note that the peer effect in ability is 27% as large as the own effect!</a:t>
            </a:r>
          </a:p>
          <a:p>
            <a:pPr marL="457200" indent="-457200"/>
            <a:r>
              <a:rPr lang="en-US" dirty="0"/>
              <a:t>Peer effects are even larger in social choices such as the choice to join a fraternity. (Dorm effects are large here as well.)</a:t>
            </a:r>
          </a:p>
          <a:p>
            <a:pPr marL="118872" indent="0">
              <a:buNone/>
            </a:pPr>
            <a:endParaRPr lang="en-US" dirty="0"/>
          </a:p>
        </p:txBody>
      </p:sp>
    </p:spTree>
    <p:extLst>
      <p:ext uri="{BB962C8B-B14F-4D97-AF65-F5344CB8AC3E}">
        <p14:creationId xmlns:p14="http://schemas.microsoft.com/office/powerpoint/2010/main" val="2097388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Random within blocks</a:t>
            </a:r>
          </a:p>
        </p:txBody>
      </p:sp>
      <p:sp>
        <p:nvSpPr>
          <p:cNvPr id="3" name="Content Placeholder 2"/>
          <p:cNvSpPr>
            <a:spLocks noGrp="1"/>
          </p:cNvSpPr>
          <p:nvPr>
            <p:ph idx="1"/>
          </p:nvPr>
        </p:nvSpPr>
        <p:spPr/>
        <p:txBody>
          <a:bodyPr>
            <a:normAutofit/>
          </a:bodyPr>
          <a:lstStyle/>
          <a:p>
            <a:r>
              <a:rPr lang="en-US" dirty="0"/>
              <a:t>In the case of the Dartmouth experiment we knew that residents were matched randomly within the blocks so we just had to control for the block. An exact match.</a:t>
            </a:r>
          </a:p>
          <a:p>
            <a:r>
              <a:rPr lang="en-US" dirty="0"/>
              <a:t>But typically, when there are multiple conditioning variables we won’t be able to find exact matches. </a:t>
            </a:r>
          </a:p>
        </p:txBody>
      </p:sp>
    </p:spTree>
    <p:extLst>
      <p:ext uri="{BB962C8B-B14F-4D97-AF65-F5344CB8AC3E}">
        <p14:creationId xmlns:p14="http://schemas.microsoft.com/office/powerpoint/2010/main" val="1468003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Curse of Dimensionality</a:t>
            </a:r>
          </a:p>
        </p:txBody>
      </p:sp>
      <p:sp>
        <p:nvSpPr>
          <p:cNvPr id="3" name="Content Placeholder 2"/>
          <p:cNvSpPr>
            <a:spLocks noGrp="1"/>
          </p:cNvSpPr>
          <p:nvPr>
            <p:ph idx="1"/>
          </p:nvPr>
        </p:nvSpPr>
        <p:spPr/>
        <p:txBody>
          <a:bodyPr>
            <a:normAutofit fontScale="92500" lnSpcReduction="20000"/>
          </a:bodyPr>
          <a:lstStyle/>
          <a:p>
            <a:r>
              <a:rPr lang="en-US" dirty="0"/>
              <a:t>Matching breaks down when we add covariates.</a:t>
            </a:r>
          </a:p>
          <a:p>
            <a:pPr lvl="1"/>
            <a:r>
              <a:rPr lang="en-US" dirty="0"/>
              <a:t>E.g. Suppose that we have two variables each with 10 levels, then we need 100 cells and we need treated and untreated members of each cell.</a:t>
            </a:r>
          </a:p>
          <a:p>
            <a:pPr lvl="1"/>
            <a:r>
              <a:rPr lang="en-US" dirty="0"/>
              <a:t>Add one more 10 level variable and we need 1000 cells.</a:t>
            </a:r>
          </a:p>
          <a:p>
            <a:r>
              <a:rPr lang="en-US" dirty="0"/>
              <a:t>Regression “solves” this problem by imposing linear relationships e.g.</a:t>
            </a:r>
          </a:p>
          <a:p>
            <a:r>
              <a:rPr lang="en-US" dirty="0"/>
              <a:t>Y=</a:t>
            </a:r>
            <a:r>
              <a:rPr lang="el-GR" dirty="0"/>
              <a:t>α</a:t>
            </a:r>
            <a:r>
              <a:rPr lang="en-US" dirty="0"/>
              <a:t> + </a:t>
            </a:r>
            <a:r>
              <a:rPr lang="el-GR" dirty="0"/>
              <a:t>β</a:t>
            </a:r>
            <a:r>
              <a:rPr lang="en-US" dirty="0"/>
              <a:t>1 PSA + </a:t>
            </a:r>
            <a:r>
              <a:rPr lang="el-GR" dirty="0"/>
              <a:t>β</a:t>
            </a:r>
            <a:r>
              <a:rPr lang="en-US" dirty="0"/>
              <a:t>2 Age + </a:t>
            </a:r>
            <a:r>
              <a:rPr lang="el-GR" dirty="0"/>
              <a:t>β</a:t>
            </a:r>
            <a:r>
              <a:rPr lang="en-US" dirty="0"/>
              <a:t>3 Age × PSA + </a:t>
            </a:r>
            <a:r>
              <a:rPr lang="el-GR" dirty="0"/>
              <a:t>β</a:t>
            </a:r>
            <a:r>
              <a:rPr lang="en-US" dirty="0"/>
              <a:t>4 T</a:t>
            </a:r>
          </a:p>
          <a:p>
            <a:pPr lvl="1"/>
            <a:r>
              <a:rPr lang="en-US" dirty="0"/>
              <a:t>We have reduced (squashed!) a 100 variable problem to 3 variables but at the price of assuming away most of the possible variation.</a:t>
            </a:r>
          </a:p>
        </p:txBody>
      </p:sp>
    </p:spTree>
    <p:extLst>
      <p:ext uri="{BB962C8B-B14F-4D97-AF65-F5344CB8AC3E}">
        <p14:creationId xmlns:p14="http://schemas.microsoft.com/office/powerpoint/2010/main" val="3320720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3D07C-3972-4422-B338-E8FBCEAC1438}"/>
              </a:ext>
            </a:extLst>
          </p:cNvPr>
          <p:cNvSpPr>
            <a:spLocks noGrp="1"/>
          </p:cNvSpPr>
          <p:nvPr>
            <p:ph type="title"/>
          </p:nvPr>
        </p:nvSpPr>
        <p:spPr/>
        <p:txBody>
          <a:bodyPr/>
          <a:lstStyle/>
          <a:p>
            <a:r>
              <a:rPr lang="en-US" dirty="0"/>
              <a:t>Distance Measures</a:t>
            </a:r>
          </a:p>
        </p:txBody>
      </p:sp>
      <p:sp>
        <p:nvSpPr>
          <p:cNvPr id="3" name="Content Placeholder 2">
            <a:extLst>
              <a:ext uri="{FF2B5EF4-FFF2-40B4-BE49-F238E27FC236}">
                <a16:creationId xmlns:a16="http://schemas.microsoft.com/office/drawing/2014/main" id="{116B6145-05F4-4A08-8084-7E4CC26F9604}"/>
              </a:ext>
            </a:extLst>
          </p:cNvPr>
          <p:cNvSpPr>
            <a:spLocks noGrp="1"/>
          </p:cNvSpPr>
          <p:nvPr>
            <p:ph idx="1"/>
          </p:nvPr>
        </p:nvSpPr>
        <p:spPr/>
        <p:txBody>
          <a:bodyPr/>
          <a:lstStyle/>
          <a:p>
            <a:r>
              <a:rPr lang="en-US" dirty="0"/>
              <a:t>If we can’t do exact matching then we can match observations according to how “close” the are. </a:t>
            </a:r>
          </a:p>
          <a:p>
            <a:r>
              <a:rPr lang="en-US" dirty="0"/>
              <a:t>But how to measure closeness or distance?</a:t>
            </a:r>
          </a:p>
          <a:p>
            <a:pPr lvl="1"/>
            <a:r>
              <a:rPr lang="en-US" dirty="0" err="1"/>
              <a:t>Mahalanobis</a:t>
            </a:r>
            <a:endParaRPr lang="en-US" dirty="0"/>
          </a:p>
          <a:p>
            <a:pPr lvl="1"/>
            <a:r>
              <a:rPr lang="en-US" dirty="0"/>
              <a:t>Propensity Score</a:t>
            </a:r>
          </a:p>
          <a:p>
            <a:pPr lvl="1"/>
            <a:r>
              <a:rPr lang="en-US" dirty="0"/>
              <a:t>Coarsened</a:t>
            </a:r>
          </a:p>
        </p:txBody>
      </p:sp>
    </p:spTree>
    <p:extLst>
      <p:ext uri="{BB962C8B-B14F-4D97-AF65-F5344CB8AC3E}">
        <p14:creationId xmlns:p14="http://schemas.microsoft.com/office/powerpoint/2010/main" val="13170080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8641" y="-8641"/>
            <a:ext cx="9144000" cy="6849884"/>
          </a:xfrm>
          <a:prstGeom prst="rect">
            <a:avLst/>
          </a:prstGeom>
        </p:spPr>
      </p:pic>
      <p:sp>
        <p:nvSpPr>
          <p:cNvPr id="5" name="TextBox 4"/>
          <p:cNvSpPr txBox="1"/>
          <p:nvPr/>
        </p:nvSpPr>
        <p:spPr>
          <a:xfrm>
            <a:off x="5943600" y="6362945"/>
            <a:ext cx="3276600" cy="369332"/>
          </a:xfrm>
          <a:prstGeom prst="rect">
            <a:avLst/>
          </a:prstGeom>
          <a:noFill/>
        </p:spPr>
        <p:txBody>
          <a:bodyPr wrap="square" rtlCol="0">
            <a:spAutoFit/>
          </a:bodyPr>
          <a:lstStyle/>
          <a:p>
            <a:pPr algn="r"/>
            <a:r>
              <a:rPr lang="en-US" dirty="0">
                <a:solidFill>
                  <a:schemeClr val="bg1"/>
                </a:solidFill>
              </a:rPr>
              <a:t>Slides from Gary King</a:t>
            </a:r>
          </a:p>
        </p:txBody>
      </p:sp>
    </p:spTree>
    <p:extLst>
      <p:ext uri="{BB962C8B-B14F-4D97-AF65-F5344CB8AC3E}">
        <p14:creationId xmlns:p14="http://schemas.microsoft.com/office/powerpoint/2010/main" val="32049778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160" y="2366"/>
            <a:ext cx="9147160" cy="6855634"/>
          </a:xfrm>
          <a:prstGeom prst="rect">
            <a:avLst/>
          </a:prstGeom>
        </p:spPr>
      </p:pic>
    </p:spTree>
    <p:extLst>
      <p:ext uri="{BB962C8B-B14F-4D97-AF65-F5344CB8AC3E}">
        <p14:creationId xmlns:p14="http://schemas.microsoft.com/office/powerpoint/2010/main" val="3021045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158" y="2366"/>
            <a:ext cx="9147158" cy="6855634"/>
          </a:xfrm>
          <a:prstGeom prst="rect">
            <a:avLst/>
          </a:prstGeom>
        </p:spPr>
      </p:pic>
    </p:spTree>
    <p:extLst>
      <p:ext uri="{BB962C8B-B14F-4D97-AF65-F5344CB8AC3E}">
        <p14:creationId xmlns:p14="http://schemas.microsoft.com/office/powerpoint/2010/main" val="37747415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158" y="2366"/>
            <a:ext cx="9147158" cy="6855634"/>
          </a:xfrm>
          <a:prstGeom prst="rect">
            <a:avLst/>
          </a:prstGeom>
        </p:spPr>
      </p:pic>
      <p:grpSp>
        <p:nvGrpSpPr>
          <p:cNvPr id="8" name="Group 7"/>
          <p:cNvGrpSpPr/>
          <p:nvPr/>
        </p:nvGrpSpPr>
        <p:grpSpPr>
          <a:xfrm>
            <a:off x="1198701" y="1122115"/>
            <a:ext cx="4024933" cy="1830954"/>
            <a:chOff x="1198701" y="1122115"/>
            <a:chExt cx="4024933" cy="1830954"/>
          </a:xfrm>
        </p:grpSpPr>
        <p:pic>
          <p:nvPicPr>
            <p:cNvPr id="5" name="7 Imagen" descr="notes-small.png"/>
            <p:cNvPicPr>
              <a:picLocks noChangeAspect="1"/>
            </p:cNvPicPr>
            <p:nvPr/>
          </p:nvPicPr>
          <p:blipFill>
            <a:blip r:embed="rId3" cstate="print"/>
            <a:stretch>
              <a:fillRect/>
            </a:stretch>
          </p:blipFill>
          <p:spPr>
            <a:xfrm rot="20918786">
              <a:off x="1198701" y="1122115"/>
              <a:ext cx="3992589" cy="1830954"/>
            </a:xfrm>
            <a:prstGeom prst="rect">
              <a:avLst/>
            </a:prstGeom>
          </p:spPr>
        </p:pic>
        <p:sp>
          <p:nvSpPr>
            <p:cNvPr id="6" name="8 Rectángulo"/>
            <p:cNvSpPr/>
            <p:nvPr/>
          </p:nvSpPr>
          <p:spPr>
            <a:xfrm rot="20927667">
              <a:off x="1355447" y="1545911"/>
              <a:ext cx="3868187" cy="1262399"/>
            </a:xfrm>
            <a:prstGeom prst="rect">
              <a:avLst/>
            </a:prstGeom>
          </p:spPr>
          <p:txBody>
            <a:bodyPr wrap="square">
              <a:spAutoFit/>
            </a:bodyPr>
            <a:lstStyle/>
            <a:p>
              <a:r>
                <a:rPr lang="en-US" sz="1900" b="1" dirty="0">
                  <a:solidFill>
                    <a:schemeClr val="bg1"/>
                  </a:solidFill>
                  <a:sym typeface="Symbol" pitchFamily="18" charset="2"/>
                </a:rPr>
                <a:t>Note that matching could also be called pruning-&gt;eliminating variables not in the common support.</a:t>
              </a:r>
            </a:p>
          </p:txBody>
        </p:sp>
      </p:grpSp>
    </p:spTree>
    <p:extLst>
      <p:ext uri="{BB962C8B-B14F-4D97-AF65-F5344CB8AC3E}">
        <p14:creationId xmlns:p14="http://schemas.microsoft.com/office/powerpoint/2010/main" val="184593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 y="2366"/>
            <a:ext cx="9147159" cy="6855634"/>
          </a:xfrm>
          <a:prstGeom prst="rect">
            <a:avLst/>
          </a:prstGeom>
        </p:spPr>
      </p:pic>
    </p:spTree>
    <p:extLst>
      <p:ext uri="{BB962C8B-B14F-4D97-AF65-F5344CB8AC3E}">
        <p14:creationId xmlns:p14="http://schemas.microsoft.com/office/powerpoint/2010/main" val="5527125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2366"/>
            <a:ext cx="9147158" cy="6855633"/>
          </a:xfrm>
          <a:prstGeom prst="rect">
            <a:avLst/>
          </a:prstGeom>
        </p:spPr>
      </p:pic>
    </p:spTree>
    <p:extLst>
      <p:ext uri="{BB962C8B-B14F-4D97-AF65-F5344CB8AC3E}">
        <p14:creationId xmlns:p14="http://schemas.microsoft.com/office/powerpoint/2010/main" val="3683957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can we Learn from Real Data?</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1" y="1828801"/>
            <a:ext cx="6967133" cy="2359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4491" y="5013349"/>
            <a:ext cx="5214126" cy="554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32" y="5715000"/>
            <a:ext cx="7499044"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6122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246" name="Picture 6"/>
          <p:cNvPicPr>
            <a:picLocks noChangeAspect="1" noChangeArrowheads="1"/>
          </p:cNvPicPr>
          <p:nvPr/>
        </p:nvPicPr>
        <p:blipFill>
          <a:blip r:embed="rId3" cstate="print"/>
          <a:srcRect/>
          <a:stretch>
            <a:fillRect/>
          </a:stretch>
        </p:blipFill>
        <p:spPr bwMode="auto">
          <a:xfrm>
            <a:off x="133350" y="228600"/>
            <a:ext cx="8858250" cy="62865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1" name="Rectangle 1027"/>
          <p:cNvSpPr>
            <a:spLocks noGrp="1" noChangeArrowheads="1"/>
          </p:cNvSpPr>
          <p:nvPr>
            <p:ph type="title"/>
          </p:nvPr>
        </p:nvSpPr>
        <p:spPr>
          <a:noFill/>
          <a:ln/>
        </p:spPr>
        <p:txBody>
          <a:bodyPr/>
          <a:lstStyle/>
          <a:p>
            <a:r>
              <a:rPr lang="en-US" sz="3600" dirty="0"/>
              <a:t>Matching based on the Propensity Score</a:t>
            </a:r>
            <a:endParaRPr lang="es-ES_tradnl" sz="3600" dirty="0">
              <a:solidFill>
                <a:schemeClr val="tx1"/>
              </a:solidFill>
              <a:latin typeface="cmbx12" pitchFamily="34" charset="0"/>
            </a:endParaRPr>
          </a:p>
        </p:txBody>
      </p:sp>
      <p:sp>
        <p:nvSpPr>
          <p:cNvPr id="5" name="4 Rectángulo"/>
          <p:cNvSpPr/>
          <p:nvPr/>
        </p:nvSpPr>
        <p:spPr>
          <a:xfrm>
            <a:off x="285720" y="1234810"/>
            <a:ext cx="8501122" cy="830997"/>
          </a:xfrm>
          <a:prstGeom prst="rect">
            <a:avLst/>
          </a:prstGeom>
        </p:spPr>
        <p:txBody>
          <a:bodyPr wrap="square" anchor="t">
            <a:spAutoFit/>
          </a:bodyPr>
          <a:lstStyle/>
          <a:p>
            <a:pPr marL="0" lvl="1" fontAlgn="auto">
              <a:spcBef>
                <a:spcPts val="0"/>
              </a:spcBef>
              <a:spcAft>
                <a:spcPts val="0"/>
              </a:spcAft>
            </a:pPr>
            <a:r>
              <a:rPr lang="en-US" sz="2400" dirty="0">
                <a:solidFill>
                  <a:srgbClr val="000000"/>
                </a:solidFill>
                <a:latin typeface="Segoe UI"/>
              </a:rPr>
              <a:t>The propensity score is the conditional probability of receiving the treatment given the pre-treatment variables:</a:t>
            </a:r>
          </a:p>
        </p:txBody>
      </p:sp>
      <p:cxnSp>
        <p:nvCxnSpPr>
          <p:cNvPr id="7" name="6 Conector recto"/>
          <p:cNvCxnSpPr/>
          <p:nvPr/>
        </p:nvCxnSpPr>
        <p:spPr>
          <a:xfrm>
            <a:off x="285720" y="1248757"/>
            <a:ext cx="8532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 name="7 Conector recto"/>
          <p:cNvCxnSpPr/>
          <p:nvPr/>
        </p:nvCxnSpPr>
        <p:spPr>
          <a:xfrm>
            <a:off x="285720" y="3278839"/>
            <a:ext cx="8532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Rectangle 3"/>
          <p:cNvSpPr txBox="1">
            <a:spLocks noChangeArrowheads="1"/>
          </p:cNvSpPr>
          <p:nvPr/>
        </p:nvSpPr>
        <p:spPr>
          <a:xfrm>
            <a:off x="285720" y="2688983"/>
            <a:ext cx="7429552" cy="756000"/>
          </a:xfrm>
          <a:prstGeom prst="rect">
            <a:avLst/>
          </a:prstGeom>
        </p:spPr>
        <p:txBody>
          <a:bodyPr>
            <a:noAutofit/>
          </a:bodyPr>
          <a:lstStyle/>
          <a:p>
            <a:pPr fontAlgn="auto">
              <a:spcBef>
                <a:spcPct val="20000"/>
              </a:spcBef>
              <a:spcAft>
                <a:spcPts val="0"/>
              </a:spcAft>
              <a:defRPr/>
            </a:pPr>
            <a:r>
              <a:rPr lang="en-US" sz="4000" dirty="0">
                <a:solidFill>
                  <a:srgbClr val="000000"/>
                </a:solidFill>
                <a:latin typeface="Segoe UI"/>
              </a:rPr>
              <a:t>Lemma 1</a:t>
            </a:r>
          </a:p>
        </p:txBody>
      </p:sp>
      <p:sp>
        <p:nvSpPr>
          <p:cNvPr id="10" name="Rectangle 3"/>
          <p:cNvSpPr txBox="1">
            <a:spLocks noChangeArrowheads="1"/>
          </p:cNvSpPr>
          <p:nvPr/>
        </p:nvSpPr>
        <p:spPr>
          <a:xfrm>
            <a:off x="285720" y="663306"/>
            <a:ext cx="7429552" cy="756000"/>
          </a:xfrm>
          <a:prstGeom prst="rect">
            <a:avLst/>
          </a:prstGeom>
        </p:spPr>
        <p:txBody>
          <a:bodyPr>
            <a:noAutofit/>
          </a:bodyPr>
          <a:lstStyle/>
          <a:p>
            <a:pPr fontAlgn="auto">
              <a:spcBef>
                <a:spcPct val="20000"/>
              </a:spcBef>
              <a:spcAft>
                <a:spcPts val="0"/>
              </a:spcAft>
              <a:defRPr/>
            </a:pPr>
            <a:r>
              <a:rPr lang="en-US" sz="4000" dirty="0">
                <a:solidFill>
                  <a:srgbClr val="000000"/>
                </a:solidFill>
                <a:latin typeface="Segoe UI"/>
              </a:rPr>
              <a:t>Definition</a:t>
            </a:r>
          </a:p>
        </p:txBody>
      </p:sp>
      <p:cxnSp>
        <p:nvCxnSpPr>
          <p:cNvPr id="12" name="11 Conector recto"/>
          <p:cNvCxnSpPr/>
          <p:nvPr/>
        </p:nvCxnSpPr>
        <p:spPr>
          <a:xfrm>
            <a:off x="285720" y="5106295"/>
            <a:ext cx="8532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Rectangle 3"/>
          <p:cNvSpPr txBox="1">
            <a:spLocks noChangeArrowheads="1"/>
          </p:cNvSpPr>
          <p:nvPr/>
        </p:nvSpPr>
        <p:spPr>
          <a:xfrm>
            <a:off x="285720" y="4516439"/>
            <a:ext cx="7429552" cy="756000"/>
          </a:xfrm>
          <a:prstGeom prst="rect">
            <a:avLst/>
          </a:prstGeom>
        </p:spPr>
        <p:txBody>
          <a:bodyPr>
            <a:noAutofit/>
          </a:bodyPr>
          <a:lstStyle/>
          <a:p>
            <a:pPr fontAlgn="auto">
              <a:spcBef>
                <a:spcPct val="20000"/>
              </a:spcBef>
              <a:spcAft>
                <a:spcPts val="0"/>
              </a:spcAft>
              <a:defRPr/>
            </a:pPr>
            <a:r>
              <a:rPr lang="en-US" sz="4000" dirty="0">
                <a:solidFill>
                  <a:srgbClr val="000000"/>
                </a:solidFill>
                <a:latin typeface="Segoe UI"/>
              </a:rPr>
              <a:t>Lemma 2</a:t>
            </a:r>
          </a:p>
        </p:txBody>
      </p:sp>
      <p:sp>
        <p:nvSpPr>
          <p:cNvPr id="17" name="16 Rectángulo"/>
          <p:cNvSpPr/>
          <p:nvPr/>
        </p:nvSpPr>
        <p:spPr>
          <a:xfrm>
            <a:off x="1785918" y="2058406"/>
            <a:ext cx="5500726" cy="584775"/>
          </a:xfrm>
          <a:prstGeom prst="rect">
            <a:avLst/>
          </a:prstGeom>
          <a:solidFill>
            <a:schemeClr val="bg1">
              <a:lumMod val="95000"/>
            </a:schemeClr>
          </a:solidFill>
          <a:ln>
            <a:solidFill>
              <a:schemeClr val="bg1">
                <a:lumMod val="50000"/>
              </a:schemeClr>
            </a:solidFill>
          </a:ln>
          <a:effectLst>
            <a:outerShdw blurRad="50800" dist="38100" dir="2700000" algn="tl" rotWithShape="0">
              <a:prstClr val="black">
                <a:alpha val="40000"/>
              </a:prstClr>
            </a:outerShdw>
          </a:effectLst>
        </p:spPr>
        <p:txBody>
          <a:bodyPr wrap="square" anchor="t">
            <a:spAutoFit/>
          </a:bodyPr>
          <a:lstStyle/>
          <a:p>
            <a:pPr algn="ctr" fontAlgn="auto">
              <a:spcBef>
                <a:spcPts val="0"/>
              </a:spcBef>
              <a:spcAft>
                <a:spcPts val="0"/>
              </a:spcAft>
            </a:pPr>
            <a:r>
              <a:rPr lang="en-US" sz="3200" i="1" dirty="0">
                <a:solidFill>
                  <a:srgbClr val="000000"/>
                </a:solidFill>
                <a:latin typeface="Segoe UI"/>
              </a:rPr>
              <a:t>p</a:t>
            </a:r>
            <a:r>
              <a:rPr lang="en-US" sz="3200" dirty="0">
                <a:solidFill>
                  <a:srgbClr val="000000"/>
                </a:solidFill>
                <a:latin typeface="Segoe UI"/>
              </a:rPr>
              <a:t>(</a:t>
            </a:r>
            <a:r>
              <a:rPr lang="en-US" sz="3200" i="1" dirty="0">
                <a:solidFill>
                  <a:srgbClr val="000000"/>
                </a:solidFill>
                <a:latin typeface="Segoe UI"/>
              </a:rPr>
              <a:t>X</a:t>
            </a:r>
            <a:r>
              <a:rPr lang="en-US" sz="3200" dirty="0">
                <a:solidFill>
                  <a:srgbClr val="000000"/>
                </a:solidFill>
                <a:latin typeface="Segoe UI"/>
              </a:rPr>
              <a:t>) =</a:t>
            </a:r>
            <a:r>
              <a:rPr lang="en-US" sz="3200" i="1" dirty="0" err="1">
                <a:solidFill>
                  <a:srgbClr val="000000"/>
                </a:solidFill>
                <a:latin typeface="Segoe UI"/>
              </a:rPr>
              <a:t>Pr</a:t>
            </a:r>
            <a:r>
              <a:rPr lang="en-US" sz="3200" dirty="0">
                <a:solidFill>
                  <a:srgbClr val="000000"/>
                </a:solidFill>
                <a:latin typeface="Segoe UI"/>
              </a:rPr>
              <a:t>{</a:t>
            </a:r>
            <a:r>
              <a:rPr lang="en-US" sz="3200" i="1" dirty="0">
                <a:solidFill>
                  <a:srgbClr val="000000"/>
                </a:solidFill>
                <a:latin typeface="Segoe UI"/>
              </a:rPr>
              <a:t>T </a:t>
            </a:r>
            <a:r>
              <a:rPr lang="en-US" sz="3200" dirty="0">
                <a:solidFill>
                  <a:srgbClr val="000000"/>
                </a:solidFill>
                <a:latin typeface="Segoe UI"/>
              </a:rPr>
              <a:t>= 1|</a:t>
            </a:r>
            <a:r>
              <a:rPr lang="en-US" sz="3200" i="1" dirty="0">
                <a:solidFill>
                  <a:srgbClr val="000000"/>
                </a:solidFill>
                <a:latin typeface="Segoe UI"/>
              </a:rPr>
              <a:t>X</a:t>
            </a:r>
            <a:r>
              <a:rPr lang="en-US" sz="3200" dirty="0">
                <a:solidFill>
                  <a:srgbClr val="000000"/>
                </a:solidFill>
                <a:latin typeface="Segoe UI"/>
              </a:rPr>
              <a:t>} = </a:t>
            </a:r>
            <a:r>
              <a:rPr lang="en-US" sz="3200" i="1" dirty="0">
                <a:solidFill>
                  <a:srgbClr val="000000"/>
                </a:solidFill>
                <a:latin typeface="Segoe UI"/>
              </a:rPr>
              <a:t>E</a:t>
            </a:r>
            <a:r>
              <a:rPr lang="en-US" sz="3200" dirty="0">
                <a:solidFill>
                  <a:srgbClr val="000000"/>
                </a:solidFill>
                <a:latin typeface="Segoe UI"/>
              </a:rPr>
              <a:t>{</a:t>
            </a:r>
            <a:r>
              <a:rPr lang="en-US" sz="3200" i="1" dirty="0">
                <a:solidFill>
                  <a:srgbClr val="000000"/>
                </a:solidFill>
                <a:latin typeface="Segoe UI"/>
              </a:rPr>
              <a:t>T</a:t>
            </a:r>
            <a:r>
              <a:rPr lang="en-US" sz="3200" dirty="0">
                <a:solidFill>
                  <a:srgbClr val="000000"/>
                </a:solidFill>
                <a:latin typeface="Segoe UI"/>
              </a:rPr>
              <a:t>|</a:t>
            </a:r>
            <a:r>
              <a:rPr lang="en-US" sz="3200" i="1" dirty="0">
                <a:solidFill>
                  <a:srgbClr val="000000"/>
                </a:solidFill>
                <a:latin typeface="Segoe UI"/>
              </a:rPr>
              <a:t>X</a:t>
            </a:r>
            <a:r>
              <a:rPr lang="en-US" sz="3200" dirty="0">
                <a:solidFill>
                  <a:srgbClr val="000000"/>
                </a:solidFill>
                <a:latin typeface="Segoe UI"/>
              </a:rPr>
              <a:t>}</a:t>
            </a:r>
            <a:endParaRPr lang="en-US" sz="3200" i="1" dirty="0">
              <a:solidFill>
                <a:srgbClr val="000000"/>
              </a:solidFill>
              <a:latin typeface="Segoe UI"/>
            </a:endParaRPr>
          </a:p>
        </p:txBody>
      </p:sp>
      <p:sp>
        <p:nvSpPr>
          <p:cNvPr id="18" name="17 Rectángulo"/>
          <p:cNvSpPr/>
          <p:nvPr/>
        </p:nvSpPr>
        <p:spPr>
          <a:xfrm>
            <a:off x="285720" y="3301993"/>
            <a:ext cx="8501122" cy="1175706"/>
          </a:xfrm>
          <a:prstGeom prst="rect">
            <a:avLst/>
          </a:prstGeom>
        </p:spPr>
        <p:txBody>
          <a:bodyPr wrap="square" anchor="t">
            <a:spAutoFit/>
          </a:bodyPr>
          <a:lstStyle/>
          <a:p>
            <a:pPr fontAlgn="auto">
              <a:spcBef>
                <a:spcPct val="20000"/>
              </a:spcBef>
              <a:spcAft>
                <a:spcPts val="0"/>
              </a:spcAft>
              <a:buClr>
                <a:srgbClr val="000066"/>
              </a:buClr>
              <a:buSzPct val="75000"/>
            </a:pPr>
            <a:r>
              <a:rPr lang="en-US" sz="2200" i="1" dirty="0">
                <a:solidFill>
                  <a:srgbClr val="000000"/>
                </a:solidFill>
                <a:latin typeface="Segoe UI"/>
              </a:rPr>
              <a:t>If p</a:t>
            </a:r>
            <a:r>
              <a:rPr lang="en-US" sz="2200" dirty="0">
                <a:solidFill>
                  <a:srgbClr val="000000"/>
                </a:solidFill>
                <a:latin typeface="Segoe UI"/>
              </a:rPr>
              <a:t>(</a:t>
            </a:r>
            <a:r>
              <a:rPr lang="en-US" sz="2200" i="1" dirty="0">
                <a:solidFill>
                  <a:srgbClr val="000000"/>
                </a:solidFill>
                <a:latin typeface="Segoe UI"/>
              </a:rPr>
              <a:t>X</a:t>
            </a:r>
            <a:r>
              <a:rPr lang="en-US" sz="2200" dirty="0">
                <a:solidFill>
                  <a:srgbClr val="000000"/>
                </a:solidFill>
                <a:latin typeface="Segoe UI"/>
              </a:rPr>
              <a:t>) </a:t>
            </a:r>
            <a:r>
              <a:rPr lang="en-US" sz="2200" i="1" dirty="0">
                <a:solidFill>
                  <a:srgbClr val="000000"/>
                </a:solidFill>
                <a:latin typeface="Segoe UI"/>
              </a:rPr>
              <a:t>is the propensity score, then   T </a:t>
            </a:r>
            <a:r>
              <a:rPr lang="en-US" sz="2200" dirty="0">
                <a:solidFill>
                  <a:srgbClr val="000000"/>
                </a:solidFill>
                <a:latin typeface="Segoe UI"/>
                <a:sym typeface="Symbol" pitchFamily="18" charset="2"/>
              </a:rPr>
              <a:t></a:t>
            </a:r>
            <a:r>
              <a:rPr lang="en-US" sz="2200" dirty="0">
                <a:solidFill>
                  <a:srgbClr val="000000"/>
                </a:solidFill>
                <a:latin typeface="Segoe UI"/>
              </a:rPr>
              <a:t> </a:t>
            </a:r>
            <a:r>
              <a:rPr lang="en-US" sz="2200" i="1" dirty="0">
                <a:solidFill>
                  <a:srgbClr val="000000"/>
                </a:solidFill>
                <a:latin typeface="Segoe UI"/>
              </a:rPr>
              <a:t>X </a:t>
            </a:r>
            <a:r>
              <a:rPr lang="en-US" sz="2200" dirty="0">
                <a:solidFill>
                  <a:srgbClr val="000000"/>
                </a:solidFill>
                <a:latin typeface="Segoe UI"/>
              </a:rPr>
              <a:t>| </a:t>
            </a:r>
            <a:r>
              <a:rPr lang="en-US" sz="2200" i="1" dirty="0">
                <a:solidFill>
                  <a:srgbClr val="000000"/>
                </a:solidFill>
                <a:latin typeface="Segoe UI"/>
              </a:rPr>
              <a:t>p</a:t>
            </a:r>
            <a:r>
              <a:rPr lang="en-US" sz="2200" dirty="0">
                <a:solidFill>
                  <a:srgbClr val="000000"/>
                </a:solidFill>
                <a:latin typeface="Segoe UI"/>
              </a:rPr>
              <a:t>(</a:t>
            </a:r>
            <a:r>
              <a:rPr lang="en-US" sz="2200" i="1" dirty="0">
                <a:solidFill>
                  <a:srgbClr val="000000"/>
                </a:solidFill>
                <a:latin typeface="Segoe UI"/>
              </a:rPr>
              <a:t>X</a:t>
            </a:r>
            <a:r>
              <a:rPr lang="en-US" sz="2200" dirty="0">
                <a:solidFill>
                  <a:srgbClr val="000000"/>
                </a:solidFill>
                <a:latin typeface="Segoe UI"/>
              </a:rPr>
              <a:t>)</a:t>
            </a:r>
            <a:r>
              <a:rPr lang="en-US" sz="2200" b="1" dirty="0">
                <a:solidFill>
                  <a:srgbClr val="000000"/>
                </a:solidFill>
                <a:latin typeface="Segoe UI"/>
              </a:rPr>
              <a:t> </a:t>
            </a:r>
          </a:p>
          <a:p>
            <a:pPr fontAlgn="auto">
              <a:spcBef>
                <a:spcPct val="20000"/>
              </a:spcBef>
              <a:spcAft>
                <a:spcPts val="0"/>
              </a:spcAft>
              <a:buClr>
                <a:srgbClr val="000066"/>
              </a:buClr>
              <a:buSzPct val="75000"/>
            </a:pPr>
            <a:r>
              <a:rPr lang="en-US" sz="2200" dirty="0">
                <a:solidFill>
                  <a:srgbClr val="000000"/>
                </a:solidFill>
                <a:latin typeface="Segoe UI"/>
              </a:rPr>
              <a:t>“Given the propensity score, the pre-treatment variables are balanced between beneficiaries and non- beneficiaries”</a:t>
            </a:r>
          </a:p>
        </p:txBody>
      </p:sp>
      <p:sp>
        <p:nvSpPr>
          <p:cNvPr id="19" name="18 Rectángulo"/>
          <p:cNvSpPr/>
          <p:nvPr/>
        </p:nvSpPr>
        <p:spPr>
          <a:xfrm>
            <a:off x="285720" y="5129449"/>
            <a:ext cx="8501122" cy="1514261"/>
          </a:xfrm>
          <a:prstGeom prst="rect">
            <a:avLst/>
          </a:prstGeom>
        </p:spPr>
        <p:txBody>
          <a:bodyPr wrap="square" anchor="t">
            <a:spAutoFit/>
          </a:bodyPr>
          <a:lstStyle/>
          <a:p>
            <a:pPr fontAlgn="auto">
              <a:spcBef>
                <a:spcPct val="20000"/>
              </a:spcBef>
              <a:spcAft>
                <a:spcPts val="0"/>
              </a:spcAft>
              <a:buClr>
                <a:srgbClr val="000066"/>
              </a:buClr>
              <a:buSzPct val="75000"/>
            </a:pPr>
            <a:r>
              <a:rPr lang="en-US" sz="2200" i="1" dirty="0">
                <a:solidFill>
                  <a:srgbClr val="000000"/>
                </a:solidFill>
                <a:latin typeface="Segoe UI"/>
              </a:rPr>
              <a:t>Y1, Y0</a:t>
            </a:r>
            <a:r>
              <a:rPr lang="en-US" sz="2200" dirty="0">
                <a:solidFill>
                  <a:srgbClr val="000000"/>
                </a:solidFill>
                <a:latin typeface="Segoe UI"/>
              </a:rPr>
              <a:t> </a:t>
            </a:r>
            <a:r>
              <a:rPr lang="en-US" sz="2200" dirty="0">
                <a:solidFill>
                  <a:srgbClr val="000000"/>
                </a:solidFill>
                <a:latin typeface="Segoe UI"/>
                <a:sym typeface="Symbol" pitchFamily="18" charset="2"/>
              </a:rPr>
              <a:t></a:t>
            </a:r>
            <a:r>
              <a:rPr lang="en-US" sz="2200" dirty="0">
                <a:solidFill>
                  <a:srgbClr val="000000"/>
                </a:solidFill>
                <a:latin typeface="Segoe UI"/>
              </a:rPr>
              <a:t> </a:t>
            </a:r>
            <a:r>
              <a:rPr lang="en-US" sz="2200" i="1" dirty="0">
                <a:solidFill>
                  <a:srgbClr val="000000"/>
                </a:solidFill>
                <a:latin typeface="Segoe UI"/>
              </a:rPr>
              <a:t>T </a:t>
            </a:r>
            <a:r>
              <a:rPr lang="en-US" sz="2200" dirty="0">
                <a:solidFill>
                  <a:srgbClr val="000000"/>
                </a:solidFill>
                <a:latin typeface="Segoe UI"/>
              </a:rPr>
              <a:t>| </a:t>
            </a:r>
            <a:r>
              <a:rPr lang="en-US" sz="2200" i="1" dirty="0">
                <a:solidFill>
                  <a:srgbClr val="000000"/>
                </a:solidFill>
                <a:latin typeface="Segoe UI"/>
              </a:rPr>
              <a:t>X    </a:t>
            </a:r>
            <a:r>
              <a:rPr lang="en-US" sz="2200" i="1" dirty="0">
                <a:solidFill>
                  <a:srgbClr val="000000"/>
                </a:solidFill>
                <a:latin typeface="Segoe UI"/>
                <a:cs typeface="Times New Roman" pitchFamily="18" charset="0"/>
              </a:rPr>
              <a:t>=&gt;   </a:t>
            </a:r>
            <a:r>
              <a:rPr lang="en-US" sz="2200" i="1" dirty="0">
                <a:solidFill>
                  <a:srgbClr val="000000"/>
                </a:solidFill>
                <a:latin typeface="Segoe UI"/>
              </a:rPr>
              <a:t>Y1, Y0</a:t>
            </a:r>
            <a:r>
              <a:rPr lang="en-US" sz="2200" dirty="0">
                <a:solidFill>
                  <a:srgbClr val="000000"/>
                </a:solidFill>
                <a:latin typeface="Segoe UI"/>
              </a:rPr>
              <a:t> </a:t>
            </a:r>
            <a:r>
              <a:rPr lang="en-US" sz="2200" dirty="0">
                <a:solidFill>
                  <a:srgbClr val="000000"/>
                </a:solidFill>
                <a:latin typeface="Segoe UI"/>
                <a:sym typeface="Symbol" pitchFamily="18" charset="2"/>
              </a:rPr>
              <a:t></a:t>
            </a:r>
            <a:r>
              <a:rPr lang="en-US" sz="2200" dirty="0">
                <a:solidFill>
                  <a:srgbClr val="000000"/>
                </a:solidFill>
                <a:latin typeface="Segoe UI"/>
              </a:rPr>
              <a:t> </a:t>
            </a:r>
            <a:r>
              <a:rPr lang="en-US" sz="2200" i="1" dirty="0">
                <a:solidFill>
                  <a:srgbClr val="000000"/>
                </a:solidFill>
                <a:latin typeface="Segoe UI"/>
              </a:rPr>
              <a:t>T </a:t>
            </a:r>
            <a:r>
              <a:rPr lang="en-US" sz="2200" dirty="0">
                <a:solidFill>
                  <a:srgbClr val="000000"/>
                </a:solidFill>
                <a:latin typeface="Segoe UI"/>
              </a:rPr>
              <a:t>| </a:t>
            </a:r>
            <a:r>
              <a:rPr lang="en-US" sz="2200" i="1" dirty="0">
                <a:solidFill>
                  <a:srgbClr val="000000"/>
                </a:solidFill>
                <a:latin typeface="Segoe UI"/>
              </a:rPr>
              <a:t>p</a:t>
            </a:r>
            <a:r>
              <a:rPr lang="en-US" sz="2200" dirty="0">
                <a:solidFill>
                  <a:srgbClr val="000000"/>
                </a:solidFill>
                <a:latin typeface="Segoe UI"/>
              </a:rPr>
              <a:t>(</a:t>
            </a:r>
            <a:r>
              <a:rPr lang="en-US" sz="2200" i="1" dirty="0">
                <a:solidFill>
                  <a:srgbClr val="000000"/>
                </a:solidFill>
                <a:latin typeface="Segoe UI"/>
              </a:rPr>
              <a:t>X</a:t>
            </a:r>
            <a:r>
              <a:rPr lang="en-US" sz="2200" dirty="0">
                <a:solidFill>
                  <a:srgbClr val="000000"/>
                </a:solidFill>
                <a:latin typeface="Segoe UI"/>
              </a:rPr>
              <a:t>)</a:t>
            </a:r>
          </a:p>
          <a:p>
            <a:pPr fontAlgn="auto">
              <a:spcBef>
                <a:spcPct val="20000"/>
              </a:spcBef>
              <a:spcAft>
                <a:spcPts val="0"/>
              </a:spcAft>
              <a:buClr>
                <a:srgbClr val="000066"/>
              </a:buClr>
              <a:buSzPct val="75000"/>
            </a:pPr>
            <a:r>
              <a:rPr lang="en-US" sz="2200" dirty="0">
                <a:solidFill>
                  <a:srgbClr val="000000"/>
                </a:solidFill>
                <a:latin typeface="Segoe UI"/>
              </a:rPr>
              <a:t>“Suppose that assignment to treatment is unconfounded given the pre-treatment variables </a:t>
            </a:r>
            <a:r>
              <a:rPr lang="en-US" sz="2200" i="1" dirty="0">
                <a:solidFill>
                  <a:srgbClr val="000000"/>
                </a:solidFill>
                <a:latin typeface="Segoe UI"/>
              </a:rPr>
              <a:t>X</a:t>
            </a:r>
            <a:r>
              <a:rPr lang="en-US" sz="2200" dirty="0">
                <a:solidFill>
                  <a:srgbClr val="000000"/>
                </a:solidFill>
                <a:latin typeface="Segoe UI"/>
              </a:rPr>
              <a:t>. Then assignment to treatment is unconfounded given the propensity score </a:t>
            </a:r>
            <a:r>
              <a:rPr lang="en-US" sz="2200" i="1" dirty="0">
                <a:solidFill>
                  <a:srgbClr val="000000"/>
                </a:solidFill>
                <a:latin typeface="Segoe UI"/>
              </a:rPr>
              <a:t>p(X)</a:t>
            </a:r>
            <a:r>
              <a:rPr lang="en-US" sz="2200" dirty="0">
                <a:solidFill>
                  <a:srgbClr val="000000"/>
                </a:solidFill>
                <a:latin typeface="Segoe UI"/>
              </a:rPr>
              <a:t>.”</a:t>
            </a:r>
          </a:p>
        </p:txBody>
      </p:sp>
    </p:spTree>
    <p:extLst>
      <p:ext uri="{BB962C8B-B14F-4D97-AF65-F5344CB8AC3E}">
        <p14:creationId xmlns:p14="http://schemas.microsoft.com/office/powerpoint/2010/main" val="2956588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500"/>
                                        <p:tgtEl>
                                          <p:spTgt spid="5">
                                            <p:txEl>
                                              <p:pRg st="0" end="0"/>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8">
                                            <p:txEl>
                                              <p:pRg st="0" end="0"/>
                                            </p:txEl>
                                          </p:spTgt>
                                        </p:tgtEl>
                                        <p:attrNameLst>
                                          <p:attrName>style.visibility</p:attrName>
                                        </p:attrNameLst>
                                      </p:cBhvr>
                                      <p:to>
                                        <p:strVal val="visible"/>
                                      </p:to>
                                    </p:set>
                                    <p:animEffect transition="in" filter="fade">
                                      <p:cBhvr>
                                        <p:cTn id="36" dur="500"/>
                                        <p:tgtEl>
                                          <p:spTgt spid="18">
                                            <p:txEl>
                                              <p:pRg st="0" end="0"/>
                                            </p:txEl>
                                          </p:spTgt>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18">
                                            <p:txEl>
                                              <p:pRg st="1" end="1"/>
                                            </p:txEl>
                                          </p:spTgt>
                                        </p:tgtEl>
                                        <p:attrNameLst>
                                          <p:attrName>style.visibility</p:attrName>
                                        </p:attrNameLst>
                                      </p:cBhvr>
                                      <p:to>
                                        <p:strVal val="visible"/>
                                      </p:to>
                                    </p:set>
                                    <p:animEffect transition="in" filter="fade">
                                      <p:cBhvr>
                                        <p:cTn id="40" dur="500"/>
                                        <p:tgtEl>
                                          <p:spTgt spid="18">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500"/>
                                        <p:tgtEl>
                                          <p:spTgt spid="12"/>
                                        </p:tgtEl>
                                      </p:cBhvr>
                                    </p:animEffec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19">
                                            <p:txEl>
                                              <p:pRg st="0" end="0"/>
                                            </p:txEl>
                                          </p:spTgt>
                                        </p:tgtEl>
                                        <p:attrNameLst>
                                          <p:attrName>style.visibility</p:attrName>
                                        </p:attrNameLst>
                                      </p:cBhvr>
                                      <p:to>
                                        <p:strVal val="visible"/>
                                      </p:to>
                                    </p:set>
                                    <p:animEffect transition="in" filter="fade">
                                      <p:cBhvr>
                                        <p:cTn id="49" dur="500"/>
                                        <p:tgtEl>
                                          <p:spTgt spid="19">
                                            <p:txEl>
                                              <p:pRg st="0" end="0"/>
                                            </p:txEl>
                                          </p:spTgt>
                                        </p:tgtEl>
                                      </p:cBhvr>
                                    </p:animEffect>
                                  </p:childTnLst>
                                </p:cTn>
                              </p:par>
                            </p:childTnLst>
                          </p:cTn>
                        </p:par>
                        <p:par>
                          <p:cTn id="50" fill="hold">
                            <p:stCondLst>
                              <p:cond delay="1000"/>
                            </p:stCondLst>
                            <p:childTnLst>
                              <p:par>
                                <p:cTn id="51" presetID="10" presetClass="entr" presetSubtype="0" fill="hold" grpId="0" nodeType="afterEffect">
                                  <p:stCondLst>
                                    <p:cond delay="0"/>
                                  </p:stCondLst>
                                  <p:childTnLst>
                                    <p:set>
                                      <p:cBhvr>
                                        <p:cTn id="52" dur="1" fill="hold">
                                          <p:stCondLst>
                                            <p:cond delay="0"/>
                                          </p:stCondLst>
                                        </p:cTn>
                                        <p:tgtEl>
                                          <p:spTgt spid="19">
                                            <p:txEl>
                                              <p:pRg st="1" end="1"/>
                                            </p:txEl>
                                          </p:spTgt>
                                        </p:tgtEl>
                                        <p:attrNameLst>
                                          <p:attrName>style.visibility</p:attrName>
                                        </p:attrNameLst>
                                      </p:cBhvr>
                                      <p:to>
                                        <p:strVal val="visible"/>
                                      </p:to>
                                    </p:set>
                                    <p:animEffect transition="in" filter="fade">
                                      <p:cBhvr>
                                        <p:cTn id="53"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3"/>
      <p:bldP spid="9" grpId="0"/>
      <p:bldP spid="10" grpId="0"/>
      <p:bldP spid="13" grpId="0"/>
      <p:bldP spid="17" grpId="0" animBg="1"/>
      <p:bldP spid="18" grpId="0" build="p" bldLvl="3"/>
      <p:bldP spid="19" grpId="0" build="p" bldLvl="3"/>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1026"/>
          <p:cNvSpPr>
            <a:spLocks noGrp="1" noChangeArrowheads="1"/>
          </p:cNvSpPr>
          <p:nvPr>
            <p:ph type="title"/>
          </p:nvPr>
        </p:nvSpPr>
        <p:spPr>
          <a:noFill/>
          <a:ln/>
        </p:spPr>
        <p:txBody>
          <a:bodyPr>
            <a:noAutofit/>
          </a:bodyPr>
          <a:lstStyle/>
          <a:p>
            <a:r>
              <a:rPr lang="en-US" sz="4000" dirty="0"/>
              <a:t>Does the propensity score approach solve the dimensionality problem?</a:t>
            </a:r>
            <a:endParaRPr lang="es-ES_tradnl" sz="4000" dirty="0">
              <a:solidFill>
                <a:schemeClr val="tx1"/>
              </a:solidFill>
              <a:latin typeface="cmbx12" pitchFamily="34" charset="0"/>
            </a:endParaRPr>
          </a:p>
        </p:txBody>
      </p:sp>
      <p:sp>
        <p:nvSpPr>
          <p:cNvPr id="5" name="4 Rectángulo"/>
          <p:cNvSpPr/>
          <p:nvPr/>
        </p:nvSpPr>
        <p:spPr>
          <a:xfrm>
            <a:off x="588168" y="2483477"/>
            <a:ext cx="8341550" cy="954107"/>
          </a:xfrm>
          <a:prstGeom prst="rect">
            <a:avLst/>
          </a:prstGeom>
        </p:spPr>
        <p:txBody>
          <a:bodyPr wrap="square" anchor="ctr">
            <a:spAutoFit/>
          </a:bodyPr>
          <a:lstStyle/>
          <a:p>
            <a:pPr fontAlgn="auto">
              <a:spcBef>
                <a:spcPct val="20000"/>
              </a:spcBef>
              <a:spcAft>
                <a:spcPts val="0"/>
              </a:spcAft>
              <a:buClr>
                <a:srgbClr val="000066"/>
              </a:buClr>
              <a:buSzPct val="75000"/>
            </a:pPr>
            <a:r>
              <a:rPr lang="en-US" sz="2800" dirty="0">
                <a:solidFill>
                  <a:srgbClr val="000000"/>
                </a:solidFill>
                <a:latin typeface="Segoe UI"/>
              </a:rPr>
              <a:t>The </a:t>
            </a:r>
            <a:r>
              <a:rPr lang="en-US" sz="2800" i="1" dirty="0">
                <a:solidFill>
                  <a:srgbClr val="000000"/>
                </a:solidFill>
                <a:latin typeface="Segoe UI"/>
              </a:rPr>
              <a:t>balancing property </a:t>
            </a:r>
            <a:r>
              <a:rPr lang="en-US" sz="2800" dirty="0">
                <a:solidFill>
                  <a:srgbClr val="000000"/>
                </a:solidFill>
                <a:latin typeface="Segoe UI"/>
              </a:rPr>
              <a:t>of the propensity score (Lemma 1) ensures that:</a:t>
            </a:r>
          </a:p>
        </p:txBody>
      </p:sp>
      <p:sp>
        <p:nvSpPr>
          <p:cNvPr id="6" name="5 Rectángulo"/>
          <p:cNvSpPr/>
          <p:nvPr/>
        </p:nvSpPr>
        <p:spPr>
          <a:xfrm>
            <a:off x="642910" y="3475701"/>
            <a:ext cx="8070808" cy="2382191"/>
          </a:xfrm>
          <a:prstGeom prst="rect">
            <a:avLst/>
          </a:prstGeom>
        </p:spPr>
        <p:txBody>
          <a:bodyPr wrap="square">
            <a:spAutoFit/>
          </a:bodyPr>
          <a:lstStyle/>
          <a:p>
            <a:pPr marL="457200" lvl="2" indent="-457200" fontAlgn="auto">
              <a:spcBef>
                <a:spcPct val="20000"/>
              </a:spcBef>
              <a:spcAft>
                <a:spcPts val="0"/>
              </a:spcAft>
              <a:buClr>
                <a:srgbClr val="000066"/>
              </a:buClr>
              <a:buSzPct val="100000"/>
              <a:buFont typeface="Courier New" pitchFamily="49" charset="0"/>
              <a:buChar char="o"/>
            </a:pPr>
            <a:r>
              <a:rPr lang="en-US" sz="2400" dirty="0">
                <a:solidFill>
                  <a:srgbClr val="000000"/>
                </a:solidFill>
                <a:latin typeface="Segoe UI"/>
              </a:rPr>
              <a:t>Observations with the same propensity score have the same distribution of observable covariates independently of treatment status; and</a:t>
            </a:r>
          </a:p>
          <a:p>
            <a:pPr marL="457200" lvl="2" indent="-457200" fontAlgn="auto">
              <a:spcBef>
                <a:spcPct val="20000"/>
              </a:spcBef>
              <a:spcAft>
                <a:spcPts val="0"/>
              </a:spcAft>
              <a:buClr>
                <a:srgbClr val="000066"/>
              </a:buClr>
              <a:buSzPct val="100000"/>
              <a:buFont typeface="Courier New" pitchFamily="49" charset="0"/>
              <a:buChar char="o"/>
            </a:pPr>
            <a:r>
              <a:rPr lang="en-US" sz="2400" dirty="0">
                <a:solidFill>
                  <a:srgbClr val="000000"/>
                </a:solidFill>
                <a:latin typeface="Segoe UI"/>
              </a:rPr>
              <a:t>for a given propensity score, assignment to treatment is “random” and therefore treatment and control units are observationally identical on average.</a:t>
            </a:r>
            <a:endParaRPr lang="en-US" dirty="0">
              <a:solidFill>
                <a:srgbClr val="000000"/>
              </a:solidFill>
              <a:latin typeface="Segoe UI"/>
            </a:endParaRPr>
          </a:p>
        </p:txBody>
      </p:sp>
      <p:sp>
        <p:nvSpPr>
          <p:cNvPr id="7" name="6 Lágrima"/>
          <p:cNvSpPr/>
          <p:nvPr/>
        </p:nvSpPr>
        <p:spPr>
          <a:xfrm>
            <a:off x="285720" y="2678429"/>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
        <p:nvSpPr>
          <p:cNvPr id="8" name="7 Rectángulo"/>
          <p:cNvSpPr/>
          <p:nvPr/>
        </p:nvSpPr>
        <p:spPr>
          <a:xfrm>
            <a:off x="2643174" y="1600300"/>
            <a:ext cx="3857652" cy="757130"/>
          </a:xfrm>
          <a:prstGeom prst="rect">
            <a:avLst/>
          </a:prstGeom>
        </p:spPr>
        <p:txBody>
          <a:bodyPr wrap="square" anchor="ctr">
            <a:spAutoFit/>
          </a:bodyPr>
          <a:lstStyle/>
          <a:p>
            <a:pPr marL="657225" indent="-657225" algn="ctr" fontAlgn="auto">
              <a:lnSpc>
                <a:spcPct val="90000"/>
              </a:lnSpc>
              <a:spcBef>
                <a:spcPts val="0"/>
              </a:spcBef>
              <a:spcAft>
                <a:spcPts val="0"/>
              </a:spcAft>
            </a:pPr>
            <a:r>
              <a:rPr lang="en-US" sz="4800" b="1" dirty="0">
                <a:solidFill>
                  <a:srgbClr val="000000"/>
                </a:solidFill>
                <a:latin typeface="Segoe UI"/>
                <a:sym typeface="Symbol" pitchFamily="18" charset="2"/>
              </a:rPr>
              <a:t>YES!</a:t>
            </a:r>
          </a:p>
        </p:txBody>
      </p:sp>
    </p:spTree>
    <p:extLst>
      <p:ext uri="{BB962C8B-B14F-4D97-AF65-F5344CB8AC3E}">
        <p14:creationId xmlns:p14="http://schemas.microsoft.com/office/powerpoint/2010/main" val="2726989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500"/>
                                        <p:tgtEl>
                                          <p:spTgt spid="6">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bldLvl="3"/>
      <p:bldP spid="7" grpId="0" animBg="1"/>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Philosophy of PS Matching</a:t>
            </a:r>
          </a:p>
        </p:txBody>
      </p:sp>
      <mc:AlternateContent xmlns:mc="http://schemas.openxmlformats.org/markup-compatibility/2006" xmlns:a14="http://schemas.microsoft.com/office/drawing/2010/main">
        <mc:Choice Requires="a14">
          <p:sp>
            <p:nvSpPr>
              <p:cNvPr id="4" name="5 Rectángulo"/>
              <p:cNvSpPr/>
              <p:nvPr/>
            </p:nvSpPr>
            <p:spPr>
              <a:xfrm>
                <a:off x="535438" y="1905000"/>
                <a:ext cx="8070808" cy="4228850"/>
              </a:xfrm>
              <a:prstGeom prst="rect">
                <a:avLst/>
              </a:prstGeom>
            </p:spPr>
            <p:txBody>
              <a:bodyPr wrap="square">
                <a:spAutoFit/>
              </a:bodyPr>
              <a:lstStyle/>
              <a:p>
                <a:pPr marL="457200" lvl="2" indent="-457200" fontAlgn="auto">
                  <a:spcBef>
                    <a:spcPct val="20000"/>
                  </a:spcBef>
                  <a:spcAft>
                    <a:spcPts val="0"/>
                  </a:spcAft>
                  <a:buClr>
                    <a:srgbClr val="000066"/>
                  </a:buClr>
                  <a:buSzPct val="100000"/>
                  <a:buFont typeface="Courier New" pitchFamily="49" charset="0"/>
                  <a:buChar char="o"/>
                </a:pPr>
                <a:r>
                  <a:rPr lang="en-US" sz="2400" dirty="0">
                    <a:solidFill>
                      <a:srgbClr val="000000"/>
                    </a:solidFill>
                    <a:latin typeface="Segoe UI"/>
                  </a:rPr>
                  <a:t>In regression, </a:t>
                </a:r>
                <a14:m>
                  <m:oMath xmlns:m="http://schemas.openxmlformats.org/officeDocument/2006/math">
                    <m:r>
                      <a:rPr lang="en-US" sz="2400" b="0" i="1" smtClean="0">
                        <a:solidFill>
                          <a:srgbClr val="000000"/>
                        </a:solidFill>
                        <a:latin typeface="Cambria Math" panose="02040503050406030204" pitchFamily="18" charset="0"/>
                      </a:rPr>
                      <m:t>𝑌</m:t>
                    </m:r>
                    <m:r>
                      <a:rPr lang="en-US" sz="2400" b="0" i="1" smtClean="0">
                        <a:solidFill>
                          <a:srgbClr val="000000"/>
                        </a:solidFill>
                        <a:latin typeface="Cambria Math" panose="02040503050406030204" pitchFamily="18" charset="0"/>
                        <a:ea typeface="Cambria Math" panose="02040503050406030204" pitchFamily="18" charset="0"/>
                      </a:rPr>
                      <m:t>=</m:t>
                    </m:r>
                    <m:sSub>
                      <m:sSubPr>
                        <m:ctrlPr>
                          <a:rPr lang="en-US" sz="2400" b="0" i="1" smtClean="0">
                            <a:solidFill>
                              <a:srgbClr val="000000"/>
                            </a:solidFill>
                            <a:latin typeface="Cambria Math" panose="02040503050406030204" pitchFamily="18" charset="0"/>
                            <a:ea typeface="Cambria Math" panose="02040503050406030204" pitchFamily="18" charset="0"/>
                          </a:rPr>
                        </m:ctrlPr>
                      </m:sSubPr>
                      <m:e>
                        <m:r>
                          <a:rPr lang="en-US" sz="2400" b="0" i="1" smtClean="0">
                            <a:solidFill>
                              <a:srgbClr val="000000"/>
                            </a:solidFill>
                            <a:latin typeface="Cambria Math" panose="02040503050406030204" pitchFamily="18" charset="0"/>
                            <a:ea typeface="Cambria Math" panose="02040503050406030204" pitchFamily="18" charset="0"/>
                          </a:rPr>
                          <m:t>𝑎</m:t>
                        </m:r>
                        <m:r>
                          <a:rPr lang="en-US" sz="2400" b="0" i="1" smtClean="0">
                            <a:solidFill>
                              <a:srgbClr val="000000"/>
                            </a:solidFill>
                            <a:latin typeface="Cambria Math" panose="02040503050406030204" pitchFamily="18" charset="0"/>
                            <a:ea typeface="Cambria Math" panose="02040503050406030204" pitchFamily="18" charset="0"/>
                          </a:rPr>
                          <m:t>+</m:t>
                        </m:r>
                        <m:r>
                          <a:rPr lang="en-US" sz="2400" i="1">
                            <a:solidFill>
                              <a:srgbClr val="000000"/>
                            </a:solidFill>
                            <a:latin typeface="Cambria Math" panose="02040503050406030204" pitchFamily="18" charset="0"/>
                            <a:ea typeface="Cambria Math" panose="02040503050406030204" pitchFamily="18" charset="0"/>
                          </a:rPr>
                          <m:t>𝛽</m:t>
                        </m:r>
                      </m:e>
                      <m:sub>
                        <m:r>
                          <a:rPr lang="en-US" sz="2400" b="0" i="1" smtClean="0">
                            <a:solidFill>
                              <a:srgbClr val="000000"/>
                            </a:solidFill>
                            <a:latin typeface="Cambria Math" panose="02040503050406030204" pitchFamily="18" charset="0"/>
                            <a:ea typeface="Cambria Math" panose="02040503050406030204" pitchFamily="18" charset="0"/>
                          </a:rPr>
                          <m:t>1</m:t>
                        </m:r>
                      </m:sub>
                    </m:sSub>
                    <m:sSub>
                      <m:sSubPr>
                        <m:ctrlPr>
                          <a:rPr lang="en-US" sz="2400" b="0" i="1" smtClean="0">
                            <a:solidFill>
                              <a:srgbClr val="000000"/>
                            </a:solidFill>
                            <a:latin typeface="Cambria Math" panose="02040503050406030204" pitchFamily="18" charset="0"/>
                            <a:ea typeface="Cambria Math" panose="02040503050406030204" pitchFamily="18" charset="0"/>
                          </a:rPr>
                        </m:ctrlPr>
                      </m:sSubPr>
                      <m:e>
                        <m:r>
                          <a:rPr lang="en-US" sz="2400" i="1">
                            <a:solidFill>
                              <a:srgbClr val="000000"/>
                            </a:solidFill>
                            <a:latin typeface="Cambria Math" panose="02040503050406030204" pitchFamily="18" charset="0"/>
                            <a:ea typeface="Cambria Math" panose="02040503050406030204" pitchFamily="18" charset="0"/>
                          </a:rPr>
                          <m:t>𝑋</m:t>
                        </m:r>
                      </m:e>
                      <m:sub>
                        <m:r>
                          <a:rPr lang="en-US" sz="2400" b="0" i="1" smtClean="0">
                            <a:solidFill>
                              <a:srgbClr val="000000"/>
                            </a:solidFill>
                            <a:latin typeface="Cambria Math" panose="02040503050406030204" pitchFamily="18" charset="0"/>
                            <a:ea typeface="Cambria Math" panose="02040503050406030204" pitchFamily="18" charset="0"/>
                          </a:rPr>
                          <m:t>1</m:t>
                        </m:r>
                      </m:sub>
                    </m:sSub>
                    <m:r>
                      <a:rPr lang="en-US" sz="2400" b="0" i="1" smtClean="0">
                        <a:solidFill>
                          <a:srgbClr val="000000"/>
                        </a:solidFill>
                        <a:latin typeface="Cambria Math" panose="02040503050406030204" pitchFamily="18" charset="0"/>
                        <a:ea typeface="Cambria Math" panose="02040503050406030204" pitchFamily="18" charset="0"/>
                      </a:rPr>
                      <m:t>+</m:t>
                    </m:r>
                    <m:sSub>
                      <m:sSubPr>
                        <m:ctrlPr>
                          <a:rPr lang="en-US" sz="2400" b="0" i="1" smtClean="0">
                            <a:solidFill>
                              <a:srgbClr val="000000"/>
                            </a:solidFill>
                            <a:latin typeface="Cambria Math" panose="02040503050406030204" pitchFamily="18" charset="0"/>
                            <a:ea typeface="Cambria Math" panose="02040503050406030204" pitchFamily="18" charset="0"/>
                          </a:rPr>
                        </m:ctrlPr>
                      </m:sSubPr>
                      <m:e>
                        <m:r>
                          <a:rPr lang="en-US" sz="2400" b="0" i="1" smtClean="0">
                            <a:solidFill>
                              <a:srgbClr val="000000"/>
                            </a:solidFill>
                            <a:latin typeface="Cambria Math" panose="02040503050406030204" pitchFamily="18" charset="0"/>
                            <a:ea typeface="Cambria Math" panose="02040503050406030204" pitchFamily="18" charset="0"/>
                          </a:rPr>
                          <m:t>𝛽</m:t>
                        </m:r>
                      </m:e>
                      <m:sub>
                        <m:r>
                          <a:rPr lang="en-US" sz="2400" b="0" i="1" smtClean="0">
                            <a:solidFill>
                              <a:srgbClr val="000000"/>
                            </a:solidFill>
                            <a:latin typeface="Cambria Math" panose="02040503050406030204" pitchFamily="18" charset="0"/>
                            <a:ea typeface="Cambria Math" panose="02040503050406030204" pitchFamily="18" charset="0"/>
                          </a:rPr>
                          <m:t>2</m:t>
                        </m:r>
                      </m:sub>
                    </m:sSub>
                    <m:sSub>
                      <m:sSubPr>
                        <m:ctrlPr>
                          <a:rPr lang="en-US" sz="2400" i="1">
                            <a:solidFill>
                              <a:srgbClr val="000000"/>
                            </a:solidFill>
                            <a:latin typeface="Cambria Math" panose="02040503050406030204" pitchFamily="18" charset="0"/>
                            <a:ea typeface="Cambria Math" panose="02040503050406030204" pitchFamily="18" charset="0"/>
                          </a:rPr>
                        </m:ctrlPr>
                      </m:sSubPr>
                      <m:e>
                        <m:r>
                          <a:rPr lang="en-US" sz="2400" i="1">
                            <a:solidFill>
                              <a:srgbClr val="000000"/>
                            </a:solidFill>
                            <a:latin typeface="Cambria Math" panose="02040503050406030204" pitchFamily="18" charset="0"/>
                            <a:ea typeface="Cambria Math" panose="02040503050406030204" pitchFamily="18" charset="0"/>
                          </a:rPr>
                          <m:t>𝑋</m:t>
                        </m:r>
                      </m:e>
                      <m:sub>
                        <m:r>
                          <a:rPr lang="en-US" sz="2400" b="0" i="1" smtClean="0">
                            <a:solidFill>
                              <a:srgbClr val="000000"/>
                            </a:solidFill>
                            <a:latin typeface="Cambria Math" panose="02040503050406030204" pitchFamily="18" charset="0"/>
                            <a:ea typeface="Cambria Math" panose="02040503050406030204" pitchFamily="18" charset="0"/>
                          </a:rPr>
                          <m:t>2</m:t>
                        </m:r>
                      </m:sub>
                    </m:sSub>
                    <m:r>
                      <a:rPr lang="en-US" sz="2400" b="0" i="1" smtClean="0">
                        <a:solidFill>
                          <a:srgbClr val="000000"/>
                        </a:solidFill>
                        <a:latin typeface="Cambria Math" panose="02040503050406030204" pitchFamily="18" charset="0"/>
                        <a:ea typeface="Cambria Math" panose="02040503050406030204" pitchFamily="18" charset="0"/>
                      </a:rPr>
                      <m:t>+</m:t>
                    </m:r>
                    <m:sSub>
                      <m:sSubPr>
                        <m:ctrlPr>
                          <a:rPr lang="en-US" sz="2400" b="0" i="1" smtClean="0">
                            <a:solidFill>
                              <a:srgbClr val="000000"/>
                            </a:solidFill>
                            <a:latin typeface="Cambria Math" panose="02040503050406030204" pitchFamily="18" charset="0"/>
                            <a:ea typeface="Cambria Math" panose="02040503050406030204" pitchFamily="18" charset="0"/>
                          </a:rPr>
                        </m:ctrlPr>
                      </m:sSubPr>
                      <m:e>
                        <m:r>
                          <a:rPr lang="en-US" sz="2400" b="0" i="1" smtClean="0">
                            <a:solidFill>
                              <a:srgbClr val="000000"/>
                            </a:solidFill>
                            <a:latin typeface="Cambria Math" panose="02040503050406030204" pitchFamily="18" charset="0"/>
                            <a:ea typeface="Cambria Math" panose="02040503050406030204" pitchFamily="18" charset="0"/>
                          </a:rPr>
                          <m:t>𝛽</m:t>
                        </m:r>
                      </m:e>
                      <m:sub>
                        <m:r>
                          <a:rPr lang="en-US" sz="2400" b="0" i="1" smtClean="0">
                            <a:solidFill>
                              <a:srgbClr val="000000"/>
                            </a:solidFill>
                            <a:latin typeface="Cambria Math" panose="02040503050406030204" pitchFamily="18" charset="0"/>
                            <a:ea typeface="Cambria Math" panose="02040503050406030204" pitchFamily="18" charset="0"/>
                          </a:rPr>
                          <m:t>3</m:t>
                        </m:r>
                      </m:sub>
                    </m:sSub>
                    <m:r>
                      <a:rPr lang="en-US" sz="2400" b="0" i="1" smtClean="0">
                        <a:solidFill>
                          <a:srgbClr val="000000"/>
                        </a:solidFill>
                        <a:latin typeface="Cambria Math" panose="02040503050406030204" pitchFamily="18" charset="0"/>
                        <a:ea typeface="Cambria Math" panose="02040503050406030204" pitchFamily="18" charset="0"/>
                      </a:rPr>
                      <m:t>𝑇</m:t>
                    </m:r>
                    <m:r>
                      <a:rPr lang="en-US" sz="2400" b="0" i="1" smtClean="0">
                        <a:solidFill>
                          <a:srgbClr val="000000"/>
                        </a:solidFill>
                        <a:latin typeface="Cambria Math" panose="02040503050406030204" pitchFamily="18" charset="0"/>
                        <a:ea typeface="Cambria Math" panose="02040503050406030204" pitchFamily="18" charset="0"/>
                      </a:rPr>
                      <m:t>+</m:t>
                    </m:r>
                    <m:r>
                      <a:rPr lang="en-US" sz="2400" b="0" i="1" smtClean="0">
                        <a:solidFill>
                          <a:srgbClr val="000000"/>
                        </a:solidFill>
                        <a:latin typeface="Cambria Math" panose="02040503050406030204" pitchFamily="18" charset="0"/>
                        <a:ea typeface="Cambria Math" panose="02040503050406030204" pitchFamily="18" charset="0"/>
                      </a:rPr>
                      <m:t>𝜀</m:t>
                    </m:r>
                    <m:r>
                      <a:rPr lang="en-US" sz="2400" b="0" i="1" smtClean="0">
                        <a:solidFill>
                          <a:srgbClr val="000000"/>
                        </a:solidFill>
                        <a:latin typeface="Cambria Math" panose="02040503050406030204" pitchFamily="18" charset="0"/>
                        <a:ea typeface="Cambria Math" panose="02040503050406030204" pitchFamily="18" charset="0"/>
                      </a:rPr>
                      <m:t> </m:t>
                    </m:r>
                  </m:oMath>
                </a14:m>
                <a:r>
                  <a:rPr lang="en-US" sz="2400" dirty="0">
                    <a:solidFill>
                      <a:srgbClr val="000000"/>
                    </a:solidFill>
                    <a:latin typeface="Segoe UI"/>
                  </a:rPr>
                  <a:t>we focus on controlling for other determinants of </a:t>
                </a:r>
                <a14:m>
                  <m:oMath xmlns:m="http://schemas.openxmlformats.org/officeDocument/2006/math">
                    <m:r>
                      <a:rPr lang="en-US" sz="2400" i="1">
                        <a:solidFill>
                          <a:srgbClr val="000000"/>
                        </a:solidFill>
                        <a:latin typeface="Cambria Math" panose="02040503050406030204" pitchFamily="18" charset="0"/>
                      </a:rPr>
                      <m:t>𝑌</m:t>
                    </m:r>
                  </m:oMath>
                </a14:m>
                <a:r>
                  <a:rPr lang="en-US" sz="2400" dirty="0">
                    <a:solidFill>
                      <a:srgbClr val="000000"/>
                    </a:solidFill>
                    <a:latin typeface="Segoe UI"/>
                  </a:rPr>
                  <a:t>. We ask what is the effect of T on </a:t>
                </a:r>
                <a14:m>
                  <m:oMath xmlns:m="http://schemas.openxmlformats.org/officeDocument/2006/math">
                    <m:r>
                      <a:rPr lang="en-US" sz="2400" i="1">
                        <a:solidFill>
                          <a:srgbClr val="000000"/>
                        </a:solidFill>
                        <a:latin typeface="Cambria Math" panose="02040503050406030204" pitchFamily="18" charset="0"/>
                      </a:rPr>
                      <m:t>𝑌</m:t>
                    </m:r>
                  </m:oMath>
                </a14:m>
                <a:r>
                  <a:rPr lang="en-US" sz="2400" dirty="0">
                    <a:solidFill>
                      <a:srgbClr val="000000"/>
                    </a:solidFill>
                    <a:latin typeface="Segoe UI"/>
                  </a:rPr>
                  <a:t>after we remove the effect of </a:t>
                </a:r>
                <a14:m>
                  <m:oMath xmlns:m="http://schemas.openxmlformats.org/officeDocument/2006/math">
                    <m:sSub>
                      <m:sSubPr>
                        <m:ctrlPr>
                          <a:rPr lang="en-US" sz="2400" i="1">
                            <a:solidFill>
                              <a:srgbClr val="000000"/>
                            </a:solidFill>
                            <a:latin typeface="Cambria Math" panose="02040503050406030204" pitchFamily="18" charset="0"/>
                            <a:ea typeface="Cambria Math" panose="02040503050406030204" pitchFamily="18" charset="0"/>
                          </a:rPr>
                        </m:ctrlPr>
                      </m:sSubPr>
                      <m:e>
                        <m:r>
                          <a:rPr lang="en-US" sz="2400" i="1">
                            <a:solidFill>
                              <a:srgbClr val="000000"/>
                            </a:solidFill>
                            <a:latin typeface="Cambria Math" panose="02040503050406030204" pitchFamily="18" charset="0"/>
                            <a:ea typeface="Cambria Math" panose="02040503050406030204" pitchFamily="18" charset="0"/>
                          </a:rPr>
                          <m:t>𝑋</m:t>
                        </m:r>
                      </m:e>
                      <m:sub>
                        <m:r>
                          <a:rPr lang="en-US" sz="2400" i="1">
                            <a:solidFill>
                              <a:srgbClr val="000000"/>
                            </a:solidFill>
                            <a:latin typeface="Cambria Math" panose="02040503050406030204" pitchFamily="18" charset="0"/>
                            <a:ea typeface="Cambria Math" panose="02040503050406030204" pitchFamily="18" charset="0"/>
                          </a:rPr>
                          <m:t>1</m:t>
                        </m:r>
                      </m:sub>
                    </m:sSub>
                  </m:oMath>
                </a14:m>
                <a:r>
                  <a:rPr lang="en-US" sz="2400" dirty="0">
                    <a:solidFill>
                      <a:srgbClr val="000000"/>
                    </a:solidFill>
                    <a:latin typeface="Segoe UI"/>
                  </a:rPr>
                  <a:t> and </a:t>
                </a:r>
                <a14:m>
                  <m:oMath xmlns:m="http://schemas.openxmlformats.org/officeDocument/2006/math">
                    <m:sSub>
                      <m:sSubPr>
                        <m:ctrlPr>
                          <a:rPr lang="en-US" sz="2400" i="1">
                            <a:solidFill>
                              <a:srgbClr val="000000"/>
                            </a:solidFill>
                            <a:latin typeface="Cambria Math" panose="02040503050406030204" pitchFamily="18" charset="0"/>
                            <a:ea typeface="Cambria Math" panose="02040503050406030204" pitchFamily="18" charset="0"/>
                          </a:rPr>
                        </m:ctrlPr>
                      </m:sSubPr>
                      <m:e>
                        <m:r>
                          <a:rPr lang="en-US" sz="2400" i="1">
                            <a:solidFill>
                              <a:srgbClr val="000000"/>
                            </a:solidFill>
                            <a:latin typeface="Cambria Math" panose="02040503050406030204" pitchFamily="18" charset="0"/>
                            <a:ea typeface="Cambria Math" panose="02040503050406030204" pitchFamily="18" charset="0"/>
                          </a:rPr>
                          <m:t>𝑋</m:t>
                        </m:r>
                      </m:e>
                      <m:sub>
                        <m:r>
                          <a:rPr lang="en-US" sz="2400" b="0" i="1" smtClean="0">
                            <a:solidFill>
                              <a:srgbClr val="000000"/>
                            </a:solidFill>
                            <a:latin typeface="Cambria Math" panose="02040503050406030204" pitchFamily="18" charset="0"/>
                            <a:ea typeface="Cambria Math" panose="02040503050406030204" pitchFamily="18" charset="0"/>
                          </a:rPr>
                          <m:t>2</m:t>
                        </m:r>
                      </m:sub>
                    </m:sSub>
                  </m:oMath>
                </a14:m>
                <a:r>
                  <a:rPr lang="en-US" sz="2400" dirty="0">
                    <a:solidFill>
                      <a:srgbClr val="000000"/>
                    </a:solidFill>
                    <a:latin typeface="Segoe UI"/>
                  </a:rPr>
                  <a:t> on </a:t>
                </a:r>
                <a14:m>
                  <m:oMath xmlns:m="http://schemas.openxmlformats.org/officeDocument/2006/math">
                    <m:r>
                      <a:rPr lang="en-US" sz="2400" i="1">
                        <a:solidFill>
                          <a:srgbClr val="000000"/>
                        </a:solidFill>
                        <a:latin typeface="Cambria Math" panose="02040503050406030204" pitchFamily="18" charset="0"/>
                      </a:rPr>
                      <m:t>𝑌</m:t>
                    </m:r>
                  </m:oMath>
                </a14:m>
                <a:r>
                  <a:rPr lang="en-US" sz="2400" dirty="0">
                    <a:solidFill>
                      <a:srgbClr val="000000"/>
                    </a:solidFill>
                    <a:latin typeface="Segoe UI"/>
                  </a:rPr>
                  <a:t>.</a:t>
                </a:r>
              </a:p>
              <a:p>
                <a:pPr marL="457200" lvl="2" indent="-457200" fontAlgn="auto">
                  <a:spcBef>
                    <a:spcPct val="20000"/>
                  </a:spcBef>
                  <a:spcAft>
                    <a:spcPts val="0"/>
                  </a:spcAft>
                  <a:buClr>
                    <a:srgbClr val="000066"/>
                  </a:buClr>
                  <a:buSzPct val="100000"/>
                  <a:buFont typeface="Courier New" pitchFamily="49" charset="0"/>
                  <a:buChar char="o"/>
                </a:pPr>
                <a:r>
                  <a:rPr lang="en-US" sz="2400" dirty="0">
                    <a:solidFill>
                      <a:srgbClr val="000000"/>
                    </a:solidFill>
                    <a:latin typeface="Segoe UI"/>
                  </a:rPr>
                  <a:t>In PS matching we ask what determines T? By removing systematic determinants of T the idea is that we “uncover” an experiment. If we have two groups of people both of whom were equally likely to be treated on average then the fact that one was treated and the other was not was random and thus we </a:t>
                </a:r>
                <a:r>
                  <a:rPr lang="en-US" sz="2400">
                    <a:solidFill>
                      <a:srgbClr val="000000"/>
                    </a:solidFill>
                    <a:latin typeface="Segoe UI"/>
                  </a:rPr>
                  <a:t>can estimate an ATE. </a:t>
                </a:r>
                <a:endParaRPr lang="en-US" dirty="0">
                  <a:solidFill>
                    <a:srgbClr val="000000"/>
                  </a:solidFill>
                  <a:latin typeface="Segoe UI"/>
                </a:endParaRPr>
              </a:p>
            </p:txBody>
          </p:sp>
        </mc:Choice>
        <mc:Fallback xmlns="">
          <p:sp>
            <p:nvSpPr>
              <p:cNvPr id="4" name="5 Rectángulo"/>
              <p:cNvSpPr>
                <a:spLocks noRot="1" noChangeAspect="1" noMove="1" noResize="1" noEditPoints="1" noAdjustHandles="1" noChangeArrowheads="1" noChangeShapeType="1" noTextEdit="1"/>
              </p:cNvSpPr>
              <p:nvPr/>
            </p:nvSpPr>
            <p:spPr>
              <a:xfrm>
                <a:off x="535438" y="1905000"/>
                <a:ext cx="8070808" cy="4228850"/>
              </a:xfrm>
              <a:prstGeom prst="rect">
                <a:avLst/>
              </a:prstGeom>
              <a:blipFill>
                <a:blip r:embed="rId2"/>
                <a:stretch>
                  <a:fillRect l="-1057" t="-1010" r="-453" b="-2453"/>
                </a:stretch>
              </a:blipFill>
            </p:spPr>
            <p:txBody>
              <a:bodyPr/>
              <a:lstStyle/>
              <a:p>
                <a:r>
                  <a:rPr lang="en-US">
                    <a:noFill/>
                  </a:rPr>
                  <a:t> </a:t>
                </a:r>
              </a:p>
            </p:txBody>
          </p:sp>
        </mc:Fallback>
      </mc:AlternateContent>
    </p:spTree>
    <p:extLst>
      <p:ext uri="{BB962C8B-B14F-4D97-AF65-F5344CB8AC3E}">
        <p14:creationId xmlns:p14="http://schemas.microsoft.com/office/powerpoint/2010/main" val="358332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3"/>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ChangeArrowheads="1"/>
          </p:cNvSpPr>
          <p:nvPr>
            <p:ph type="title"/>
          </p:nvPr>
        </p:nvSpPr>
        <p:spPr>
          <a:noFill/>
          <a:ln/>
        </p:spPr>
        <p:txBody>
          <a:bodyPr/>
          <a:lstStyle/>
          <a:p>
            <a:r>
              <a:rPr lang="en-US" sz="4400" dirty="0"/>
              <a:t>Implementation of the estimation strategy</a:t>
            </a:r>
            <a:endParaRPr lang="es-ES_tradnl" sz="6600" dirty="0">
              <a:solidFill>
                <a:schemeClr val="tx1"/>
              </a:solidFill>
              <a:latin typeface="cmbx12" pitchFamily="34" charset="0"/>
            </a:endParaRPr>
          </a:p>
        </p:txBody>
      </p:sp>
      <p:sp>
        <p:nvSpPr>
          <p:cNvPr id="9" name="Rectangle 3"/>
          <p:cNvSpPr txBox="1">
            <a:spLocks noChangeArrowheads="1"/>
          </p:cNvSpPr>
          <p:nvPr/>
        </p:nvSpPr>
        <p:spPr>
          <a:xfrm>
            <a:off x="214314" y="1456409"/>
            <a:ext cx="8858280" cy="829583"/>
          </a:xfrm>
          <a:prstGeom prst="rect">
            <a:avLst/>
          </a:prstGeom>
        </p:spPr>
        <p:txBody>
          <a:bodyPr>
            <a:noAutofit/>
          </a:bodyPr>
          <a:lstStyle/>
          <a:p>
            <a:pPr fontAlgn="auto">
              <a:spcBef>
                <a:spcPct val="20000"/>
              </a:spcBef>
              <a:spcAft>
                <a:spcPts val="0"/>
              </a:spcAft>
              <a:buClr>
                <a:srgbClr val="000066"/>
              </a:buClr>
              <a:buSzPct val="75000"/>
              <a:buFont typeface="Wingdings" pitchFamily="2" charset="2"/>
              <a:buNone/>
            </a:pPr>
            <a:r>
              <a:rPr lang="en-US" sz="2400" dirty="0">
                <a:solidFill>
                  <a:srgbClr val="000000"/>
                </a:solidFill>
                <a:latin typeface="Segoe UI"/>
                <a:sym typeface="Symbol" pitchFamily="18" charset="2"/>
              </a:rPr>
              <a:t>Remember we’re discussing a </a:t>
            </a:r>
            <a:r>
              <a:rPr lang="en-US" sz="2400" dirty="0">
                <a:solidFill>
                  <a:srgbClr val="A82010"/>
                </a:solidFill>
                <a:latin typeface="Segoe UI"/>
                <a:sym typeface="Symbol" pitchFamily="18" charset="2"/>
              </a:rPr>
              <a:t>strategy</a:t>
            </a:r>
            <a:r>
              <a:rPr lang="en-US" sz="2400" dirty="0">
                <a:solidFill>
                  <a:srgbClr val="000000"/>
                </a:solidFill>
                <a:latin typeface="Segoe UI"/>
                <a:sym typeface="Symbol" pitchFamily="18" charset="2"/>
              </a:rPr>
              <a:t> for the estimation of the average treatment effect on the treated, called </a:t>
            </a:r>
            <a:r>
              <a:rPr lang="el-GR" sz="2400" i="1" dirty="0">
                <a:solidFill>
                  <a:srgbClr val="000000"/>
                </a:solidFill>
                <a:latin typeface="Segoe UI"/>
                <a:cs typeface="Times New Roman" pitchFamily="18" charset="0"/>
                <a:sym typeface="Symbol" pitchFamily="18" charset="2"/>
              </a:rPr>
              <a:t>δ</a:t>
            </a:r>
            <a:endParaRPr lang="fr-BE" sz="2400" i="1" dirty="0">
              <a:solidFill>
                <a:srgbClr val="000000"/>
              </a:solidFill>
              <a:latin typeface="Segoe UI"/>
              <a:cs typeface="Times New Roman" pitchFamily="18" charset="0"/>
              <a:sym typeface="Symbol" pitchFamily="18" charset="2"/>
            </a:endParaRPr>
          </a:p>
        </p:txBody>
      </p:sp>
      <p:sp>
        <p:nvSpPr>
          <p:cNvPr id="13" name="12 Rectángulo"/>
          <p:cNvSpPr/>
          <p:nvPr/>
        </p:nvSpPr>
        <p:spPr>
          <a:xfrm>
            <a:off x="214314" y="2835472"/>
            <a:ext cx="8429684" cy="424732"/>
          </a:xfrm>
          <a:prstGeom prst="rect">
            <a:avLst/>
          </a:prstGeom>
        </p:spPr>
        <p:txBody>
          <a:bodyPr wrap="square" anchor="t">
            <a:spAutoFit/>
          </a:bodyPr>
          <a:lstStyle/>
          <a:p>
            <a:pPr marL="0" lvl="1" fontAlgn="auto">
              <a:lnSpc>
                <a:spcPct val="90000"/>
              </a:lnSpc>
              <a:spcBef>
                <a:spcPct val="40000"/>
              </a:spcBef>
              <a:spcAft>
                <a:spcPts val="0"/>
              </a:spcAft>
            </a:pPr>
            <a:r>
              <a:rPr lang="en-US" sz="2400" dirty="0">
                <a:solidFill>
                  <a:srgbClr val="000000"/>
                </a:solidFill>
                <a:latin typeface="Segoe UI"/>
              </a:rPr>
              <a:t>Estimate the propensity score </a:t>
            </a:r>
            <a:r>
              <a:rPr lang="en-US" sz="2000" dirty="0">
                <a:solidFill>
                  <a:srgbClr val="000000"/>
                </a:solidFill>
                <a:latin typeface="Segoe UI"/>
              </a:rPr>
              <a:t>(e.g. </a:t>
            </a:r>
            <a:r>
              <a:rPr lang="en-US" sz="2000" dirty="0" err="1">
                <a:solidFill>
                  <a:srgbClr val="000000"/>
                </a:solidFill>
                <a:latin typeface="Segoe UI"/>
              </a:rPr>
              <a:t>logit</a:t>
            </a:r>
            <a:r>
              <a:rPr lang="en-US" sz="2000" dirty="0">
                <a:solidFill>
                  <a:srgbClr val="000000"/>
                </a:solidFill>
                <a:latin typeface="Segoe UI"/>
              </a:rPr>
              <a:t> or </a:t>
            </a:r>
            <a:r>
              <a:rPr lang="en-US" sz="2000" dirty="0" err="1">
                <a:solidFill>
                  <a:srgbClr val="000000"/>
                </a:solidFill>
                <a:latin typeface="Segoe UI"/>
              </a:rPr>
              <a:t>probit</a:t>
            </a:r>
            <a:r>
              <a:rPr lang="en-US" sz="2000" dirty="0">
                <a:solidFill>
                  <a:srgbClr val="000000"/>
                </a:solidFill>
                <a:latin typeface="Segoe UI"/>
              </a:rPr>
              <a:t>)</a:t>
            </a:r>
            <a:endParaRPr lang="en-US" sz="2000" dirty="0">
              <a:solidFill>
                <a:srgbClr val="000000"/>
              </a:solidFill>
              <a:latin typeface="Segoe UI"/>
              <a:cs typeface="Times New Roman" pitchFamily="18" charset="0"/>
            </a:endParaRPr>
          </a:p>
        </p:txBody>
      </p:sp>
      <p:cxnSp>
        <p:nvCxnSpPr>
          <p:cNvPr id="15" name="14 Conector recto"/>
          <p:cNvCxnSpPr/>
          <p:nvPr/>
        </p:nvCxnSpPr>
        <p:spPr>
          <a:xfrm>
            <a:off x="285720" y="2819263"/>
            <a:ext cx="8532000"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15 Conector recto"/>
          <p:cNvCxnSpPr/>
          <p:nvPr/>
        </p:nvCxnSpPr>
        <p:spPr>
          <a:xfrm>
            <a:off x="285720" y="3812051"/>
            <a:ext cx="8532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7" name="Rectangle 3"/>
          <p:cNvSpPr txBox="1">
            <a:spLocks noChangeArrowheads="1"/>
          </p:cNvSpPr>
          <p:nvPr/>
        </p:nvSpPr>
        <p:spPr>
          <a:xfrm>
            <a:off x="214314" y="3222195"/>
            <a:ext cx="3357586" cy="756000"/>
          </a:xfrm>
          <a:prstGeom prst="rect">
            <a:avLst/>
          </a:prstGeom>
        </p:spPr>
        <p:txBody>
          <a:bodyPr>
            <a:noAutofit/>
          </a:bodyPr>
          <a:lstStyle/>
          <a:p>
            <a:pPr fontAlgn="auto">
              <a:spcBef>
                <a:spcPct val="20000"/>
              </a:spcBef>
              <a:spcAft>
                <a:spcPts val="0"/>
              </a:spcAft>
              <a:defRPr/>
            </a:pPr>
            <a:r>
              <a:rPr lang="en-US" sz="4000" dirty="0">
                <a:solidFill>
                  <a:srgbClr val="000000"/>
                </a:solidFill>
                <a:latin typeface="Segoe UI"/>
              </a:rPr>
              <a:t>Step 2</a:t>
            </a:r>
          </a:p>
        </p:txBody>
      </p:sp>
      <p:sp>
        <p:nvSpPr>
          <p:cNvPr id="18" name="Rectangle 3"/>
          <p:cNvSpPr txBox="1">
            <a:spLocks noChangeArrowheads="1"/>
          </p:cNvSpPr>
          <p:nvPr/>
        </p:nvSpPr>
        <p:spPr>
          <a:xfrm>
            <a:off x="214314" y="2233812"/>
            <a:ext cx="2714644" cy="756000"/>
          </a:xfrm>
          <a:prstGeom prst="rect">
            <a:avLst/>
          </a:prstGeom>
        </p:spPr>
        <p:txBody>
          <a:bodyPr>
            <a:noAutofit/>
          </a:bodyPr>
          <a:lstStyle/>
          <a:p>
            <a:pPr fontAlgn="auto">
              <a:spcBef>
                <a:spcPct val="20000"/>
              </a:spcBef>
              <a:spcAft>
                <a:spcPts val="0"/>
              </a:spcAft>
              <a:defRPr/>
            </a:pPr>
            <a:r>
              <a:rPr lang="en-US" sz="4000" dirty="0">
                <a:solidFill>
                  <a:srgbClr val="000000"/>
                </a:solidFill>
                <a:latin typeface="Segoe UI"/>
              </a:rPr>
              <a:t>Step 1</a:t>
            </a:r>
          </a:p>
        </p:txBody>
      </p:sp>
      <p:sp>
        <p:nvSpPr>
          <p:cNvPr id="24" name="23 Rectángulo"/>
          <p:cNvSpPr/>
          <p:nvPr/>
        </p:nvSpPr>
        <p:spPr>
          <a:xfrm>
            <a:off x="214314" y="3865137"/>
            <a:ext cx="8429684" cy="2511457"/>
          </a:xfrm>
          <a:prstGeom prst="rect">
            <a:avLst/>
          </a:prstGeom>
        </p:spPr>
        <p:txBody>
          <a:bodyPr wrap="square" anchor="t">
            <a:spAutoFit/>
          </a:bodyPr>
          <a:lstStyle/>
          <a:p>
            <a:pPr fontAlgn="auto">
              <a:spcBef>
                <a:spcPct val="20000"/>
              </a:spcBef>
              <a:spcAft>
                <a:spcPts val="0"/>
              </a:spcAft>
              <a:buClr>
                <a:srgbClr val="000066"/>
              </a:buClr>
              <a:buSzPct val="75000"/>
            </a:pPr>
            <a:r>
              <a:rPr lang="en-US" sz="2800" dirty="0">
                <a:solidFill>
                  <a:srgbClr val="000000"/>
                </a:solidFill>
                <a:latin typeface="Segoe UI"/>
              </a:rPr>
              <a:t>Estimate the average treatment effect given the propensity score</a:t>
            </a:r>
          </a:p>
          <a:p>
            <a:pPr marL="465138" lvl="1" indent="-457200" fontAlgn="auto">
              <a:spcBef>
                <a:spcPct val="20000"/>
              </a:spcBef>
              <a:spcAft>
                <a:spcPts val="0"/>
              </a:spcAft>
              <a:buClr>
                <a:srgbClr val="000000"/>
              </a:buClr>
              <a:buSzPct val="100000"/>
              <a:buFont typeface="Courier New" pitchFamily="49" charset="0"/>
              <a:buChar char="o"/>
            </a:pPr>
            <a:r>
              <a:rPr lang="en-US" sz="2200" dirty="0">
                <a:solidFill>
                  <a:srgbClr val="000000"/>
                </a:solidFill>
                <a:latin typeface="Segoe UI"/>
              </a:rPr>
              <a:t>match treated and controls with “nearby” propensity scores</a:t>
            </a:r>
          </a:p>
          <a:p>
            <a:pPr marL="465138" lvl="1" indent="-457200" fontAlgn="auto">
              <a:spcBef>
                <a:spcPct val="20000"/>
              </a:spcBef>
              <a:spcAft>
                <a:spcPts val="0"/>
              </a:spcAft>
              <a:buClr>
                <a:srgbClr val="000000"/>
              </a:buClr>
              <a:buSzPct val="100000"/>
              <a:buFont typeface="Courier New" pitchFamily="49" charset="0"/>
              <a:buChar char="o"/>
            </a:pPr>
            <a:r>
              <a:rPr lang="en-US" sz="2200" dirty="0">
                <a:solidFill>
                  <a:srgbClr val="000000"/>
                </a:solidFill>
                <a:latin typeface="Segoe UI"/>
              </a:rPr>
              <a:t>compute the effect of treatment for each value of the (estimated) propensity score</a:t>
            </a:r>
          </a:p>
          <a:p>
            <a:pPr marL="465138" lvl="1" indent="-457200" fontAlgn="auto">
              <a:spcBef>
                <a:spcPct val="20000"/>
              </a:spcBef>
              <a:spcAft>
                <a:spcPts val="0"/>
              </a:spcAft>
              <a:buClr>
                <a:srgbClr val="000000"/>
              </a:buClr>
              <a:buSzPct val="100000"/>
              <a:buFont typeface="Courier New" pitchFamily="49" charset="0"/>
              <a:buChar char="o"/>
            </a:pPr>
            <a:r>
              <a:rPr lang="en-US" sz="2200" dirty="0">
                <a:solidFill>
                  <a:srgbClr val="000000"/>
                </a:solidFill>
                <a:latin typeface="Segoe UI"/>
              </a:rPr>
              <a:t>obtain the average of these conditional effects</a:t>
            </a:r>
          </a:p>
        </p:txBody>
      </p:sp>
    </p:spTree>
    <p:extLst>
      <p:ext uri="{BB962C8B-B14F-4D97-AF65-F5344CB8AC3E}">
        <p14:creationId xmlns:p14="http://schemas.microsoft.com/office/powerpoint/2010/main" val="1841923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22" presetClass="entr" presetSubtype="8"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fade">
                                      <p:cBhvr>
                                        <p:cTn id="18" dur="500"/>
                                        <p:tgtEl>
                                          <p:spTgt spid="13">
                                            <p:txEl>
                                              <p:pRg st="0" end="0"/>
                                            </p:txEl>
                                          </p:spTgt>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22" presetClass="entr" presetSubtype="8"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24">
                                            <p:txEl>
                                              <p:pRg st="0" end="0"/>
                                            </p:txEl>
                                          </p:spTgt>
                                        </p:tgtEl>
                                        <p:attrNameLst>
                                          <p:attrName>style.visibility</p:attrName>
                                        </p:attrNameLst>
                                      </p:cBhvr>
                                      <p:to>
                                        <p:strVal val="visible"/>
                                      </p:to>
                                    </p:set>
                                    <p:animEffect transition="in" filter="fade">
                                      <p:cBhvr>
                                        <p:cTn id="29" dur="500"/>
                                        <p:tgtEl>
                                          <p:spTgt spid="24">
                                            <p:txEl>
                                              <p:pRg st="0" end="0"/>
                                            </p:txEl>
                                          </p:spTgt>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24">
                                            <p:txEl>
                                              <p:pRg st="1" end="1"/>
                                            </p:txEl>
                                          </p:spTgt>
                                        </p:tgtEl>
                                        <p:attrNameLst>
                                          <p:attrName>style.visibility</p:attrName>
                                        </p:attrNameLst>
                                      </p:cBhvr>
                                      <p:to>
                                        <p:strVal val="visible"/>
                                      </p:to>
                                    </p:set>
                                    <p:animEffect transition="in" filter="fade">
                                      <p:cBhvr>
                                        <p:cTn id="33" dur="500"/>
                                        <p:tgtEl>
                                          <p:spTgt spid="24">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4">
                                            <p:txEl>
                                              <p:pRg st="2" end="2"/>
                                            </p:txEl>
                                          </p:spTgt>
                                        </p:tgtEl>
                                        <p:attrNameLst>
                                          <p:attrName>style.visibility</p:attrName>
                                        </p:attrNameLst>
                                      </p:cBhvr>
                                      <p:to>
                                        <p:strVal val="visible"/>
                                      </p:to>
                                    </p:set>
                                    <p:animEffect transition="in" filter="fade">
                                      <p:cBhvr>
                                        <p:cTn id="36" dur="500"/>
                                        <p:tgtEl>
                                          <p:spTgt spid="24">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4">
                                            <p:txEl>
                                              <p:pRg st="3" end="3"/>
                                            </p:txEl>
                                          </p:spTgt>
                                        </p:tgtEl>
                                        <p:attrNameLst>
                                          <p:attrName>style.visibility</p:attrName>
                                        </p:attrNameLst>
                                      </p:cBhvr>
                                      <p:to>
                                        <p:strVal val="visible"/>
                                      </p:to>
                                    </p:set>
                                    <p:animEffect transition="in" filter="fade">
                                      <p:cBhvr>
                                        <p:cTn id="39"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build="p" bldLvl="3"/>
      <p:bldP spid="17" grpId="0"/>
      <p:bldP spid="18" grpId="0"/>
      <p:bldP spid="24" grpId="0" build="p" bldLvl="3"/>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1026"/>
          <p:cNvSpPr>
            <a:spLocks noGrp="1" noChangeArrowheads="1"/>
          </p:cNvSpPr>
          <p:nvPr>
            <p:ph type="title"/>
          </p:nvPr>
        </p:nvSpPr>
        <p:spPr>
          <a:noFill/>
          <a:ln/>
        </p:spPr>
        <p:txBody>
          <a:bodyPr/>
          <a:lstStyle/>
          <a:p>
            <a:r>
              <a:rPr lang="en-US" sz="3200" dirty="0">
                <a:solidFill>
                  <a:schemeClr val="tx1"/>
                </a:solidFill>
              </a:rPr>
              <a:t>Step 2: </a:t>
            </a:r>
            <a:r>
              <a:rPr lang="en-US" sz="3600" dirty="0"/>
              <a:t>Estimate the average treatment effect given the propensity score</a:t>
            </a:r>
            <a:endParaRPr lang="es-ES_tradnl" sz="3600" dirty="0"/>
          </a:p>
        </p:txBody>
      </p:sp>
      <p:sp>
        <p:nvSpPr>
          <p:cNvPr id="4" name="3 Rectángulo"/>
          <p:cNvSpPr/>
          <p:nvPr/>
        </p:nvSpPr>
        <p:spPr>
          <a:xfrm>
            <a:off x="501720" y="3124200"/>
            <a:ext cx="8341550" cy="830997"/>
          </a:xfrm>
          <a:prstGeom prst="rect">
            <a:avLst/>
          </a:prstGeom>
        </p:spPr>
        <p:txBody>
          <a:bodyPr wrap="square" anchor="ctr">
            <a:spAutoFit/>
          </a:bodyPr>
          <a:lstStyle/>
          <a:p>
            <a:pPr fontAlgn="auto">
              <a:spcBef>
                <a:spcPct val="20000"/>
              </a:spcBef>
              <a:spcAft>
                <a:spcPts val="0"/>
              </a:spcAft>
              <a:buClr>
                <a:srgbClr val="000066"/>
              </a:buClr>
              <a:buSzPct val="75000"/>
            </a:pPr>
            <a:r>
              <a:rPr lang="en-US" sz="2400" dirty="0">
                <a:solidFill>
                  <a:srgbClr val="000000"/>
                </a:solidFill>
                <a:latin typeface="Segoe UI"/>
              </a:rPr>
              <a:t>“Nearest” can be defined in many ways. These different ways then correspondent to different ways of doing matching:</a:t>
            </a:r>
          </a:p>
        </p:txBody>
      </p:sp>
      <p:sp>
        <p:nvSpPr>
          <p:cNvPr id="5" name="4 Rectángulo"/>
          <p:cNvSpPr/>
          <p:nvPr/>
        </p:nvSpPr>
        <p:spPr>
          <a:xfrm>
            <a:off x="588168" y="4343400"/>
            <a:ext cx="6500858" cy="1138773"/>
          </a:xfrm>
          <a:prstGeom prst="rect">
            <a:avLst/>
          </a:prstGeom>
        </p:spPr>
        <p:txBody>
          <a:bodyPr wrap="square">
            <a:spAutoFit/>
          </a:bodyPr>
          <a:lstStyle/>
          <a:p>
            <a:pPr lvl="1" indent="-457200" algn="just" fontAlgn="auto">
              <a:spcBef>
                <a:spcPct val="20000"/>
              </a:spcBef>
              <a:spcAft>
                <a:spcPts val="0"/>
              </a:spcAft>
              <a:buClr>
                <a:srgbClr val="000000"/>
              </a:buClr>
              <a:buSzPct val="100000"/>
              <a:buFont typeface="Courier New" pitchFamily="49" charset="0"/>
              <a:buChar char="o"/>
            </a:pPr>
            <a:r>
              <a:rPr lang="en-US" sz="2000" dirty="0">
                <a:solidFill>
                  <a:srgbClr val="000000"/>
                </a:solidFill>
                <a:latin typeface="Segoe UI"/>
              </a:rPr>
              <a:t>Stratification on the Score</a:t>
            </a:r>
          </a:p>
          <a:p>
            <a:pPr lvl="1" indent="-457200" algn="just" fontAlgn="auto">
              <a:spcBef>
                <a:spcPct val="20000"/>
              </a:spcBef>
              <a:spcAft>
                <a:spcPts val="0"/>
              </a:spcAft>
              <a:buClr>
                <a:srgbClr val="000000"/>
              </a:buClr>
              <a:buSzPct val="100000"/>
              <a:buFont typeface="Courier New" pitchFamily="49" charset="0"/>
              <a:buChar char="o"/>
            </a:pPr>
            <a:r>
              <a:rPr lang="en-US" sz="2000" dirty="0">
                <a:solidFill>
                  <a:srgbClr val="000000"/>
                </a:solidFill>
                <a:latin typeface="Segoe UI"/>
              </a:rPr>
              <a:t>Nearest neighbor matching on the Score</a:t>
            </a:r>
          </a:p>
          <a:p>
            <a:pPr lvl="1" indent="-457200" algn="just" fontAlgn="auto">
              <a:spcBef>
                <a:spcPct val="20000"/>
              </a:spcBef>
              <a:spcAft>
                <a:spcPts val="0"/>
              </a:spcAft>
              <a:buClr>
                <a:srgbClr val="000000"/>
              </a:buClr>
              <a:buSzPct val="100000"/>
              <a:buFont typeface="Courier New" pitchFamily="49" charset="0"/>
              <a:buChar char="o"/>
            </a:pPr>
            <a:r>
              <a:rPr lang="en-US" sz="2000" dirty="0">
                <a:solidFill>
                  <a:srgbClr val="000000"/>
                </a:solidFill>
                <a:latin typeface="Segoe UI"/>
              </a:rPr>
              <a:t>Weighting on the basis of the Score</a:t>
            </a:r>
          </a:p>
        </p:txBody>
      </p:sp>
      <p:sp>
        <p:nvSpPr>
          <p:cNvPr id="6" name="5 Lágrima"/>
          <p:cNvSpPr/>
          <p:nvPr/>
        </p:nvSpPr>
        <p:spPr>
          <a:xfrm>
            <a:off x="343857" y="3431698"/>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
        <p:nvSpPr>
          <p:cNvPr id="7" name="6 Rectángulo"/>
          <p:cNvSpPr/>
          <p:nvPr/>
        </p:nvSpPr>
        <p:spPr>
          <a:xfrm>
            <a:off x="588168" y="1730057"/>
            <a:ext cx="8341550" cy="1200329"/>
          </a:xfrm>
          <a:prstGeom prst="rect">
            <a:avLst/>
          </a:prstGeom>
        </p:spPr>
        <p:txBody>
          <a:bodyPr wrap="square" anchor="ctr">
            <a:spAutoFit/>
          </a:bodyPr>
          <a:lstStyle/>
          <a:p>
            <a:pPr fontAlgn="auto">
              <a:spcBef>
                <a:spcPct val="20000"/>
              </a:spcBef>
              <a:spcAft>
                <a:spcPts val="0"/>
              </a:spcAft>
              <a:buClr>
                <a:srgbClr val="000066"/>
              </a:buClr>
              <a:buSzPct val="75000"/>
            </a:pPr>
            <a:r>
              <a:rPr lang="en-US" sz="2400" dirty="0">
                <a:solidFill>
                  <a:srgbClr val="000000"/>
                </a:solidFill>
                <a:latin typeface="Segoe UI"/>
              </a:rPr>
              <a:t>The closest we can get to an exact matching is to match each treated unit with the </a:t>
            </a:r>
            <a:r>
              <a:rPr lang="en-US" sz="2400" i="1" dirty="0">
                <a:solidFill>
                  <a:srgbClr val="000000"/>
                </a:solidFill>
                <a:latin typeface="Segoe UI"/>
              </a:rPr>
              <a:t>nearest </a:t>
            </a:r>
            <a:r>
              <a:rPr lang="en-US" sz="2400" dirty="0">
                <a:solidFill>
                  <a:srgbClr val="000000"/>
                </a:solidFill>
                <a:latin typeface="Segoe UI"/>
              </a:rPr>
              <a:t>control in terms of propensity score</a:t>
            </a:r>
          </a:p>
        </p:txBody>
      </p:sp>
      <p:sp>
        <p:nvSpPr>
          <p:cNvPr id="8" name="7 Lágrima"/>
          <p:cNvSpPr/>
          <p:nvPr/>
        </p:nvSpPr>
        <p:spPr>
          <a:xfrm>
            <a:off x="285720" y="2193676"/>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Tree>
    <p:extLst>
      <p:ext uri="{BB962C8B-B14F-4D97-AF65-F5344CB8AC3E}">
        <p14:creationId xmlns:p14="http://schemas.microsoft.com/office/powerpoint/2010/main" val="1970564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500"/>
                                        <p:tgtEl>
                                          <p:spTgt spid="5">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fade">
                                      <p:cBhvr>
                                        <p:cTn id="24" dur="500"/>
                                        <p:tgtEl>
                                          <p:spTgt spid="5">
                                            <p:txEl>
                                              <p:pRg st="1" end="1"/>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bldLvl="3"/>
      <p:bldP spid="6" grpId="0" animBg="1"/>
      <p:bldP spid="7" grpId="0"/>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2367"/>
            <a:ext cx="9144000" cy="6853266"/>
          </a:xfrm>
          <a:prstGeom prst="rect">
            <a:avLst/>
          </a:prstGeom>
        </p:spPr>
      </p:pic>
    </p:spTree>
    <p:extLst>
      <p:ext uri="{BB962C8B-B14F-4D97-AF65-F5344CB8AC3E}">
        <p14:creationId xmlns:p14="http://schemas.microsoft.com/office/powerpoint/2010/main" val="453436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7069" y="-15539"/>
            <a:ext cx="9198137" cy="6889077"/>
          </a:xfrm>
          <a:prstGeom prst="rect">
            <a:avLst/>
          </a:prstGeom>
        </p:spPr>
      </p:pic>
    </p:spTree>
    <p:extLst>
      <p:ext uri="{BB962C8B-B14F-4D97-AF65-F5344CB8AC3E}">
        <p14:creationId xmlns:p14="http://schemas.microsoft.com/office/powerpoint/2010/main" val="17557146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7069" y="-15539"/>
            <a:ext cx="9198137" cy="6889077"/>
          </a:xfrm>
          <a:prstGeom prst="rect">
            <a:avLst/>
          </a:prstGeom>
        </p:spPr>
      </p:pic>
    </p:spTree>
    <p:extLst>
      <p:ext uri="{BB962C8B-B14F-4D97-AF65-F5344CB8AC3E}">
        <p14:creationId xmlns:p14="http://schemas.microsoft.com/office/powerpoint/2010/main" val="910303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7069" y="-19349"/>
            <a:ext cx="9198137" cy="6896698"/>
          </a:xfrm>
          <a:prstGeom prst="rect">
            <a:avLst/>
          </a:prstGeom>
        </p:spPr>
      </p:pic>
      <p:grpSp>
        <p:nvGrpSpPr>
          <p:cNvPr id="6" name="Group 5"/>
          <p:cNvGrpSpPr/>
          <p:nvPr/>
        </p:nvGrpSpPr>
        <p:grpSpPr>
          <a:xfrm>
            <a:off x="1169633" y="1367623"/>
            <a:ext cx="4037927" cy="2005416"/>
            <a:chOff x="1169633" y="1470378"/>
            <a:chExt cx="4037927" cy="1323611"/>
          </a:xfrm>
        </p:grpSpPr>
        <p:pic>
          <p:nvPicPr>
            <p:cNvPr id="7" name="7 Imagen" descr="notes-small.png"/>
            <p:cNvPicPr>
              <a:picLocks noChangeAspect="1"/>
            </p:cNvPicPr>
            <p:nvPr/>
          </p:nvPicPr>
          <p:blipFill>
            <a:blip r:embed="rId3" cstate="print"/>
            <a:stretch>
              <a:fillRect/>
            </a:stretch>
          </p:blipFill>
          <p:spPr>
            <a:xfrm rot="20918786">
              <a:off x="1169633" y="1470378"/>
              <a:ext cx="3992589" cy="1323611"/>
            </a:xfrm>
            <a:prstGeom prst="rect">
              <a:avLst/>
            </a:prstGeom>
          </p:spPr>
        </p:pic>
        <p:sp>
          <p:nvSpPr>
            <p:cNvPr id="8" name="8 Rectángulo"/>
            <p:cNvSpPr/>
            <p:nvPr/>
          </p:nvSpPr>
          <p:spPr>
            <a:xfrm rot="20927667">
              <a:off x="1339373" y="1708999"/>
              <a:ext cx="3868187" cy="1025848"/>
            </a:xfrm>
            <a:prstGeom prst="rect">
              <a:avLst/>
            </a:prstGeom>
          </p:spPr>
          <p:txBody>
            <a:bodyPr wrap="square">
              <a:spAutoFit/>
            </a:bodyPr>
            <a:lstStyle/>
            <a:p>
              <a:r>
                <a:rPr lang="en-US" sz="1900" dirty="0">
                  <a:sym typeface="Symbol" pitchFamily="18" charset="2"/>
                </a:rPr>
                <a:t>Side note: Squeezing everything into one dimension loses information so distance matching or coarsened matching work better in general (Gary King).</a:t>
              </a:r>
            </a:p>
          </p:txBody>
        </p:sp>
      </p:grpSp>
    </p:spTree>
    <p:extLst>
      <p:ext uri="{BB962C8B-B14F-4D97-AF65-F5344CB8AC3E}">
        <p14:creationId xmlns:p14="http://schemas.microsoft.com/office/powerpoint/2010/main" val="402674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Danger!</a:t>
            </a:r>
          </a:p>
        </p:txBody>
      </p:sp>
      <p:sp>
        <p:nvSpPr>
          <p:cNvPr id="3" name="Content Placeholder 2"/>
          <p:cNvSpPr>
            <a:spLocks noGrp="1"/>
          </p:cNvSpPr>
          <p:nvPr>
            <p:ph idx="1"/>
          </p:nvPr>
        </p:nvSpPr>
        <p:spPr>
          <a:xfrm>
            <a:off x="457200" y="1741714"/>
            <a:ext cx="8229600" cy="2677886"/>
          </a:xfrm>
        </p:spPr>
        <p:txBody>
          <a:bodyPr/>
          <a:lstStyle/>
          <a:p>
            <a:r>
              <a:rPr lang="en-US" dirty="0"/>
              <a:t>The average outcome among the treated minus the average outcome among the untreated is not, except under special circumstances, equal to the average treatment effect.</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192" y="4776108"/>
            <a:ext cx="6916727" cy="77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87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7069" y="-15539"/>
            <a:ext cx="9198137" cy="6889077"/>
          </a:xfrm>
          <a:prstGeom prst="rect">
            <a:avLst/>
          </a:prstGeom>
        </p:spPr>
      </p:pic>
    </p:spTree>
    <p:extLst>
      <p:ext uri="{BB962C8B-B14F-4D97-AF65-F5344CB8AC3E}">
        <p14:creationId xmlns:p14="http://schemas.microsoft.com/office/powerpoint/2010/main" val="11263910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7069" y="-15539"/>
            <a:ext cx="9198137" cy="6889077"/>
          </a:xfrm>
          <a:prstGeom prst="rect">
            <a:avLst/>
          </a:prstGeom>
        </p:spPr>
      </p:pic>
      <p:grpSp>
        <p:nvGrpSpPr>
          <p:cNvPr id="5" name="Group 4"/>
          <p:cNvGrpSpPr/>
          <p:nvPr/>
        </p:nvGrpSpPr>
        <p:grpSpPr>
          <a:xfrm>
            <a:off x="1169633" y="1430517"/>
            <a:ext cx="4054001" cy="1363500"/>
            <a:chOff x="1169633" y="1470378"/>
            <a:chExt cx="4054001" cy="1323611"/>
          </a:xfrm>
        </p:grpSpPr>
        <p:pic>
          <p:nvPicPr>
            <p:cNvPr id="6" name="7 Imagen" descr="notes-small.png"/>
            <p:cNvPicPr>
              <a:picLocks noChangeAspect="1"/>
            </p:cNvPicPr>
            <p:nvPr/>
          </p:nvPicPr>
          <p:blipFill>
            <a:blip r:embed="rId3" cstate="print"/>
            <a:stretch>
              <a:fillRect/>
            </a:stretch>
          </p:blipFill>
          <p:spPr>
            <a:xfrm rot="20918786">
              <a:off x="1169633" y="1470378"/>
              <a:ext cx="3992589" cy="1323611"/>
            </a:xfrm>
            <a:prstGeom prst="rect">
              <a:avLst/>
            </a:prstGeom>
          </p:spPr>
        </p:pic>
        <p:sp>
          <p:nvSpPr>
            <p:cNvPr id="7" name="8 Rectángulo"/>
            <p:cNvSpPr/>
            <p:nvPr/>
          </p:nvSpPr>
          <p:spPr>
            <a:xfrm rot="20927667">
              <a:off x="1355447" y="1838556"/>
              <a:ext cx="3868187" cy="677108"/>
            </a:xfrm>
            <a:prstGeom prst="rect">
              <a:avLst/>
            </a:prstGeom>
          </p:spPr>
          <p:txBody>
            <a:bodyPr wrap="square">
              <a:spAutoFit/>
            </a:bodyPr>
            <a:lstStyle/>
            <a:p>
              <a:r>
                <a:rPr lang="en-US" sz="1900" dirty="0">
                  <a:sym typeface="Symbol" pitchFamily="18" charset="2"/>
                </a:rPr>
                <a:t>Again note that matching prunes the observations.</a:t>
              </a:r>
            </a:p>
          </p:txBody>
        </p:sp>
      </p:grpSp>
    </p:spTree>
    <p:extLst>
      <p:ext uri="{BB962C8B-B14F-4D97-AF65-F5344CB8AC3E}">
        <p14:creationId xmlns:p14="http://schemas.microsoft.com/office/powerpoint/2010/main" val="110680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35300"/>
            <a:ext cx="9120854" cy="6893300"/>
          </a:xfrm>
          <a:prstGeom prst="rect">
            <a:avLst/>
          </a:prstGeom>
        </p:spPr>
      </p:pic>
    </p:spTree>
    <p:extLst>
      <p:ext uri="{BB962C8B-B14F-4D97-AF65-F5344CB8AC3E}">
        <p14:creationId xmlns:p14="http://schemas.microsoft.com/office/powerpoint/2010/main" val="37930302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33779"/>
            <a:ext cx="9144000" cy="6802928"/>
          </a:xfrm>
          <a:prstGeom prst="rect">
            <a:avLst/>
          </a:prstGeom>
        </p:spPr>
      </p:pic>
    </p:spTree>
    <p:extLst>
      <p:ext uri="{BB962C8B-B14F-4D97-AF65-F5344CB8AC3E}">
        <p14:creationId xmlns:p14="http://schemas.microsoft.com/office/powerpoint/2010/main" val="18076732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72877"/>
            <a:ext cx="9196619" cy="6930878"/>
          </a:xfrm>
          <a:prstGeom prst="rect">
            <a:avLst/>
          </a:prstGeom>
        </p:spPr>
      </p:pic>
    </p:spTree>
    <p:extLst>
      <p:ext uri="{BB962C8B-B14F-4D97-AF65-F5344CB8AC3E}">
        <p14:creationId xmlns:p14="http://schemas.microsoft.com/office/powerpoint/2010/main" val="771220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267" y="0"/>
            <a:ext cx="9133465" cy="6858000"/>
          </a:xfrm>
          <a:prstGeom prst="rect">
            <a:avLst/>
          </a:prstGeom>
        </p:spPr>
      </p:pic>
    </p:spTree>
    <p:extLst>
      <p:ext uri="{BB962C8B-B14F-4D97-AF65-F5344CB8AC3E}">
        <p14:creationId xmlns:p14="http://schemas.microsoft.com/office/powerpoint/2010/main" val="1173892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789"/>
            <a:ext cx="9043431" cy="6781011"/>
          </a:xfrm>
          <a:prstGeom prst="rect">
            <a:avLst/>
          </a:prstGeom>
        </p:spPr>
      </p:pic>
    </p:spTree>
    <p:extLst>
      <p:ext uri="{BB962C8B-B14F-4D97-AF65-F5344CB8AC3E}">
        <p14:creationId xmlns:p14="http://schemas.microsoft.com/office/powerpoint/2010/main" val="23713915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Matching Methods Stata</a:t>
            </a:r>
          </a:p>
        </p:txBody>
      </p:sp>
      <p:sp>
        <p:nvSpPr>
          <p:cNvPr id="3" name="Content Placeholder 2"/>
          <p:cNvSpPr>
            <a:spLocks noGrp="1"/>
          </p:cNvSpPr>
          <p:nvPr>
            <p:ph idx="1"/>
          </p:nvPr>
        </p:nvSpPr>
        <p:spPr/>
        <p:txBody>
          <a:bodyPr>
            <a:normAutofit/>
          </a:bodyPr>
          <a:lstStyle/>
          <a:p>
            <a:r>
              <a:rPr lang="en-US" dirty="0"/>
              <a:t>Nearest neighbor matching using </a:t>
            </a:r>
            <a:r>
              <a:rPr lang="en-US" dirty="0" err="1"/>
              <a:t>Mahalanobis</a:t>
            </a:r>
            <a:r>
              <a:rPr lang="en-US" dirty="0"/>
              <a:t> metric</a:t>
            </a:r>
          </a:p>
          <a:p>
            <a:pPr marL="0" indent="0" algn="ctr">
              <a:buNone/>
            </a:pPr>
            <a:r>
              <a:rPr lang="en-US" dirty="0" err="1"/>
              <a:t>teffects</a:t>
            </a:r>
            <a:r>
              <a:rPr lang="en-US" dirty="0"/>
              <a:t> </a:t>
            </a:r>
            <a:r>
              <a:rPr lang="en-US" dirty="0" err="1"/>
              <a:t>nnmatch</a:t>
            </a:r>
            <a:r>
              <a:rPr lang="en-US" dirty="0"/>
              <a:t> (y x) (t), </a:t>
            </a:r>
            <a:r>
              <a:rPr lang="en-US" dirty="0" err="1"/>
              <a:t>atet</a:t>
            </a:r>
            <a:endParaRPr lang="en-US" dirty="0"/>
          </a:p>
          <a:p>
            <a:r>
              <a:rPr lang="en-US" dirty="0"/>
              <a:t>Propensity score matching using logit</a:t>
            </a:r>
          </a:p>
          <a:p>
            <a:pPr marL="0" indent="0" algn="ctr">
              <a:buNone/>
            </a:pPr>
            <a:r>
              <a:rPr lang="en-US" dirty="0" err="1"/>
              <a:t>teffects</a:t>
            </a:r>
            <a:r>
              <a:rPr lang="en-US" dirty="0"/>
              <a:t> </a:t>
            </a:r>
            <a:r>
              <a:rPr lang="en-US" dirty="0" err="1"/>
              <a:t>psmatch</a:t>
            </a:r>
            <a:r>
              <a:rPr lang="en-US" dirty="0"/>
              <a:t> (y) (t x, logit), </a:t>
            </a:r>
            <a:r>
              <a:rPr lang="en-US" dirty="0" err="1"/>
              <a:t>atet</a:t>
            </a:r>
            <a:endParaRPr lang="en-US" dirty="0"/>
          </a:p>
          <a:p>
            <a:r>
              <a:rPr lang="en-US" dirty="0"/>
              <a:t>Propensity Score Matching using PSMatch2</a:t>
            </a:r>
          </a:p>
          <a:p>
            <a:pPr marL="0" indent="0" algn="ctr">
              <a:buNone/>
            </a:pPr>
            <a:r>
              <a:rPr lang="en-US" dirty="0"/>
              <a:t>psmatch2 t x, outcome(y)</a:t>
            </a:r>
          </a:p>
          <a:p>
            <a:r>
              <a:rPr lang="en-US" dirty="0"/>
              <a:t>Coarsened Exact Matching</a:t>
            </a:r>
          </a:p>
          <a:p>
            <a:pPr marL="0" indent="0" algn="ctr">
              <a:buNone/>
            </a:pPr>
            <a:r>
              <a:rPr lang="en-US" dirty="0" err="1"/>
              <a:t>cem</a:t>
            </a:r>
            <a:r>
              <a:rPr lang="en-US" dirty="0"/>
              <a:t> x (</a:t>
            </a:r>
            <a:r>
              <a:rPr lang="en-US" dirty="0" err="1"/>
              <a:t>cutpoints</a:t>
            </a:r>
            <a:r>
              <a:rPr lang="en-US" dirty="0"/>
              <a:t>/</a:t>
            </a:r>
            <a:r>
              <a:rPr lang="en-US" dirty="0" err="1"/>
              <a:t>cutalgorithm</a:t>
            </a:r>
            <a:r>
              <a:rPr lang="en-US" dirty="0"/>
              <a:t>), treatment(t)</a:t>
            </a:r>
          </a:p>
          <a:p>
            <a:pPr marL="0" indent="0" algn="ctr">
              <a:buNone/>
            </a:pPr>
            <a:endParaRPr lang="en-US" dirty="0"/>
          </a:p>
          <a:p>
            <a:pPr marL="0" indent="0" algn="ctr">
              <a:buNone/>
            </a:pPr>
            <a:endParaRPr lang="en-US" dirty="0"/>
          </a:p>
          <a:p>
            <a:pPr marL="0" indent="0" algn="ctr">
              <a:buNone/>
            </a:pPr>
            <a:endParaRPr lang="en-US" dirty="0"/>
          </a:p>
        </p:txBody>
      </p:sp>
    </p:spTree>
    <p:extLst>
      <p:ext uri="{BB962C8B-B14F-4D97-AF65-F5344CB8AC3E}">
        <p14:creationId xmlns:p14="http://schemas.microsoft.com/office/powerpoint/2010/main" val="12026248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normAutofit/>
          </a:bodyPr>
          <a:lstStyle/>
          <a:p>
            <a:r>
              <a:rPr lang="en-US" altLang="zh-CN" sz="4000" dirty="0">
                <a:latin typeface="Times New Roman" panose="02020603050405020304" pitchFamily="18" charset="0"/>
              </a:rPr>
              <a:t>Inverse Probability Weighting</a:t>
            </a:r>
          </a:p>
        </p:txBody>
      </p:sp>
      <p:sp>
        <p:nvSpPr>
          <p:cNvPr id="91139" name="Rectangle 3"/>
          <p:cNvSpPr>
            <a:spLocks noGrp="1" noChangeArrowheads="1"/>
          </p:cNvSpPr>
          <p:nvPr>
            <p:ph type="body" sz="half" idx="1"/>
          </p:nvPr>
        </p:nvSpPr>
        <p:spPr>
          <a:xfrm>
            <a:off x="457200" y="1600200"/>
            <a:ext cx="7543800" cy="1600200"/>
          </a:xfrm>
        </p:spPr>
        <p:txBody>
          <a:bodyPr>
            <a:normAutofit/>
          </a:bodyPr>
          <a:lstStyle/>
          <a:p>
            <a:r>
              <a:rPr lang="en-US" altLang="zh-CN" sz="1800" dirty="0">
                <a:latin typeface="Times New Roman" panose="02020603050405020304" pitchFamily="18" charset="0"/>
              </a:rPr>
              <a:t>Rather than matching 1 to 1 it is possible to match one treated to </a:t>
            </a:r>
            <a:r>
              <a:rPr lang="en-US" altLang="zh-CN" sz="1800" i="1" dirty="0">
                <a:latin typeface="Times New Roman" panose="02020603050405020304" pitchFamily="18" charset="0"/>
              </a:rPr>
              <a:t>all</a:t>
            </a:r>
            <a:r>
              <a:rPr lang="en-US" altLang="zh-CN" sz="1800" dirty="0">
                <a:latin typeface="Times New Roman" panose="02020603050405020304" pitchFamily="18" charset="0"/>
              </a:rPr>
              <a:t> untreated but adjusting the weights on the untreated to account for similarity. Uses more data and is also unbiased.</a:t>
            </a:r>
          </a:p>
          <a:p>
            <a:pPr lvl="1"/>
            <a:r>
              <a:rPr lang="en-US" altLang="zh-CN" sz="1600" dirty="0">
                <a:latin typeface="Times New Roman" panose="02020603050405020304" pitchFamily="18" charset="0"/>
              </a:rPr>
              <a:t>When the objective is to estimate ATET, the treated person receives a weight of 1 while the control person receives a weight of p(X)/(1-p(X)).</a:t>
            </a:r>
          </a:p>
        </p:txBody>
      </p:sp>
      <p:graphicFrame>
        <p:nvGraphicFramePr>
          <p:cNvPr id="91145" name="Object 9"/>
          <p:cNvGraphicFramePr>
            <a:graphicFrameLocks noGrp="1" noChangeAspect="1"/>
          </p:cNvGraphicFramePr>
          <p:nvPr>
            <p:ph sz="quarter" idx="3"/>
            <p:extLst>
              <p:ext uri="{D42A27DB-BD31-4B8C-83A1-F6EECF244321}">
                <p14:modId xmlns:p14="http://schemas.microsoft.com/office/powerpoint/2010/main" val="2254274045"/>
              </p:ext>
            </p:extLst>
          </p:nvPr>
        </p:nvGraphicFramePr>
        <p:xfrm>
          <a:off x="1752600" y="3216031"/>
          <a:ext cx="5410199" cy="3410064"/>
        </p:xfrm>
        <a:graphic>
          <a:graphicData uri="http://schemas.openxmlformats.org/presentationml/2006/ole">
            <mc:AlternateContent xmlns:mc="http://schemas.openxmlformats.org/markup-compatibility/2006">
              <mc:Choice xmlns:v="urn:schemas-microsoft-com:vml" Requires="v">
                <p:oleObj spid="_x0000_s1026" name="Equation" r:id="rId3" imgW="2539800" imgH="1600200" progId="Equation.3">
                  <p:embed/>
                </p:oleObj>
              </mc:Choice>
              <mc:Fallback>
                <p:oleObj name="Equation" r:id="rId3" imgW="2539800" imgH="1600200" progId="Equation.3">
                  <p:embed/>
                  <p:pic>
                    <p:nvPicPr>
                      <p:cNvPr id="0" name=""/>
                      <p:cNvPicPr>
                        <a:picLocks noChangeAspect="1" noChangeArrowheads="1"/>
                      </p:cNvPicPr>
                      <p:nvPr/>
                    </p:nvPicPr>
                    <p:blipFill>
                      <a:blip r:embed="rId4"/>
                      <a:srcRect/>
                      <a:stretch>
                        <a:fillRect/>
                      </a:stretch>
                    </p:blipFill>
                    <p:spPr bwMode="auto">
                      <a:xfrm>
                        <a:off x="1752600" y="3216031"/>
                        <a:ext cx="5410199" cy="3410064"/>
                      </a:xfrm>
                      <a:prstGeom prst="rect">
                        <a:avLst/>
                      </a:prstGeom>
                      <a:solidFill>
                        <a:schemeClr val="tx1"/>
                      </a:solidFill>
                      <a:ln>
                        <a:noFill/>
                      </a:ln>
                      <a:effectLst/>
                    </p:spPr>
                  </p:pic>
                </p:oleObj>
              </mc:Fallback>
            </mc:AlternateContent>
          </a:graphicData>
        </a:graphic>
      </p:graphicFrame>
    </p:spTree>
    <p:extLst>
      <p:ext uri="{BB962C8B-B14F-4D97-AF65-F5344CB8AC3E}">
        <p14:creationId xmlns:p14="http://schemas.microsoft.com/office/powerpoint/2010/main" val="1369206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6" name="Picture 4"/>
          <p:cNvPicPr>
            <a:picLocks noChangeAspect="1" noChangeArrowheads="1"/>
          </p:cNvPicPr>
          <p:nvPr/>
        </p:nvPicPr>
        <p:blipFill>
          <a:blip r:embed="rId3" cstate="print">
            <a:lum bright="2000"/>
          </a:blip>
          <a:srcRect/>
          <a:stretch>
            <a:fillRect/>
          </a:stretch>
        </p:blipFill>
        <p:spPr bwMode="auto">
          <a:xfrm>
            <a:off x="1219200" y="844989"/>
            <a:ext cx="6591300" cy="4324888"/>
          </a:xfrm>
          <a:prstGeom prst="rect">
            <a:avLst/>
          </a:prstGeom>
          <a:noFill/>
          <a:ln w="9525">
            <a:noFill/>
            <a:miter lim="800000"/>
            <a:headEnd/>
            <a:tailEnd/>
          </a:ln>
        </p:spPr>
      </p:pic>
      <p:sp>
        <p:nvSpPr>
          <p:cNvPr id="2" name="TextBox 1"/>
          <p:cNvSpPr txBox="1"/>
          <p:nvPr/>
        </p:nvSpPr>
        <p:spPr>
          <a:xfrm>
            <a:off x="1409700" y="228600"/>
            <a:ext cx="6553200" cy="369332"/>
          </a:xfrm>
          <a:prstGeom prst="rect">
            <a:avLst/>
          </a:prstGeom>
          <a:solidFill>
            <a:schemeClr val="tx2"/>
          </a:solidFill>
        </p:spPr>
        <p:txBody>
          <a:bodyPr wrap="square" rtlCol="0">
            <a:spAutoFit/>
          </a:bodyPr>
          <a:lstStyle/>
          <a:p>
            <a:r>
              <a:rPr lang="en-US" dirty="0">
                <a:solidFill>
                  <a:schemeClr val="bg1"/>
                </a:solidFill>
              </a:rPr>
              <a:t>Propensity Score Matching as Diagnostic and Explanatory Tool </a:t>
            </a:r>
          </a:p>
        </p:txBody>
      </p:sp>
      <mc:AlternateContent xmlns:mc="http://schemas.openxmlformats.org/markup-compatibility/2006" xmlns:a14="http://schemas.microsoft.com/office/drawing/2010/main">
        <mc:Choice Requires="a14">
          <p:sp>
            <p:nvSpPr>
              <p:cNvPr id="3" name="TextBox 2"/>
              <p:cNvSpPr txBox="1"/>
              <p:nvPr/>
            </p:nvSpPr>
            <p:spPr>
              <a:xfrm>
                <a:off x="304800" y="5181600"/>
                <a:ext cx="8382000" cy="1221745"/>
              </a:xfrm>
              <a:prstGeom prst="rect">
                <a:avLst/>
              </a:prstGeom>
              <a:noFill/>
            </p:spPr>
            <p:txBody>
              <a:bodyPr wrap="square" rtlCol="0">
                <a:spAutoFit/>
              </a:bodyPr>
              <a:lstStyle/>
              <a:p>
                <a:r>
                  <a:rPr lang="en-US" dirty="0">
                    <a:solidFill>
                      <a:schemeClr val="bg1"/>
                    </a:solidFill>
                  </a:rPr>
                  <a:t>Can do a local, non-parametric regressions such as a smoothed mean (</a:t>
                </a:r>
                <a:r>
                  <a:rPr lang="en-US" dirty="0" err="1">
                    <a:solidFill>
                      <a:schemeClr val="bg1"/>
                    </a:solidFill>
                  </a:rPr>
                  <a:t>lowess</a:t>
                </a:r>
                <a:r>
                  <a:rPr lang="en-US" dirty="0">
                    <a:solidFill>
                      <a:schemeClr val="bg1"/>
                    </a:solidFill>
                  </a:rPr>
                  <a:t> in Stata) of Y on the propensity score for T=1 and T=0.</a:t>
                </a:r>
              </a:p>
              <a:p>
                <a:r>
                  <a:rPr lang="en-US" dirty="0">
                    <a:solidFill>
                      <a:schemeClr val="bg1"/>
                    </a:solidFill>
                  </a:rPr>
                  <a:t>Regression analogue:</a:t>
                </a:r>
              </a:p>
              <a:p>
                <a:pP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𝑌</m:t>
                          </m:r>
                        </m:e>
                        <m:sub>
                          <m:r>
                            <a:rPr lang="en-US" b="0" i="1" smtClean="0">
                              <a:solidFill>
                                <a:schemeClr val="bg1"/>
                              </a:solidFill>
                              <a:latin typeface="Cambria Math" panose="02040503050406030204" pitchFamily="18" charset="0"/>
                            </a:rPr>
                            <m:t>𝑖</m:t>
                          </m:r>
                        </m:sub>
                      </m:sSub>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ea typeface="Cambria Math" panose="02040503050406030204" pitchFamily="18" charset="0"/>
                        </a:rPr>
                        <m:t>𝛼</m:t>
                      </m:r>
                      <m:r>
                        <a:rPr lang="en-US" b="0" i="1" smtClean="0">
                          <a:solidFill>
                            <a:schemeClr val="bg1"/>
                          </a:solidFill>
                          <a:latin typeface="Cambria Math" panose="02040503050406030204" pitchFamily="18" charset="0"/>
                          <a:ea typeface="Cambria Math" panose="02040503050406030204" pitchFamily="18" charset="0"/>
                        </a:rPr>
                        <m:t>+</m:t>
                      </m:r>
                      <m:r>
                        <a:rPr lang="en-US" b="0" i="1" smtClean="0">
                          <a:solidFill>
                            <a:schemeClr val="bg1"/>
                          </a:solidFill>
                          <a:latin typeface="Cambria Math" panose="02040503050406030204" pitchFamily="18" charset="0"/>
                          <a:ea typeface="Cambria Math" panose="02040503050406030204" pitchFamily="18" charset="0"/>
                        </a:rPr>
                        <m:t>𝜃</m:t>
                      </m:r>
                      <m:sSub>
                        <m:sSubPr>
                          <m:ctrlPr>
                            <a:rPr lang="en-US" b="0" i="1" smtClean="0">
                              <a:solidFill>
                                <a:schemeClr val="bg1"/>
                              </a:solidFill>
                              <a:latin typeface="Cambria Math" panose="02040503050406030204" pitchFamily="18" charset="0"/>
                              <a:ea typeface="Cambria Math" panose="02040503050406030204" pitchFamily="18" charset="0"/>
                            </a:rPr>
                          </m:ctrlPr>
                        </m:sSubPr>
                        <m:e>
                          <m:r>
                            <a:rPr lang="en-US" i="1">
                              <a:solidFill>
                                <a:schemeClr val="bg1"/>
                              </a:solidFill>
                              <a:latin typeface="Cambria Math" panose="02040503050406030204" pitchFamily="18" charset="0"/>
                              <a:ea typeface="Cambria Math" panose="02040503050406030204" pitchFamily="18" charset="0"/>
                            </a:rPr>
                            <m:t>𝑇</m:t>
                          </m:r>
                        </m:e>
                        <m:sub>
                          <m:r>
                            <a:rPr lang="en-US" b="0" i="1" smtClean="0">
                              <a:solidFill>
                                <a:schemeClr val="bg1"/>
                              </a:solidFill>
                              <a:latin typeface="Cambria Math" panose="02040503050406030204" pitchFamily="18" charset="0"/>
                              <a:ea typeface="Cambria Math" panose="02040503050406030204" pitchFamily="18" charset="0"/>
                            </a:rPr>
                            <m:t>𝑖</m:t>
                          </m:r>
                        </m:sub>
                      </m:sSub>
                      <m:r>
                        <a:rPr lang="en-US" b="0" i="1" smtClean="0">
                          <a:solidFill>
                            <a:schemeClr val="bg1"/>
                          </a:solidFill>
                          <a:latin typeface="Cambria Math" panose="02040503050406030204" pitchFamily="18" charset="0"/>
                          <a:ea typeface="Cambria Math" panose="02040503050406030204" pitchFamily="18" charset="0"/>
                        </a:rPr>
                        <m:t>+</m:t>
                      </m:r>
                      <m:sSub>
                        <m:sSubPr>
                          <m:ctrlPr>
                            <a:rPr lang="en-US" b="0" i="1" smtClean="0">
                              <a:solidFill>
                                <a:schemeClr val="bg1"/>
                              </a:solidFill>
                              <a:latin typeface="Cambria Math" panose="02040503050406030204" pitchFamily="18" charset="0"/>
                              <a:ea typeface="Cambria Math" panose="02040503050406030204" pitchFamily="18" charset="0"/>
                            </a:rPr>
                          </m:ctrlPr>
                        </m:sSubPr>
                        <m:e>
                          <m:r>
                            <a:rPr lang="en-US" i="1">
                              <a:solidFill>
                                <a:schemeClr val="bg1"/>
                              </a:solidFill>
                              <a:latin typeface="Cambria Math" panose="02040503050406030204" pitchFamily="18" charset="0"/>
                              <a:ea typeface="Cambria Math" panose="02040503050406030204" pitchFamily="18" charset="0"/>
                            </a:rPr>
                            <m:t>𝛿</m:t>
                          </m:r>
                        </m:e>
                        <m:sub>
                          <m:r>
                            <a:rPr lang="en-US" b="0" i="1" smtClean="0">
                              <a:solidFill>
                                <a:schemeClr val="bg1"/>
                              </a:solidFill>
                              <a:latin typeface="Cambria Math" panose="02040503050406030204" pitchFamily="18" charset="0"/>
                              <a:ea typeface="Cambria Math" panose="02040503050406030204" pitchFamily="18" charset="0"/>
                            </a:rPr>
                            <m:t>1</m:t>
                          </m:r>
                        </m:sub>
                      </m:sSub>
                      <m:sSub>
                        <m:sSubPr>
                          <m:ctrlPr>
                            <a:rPr lang="en-US" b="0" i="1" smtClean="0">
                              <a:solidFill>
                                <a:schemeClr val="bg1"/>
                              </a:solidFill>
                              <a:latin typeface="Cambria Math" panose="02040503050406030204" pitchFamily="18" charset="0"/>
                              <a:ea typeface="Cambria Math" panose="02040503050406030204" pitchFamily="18" charset="0"/>
                            </a:rPr>
                          </m:ctrlPr>
                        </m:sSubPr>
                        <m:e>
                          <m:r>
                            <a:rPr lang="en-US" b="0" i="1" smtClean="0">
                              <a:solidFill>
                                <a:schemeClr val="bg1"/>
                              </a:solidFill>
                              <a:latin typeface="Cambria Math" panose="02040503050406030204" pitchFamily="18" charset="0"/>
                              <a:ea typeface="Cambria Math" panose="02040503050406030204" pitchFamily="18" charset="0"/>
                            </a:rPr>
                            <m:t>𝑝</m:t>
                          </m:r>
                        </m:e>
                        <m:sub>
                          <m:r>
                            <a:rPr lang="en-US" b="0" i="1" smtClean="0">
                              <a:solidFill>
                                <a:schemeClr val="bg1"/>
                              </a:solidFill>
                              <a:latin typeface="Cambria Math" panose="02040503050406030204" pitchFamily="18" charset="0"/>
                              <a:ea typeface="Cambria Math" panose="02040503050406030204" pitchFamily="18" charset="0"/>
                            </a:rPr>
                            <m:t>𝑖</m:t>
                          </m:r>
                        </m:sub>
                      </m:sSub>
                      <m:r>
                        <a:rPr lang="en-US" i="1">
                          <a:solidFill>
                            <a:schemeClr val="bg1"/>
                          </a:solidFill>
                          <a:latin typeface="Cambria Math" panose="02040503050406030204" pitchFamily="18" charset="0"/>
                          <a:ea typeface="Cambria Math" panose="02040503050406030204" pitchFamily="18" charset="0"/>
                        </a:rPr>
                        <m:t>+</m:t>
                      </m:r>
                      <m:sSub>
                        <m:sSubPr>
                          <m:ctrlPr>
                            <a:rPr lang="en-US" i="1">
                              <a:solidFill>
                                <a:schemeClr val="bg1"/>
                              </a:solidFill>
                              <a:latin typeface="Cambria Math" panose="02040503050406030204" pitchFamily="18" charset="0"/>
                              <a:ea typeface="Cambria Math" panose="02040503050406030204" pitchFamily="18" charset="0"/>
                            </a:rPr>
                          </m:ctrlPr>
                        </m:sSubPr>
                        <m:e>
                          <m:r>
                            <a:rPr lang="en-US" i="1">
                              <a:solidFill>
                                <a:schemeClr val="bg1"/>
                              </a:solidFill>
                              <a:latin typeface="Cambria Math" panose="02040503050406030204" pitchFamily="18" charset="0"/>
                              <a:ea typeface="Cambria Math" panose="02040503050406030204" pitchFamily="18" charset="0"/>
                            </a:rPr>
                            <m:t>𝛿</m:t>
                          </m:r>
                        </m:e>
                        <m:sub>
                          <m:r>
                            <a:rPr lang="en-US" b="0" i="1" dirty="0" smtClean="0">
                              <a:solidFill>
                                <a:schemeClr val="bg1"/>
                              </a:solidFill>
                              <a:latin typeface="Cambria Math" panose="02040503050406030204" pitchFamily="18" charset="0"/>
                            </a:rPr>
                            <m:t>2</m:t>
                          </m:r>
                        </m:sub>
                      </m:sSub>
                      <m:sSub>
                        <m:sSubPr>
                          <m:ctrlPr>
                            <a:rPr lang="en-US" i="1">
                              <a:solidFill>
                                <a:schemeClr val="bg1"/>
                              </a:solidFill>
                              <a:latin typeface="Cambria Math" panose="02040503050406030204" pitchFamily="18" charset="0"/>
                              <a:ea typeface="Cambria Math" panose="02040503050406030204" pitchFamily="18" charset="0"/>
                            </a:rPr>
                          </m:ctrlPr>
                        </m:sSubPr>
                        <m:e>
                          <m:sSub>
                            <m:sSubPr>
                              <m:ctrlPr>
                                <a:rPr lang="en-US" i="1">
                                  <a:solidFill>
                                    <a:schemeClr val="bg1"/>
                                  </a:solidFill>
                                  <a:latin typeface="Cambria Math" panose="02040503050406030204" pitchFamily="18" charset="0"/>
                                  <a:ea typeface="Cambria Math" panose="02040503050406030204" pitchFamily="18" charset="0"/>
                                </a:rPr>
                              </m:ctrlPr>
                            </m:sSubPr>
                            <m:e>
                              <m:r>
                                <a:rPr lang="en-US" i="1">
                                  <a:solidFill>
                                    <a:schemeClr val="bg1"/>
                                  </a:solidFill>
                                  <a:latin typeface="Cambria Math" panose="02040503050406030204" pitchFamily="18" charset="0"/>
                                  <a:ea typeface="Cambria Math" panose="02040503050406030204" pitchFamily="18" charset="0"/>
                                </a:rPr>
                                <m:t>𝑇</m:t>
                              </m:r>
                            </m:e>
                            <m:sub>
                              <m:r>
                                <a:rPr lang="en-US" i="1">
                                  <a:solidFill>
                                    <a:schemeClr val="bg1"/>
                                  </a:solidFill>
                                  <a:latin typeface="Cambria Math" panose="02040503050406030204" pitchFamily="18" charset="0"/>
                                  <a:ea typeface="Cambria Math" panose="02040503050406030204" pitchFamily="18" charset="0"/>
                                </a:rPr>
                                <m:t>𝑖</m:t>
                              </m:r>
                            </m:sub>
                          </m:sSub>
                          <m:r>
                            <a:rPr lang="en-US" b="0" i="1" smtClean="0">
                              <a:solidFill>
                                <a:schemeClr val="bg1"/>
                              </a:solidFill>
                              <a:latin typeface="Cambria Math" panose="02040503050406030204" pitchFamily="18" charset="0"/>
                              <a:ea typeface="Cambria Math" panose="02040503050406030204" pitchFamily="18" charset="0"/>
                            </a:rPr>
                            <m:t>(</m:t>
                          </m:r>
                          <m:r>
                            <a:rPr lang="en-US" i="1">
                              <a:solidFill>
                                <a:schemeClr val="bg1"/>
                              </a:solidFill>
                              <a:latin typeface="Cambria Math" panose="02040503050406030204" pitchFamily="18" charset="0"/>
                              <a:ea typeface="Cambria Math" panose="02040503050406030204" pitchFamily="18" charset="0"/>
                            </a:rPr>
                            <m:t>𝑝</m:t>
                          </m:r>
                        </m:e>
                        <m:sub>
                          <m:r>
                            <a:rPr lang="en-US" i="1">
                              <a:solidFill>
                                <a:schemeClr val="bg1"/>
                              </a:solidFill>
                              <a:latin typeface="Cambria Math" panose="02040503050406030204" pitchFamily="18" charset="0"/>
                              <a:ea typeface="Cambria Math" panose="02040503050406030204" pitchFamily="18" charset="0"/>
                            </a:rPr>
                            <m:t>𝑖</m:t>
                          </m:r>
                        </m:sub>
                      </m:sSub>
                      <m:r>
                        <a:rPr lang="en-US" b="0" i="1" smtClean="0">
                          <a:solidFill>
                            <a:schemeClr val="bg1"/>
                          </a:solidFill>
                          <a:latin typeface="Cambria Math" panose="02040503050406030204" pitchFamily="18" charset="0"/>
                          <a:ea typeface="Cambria Math" panose="02040503050406030204" pitchFamily="18" charset="0"/>
                        </a:rPr>
                        <m:t>−</m:t>
                      </m:r>
                      <m:sSub>
                        <m:sSubPr>
                          <m:ctrlPr>
                            <a:rPr lang="en-US" b="0" i="1" smtClean="0">
                              <a:solidFill>
                                <a:schemeClr val="bg1"/>
                              </a:solidFill>
                              <a:latin typeface="Cambria Math" panose="02040503050406030204" pitchFamily="18" charset="0"/>
                              <a:ea typeface="Cambria Math" panose="02040503050406030204" pitchFamily="18" charset="0"/>
                            </a:rPr>
                          </m:ctrlPr>
                        </m:sSubPr>
                        <m:e>
                          <m:r>
                            <a:rPr lang="en-US" i="1">
                              <a:solidFill>
                                <a:schemeClr val="bg1"/>
                              </a:solidFill>
                              <a:latin typeface="Cambria Math" panose="02040503050406030204" pitchFamily="18" charset="0"/>
                              <a:ea typeface="Cambria Math" panose="02040503050406030204" pitchFamily="18" charset="0"/>
                            </a:rPr>
                            <m:t>𝜇</m:t>
                          </m:r>
                        </m:e>
                        <m:sub>
                          <m:r>
                            <a:rPr lang="en-US" b="0" i="1" smtClean="0">
                              <a:solidFill>
                                <a:schemeClr val="bg1"/>
                              </a:solidFill>
                              <a:latin typeface="Cambria Math" panose="02040503050406030204" pitchFamily="18" charset="0"/>
                              <a:ea typeface="Cambria Math" panose="02040503050406030204" pitchFamily="18" charset="0"/>
                            </a:rPr>
                            <m:t>𝑝</m:t>
                          </m:r>
                        </m:sub>
                      </m:sSub>
                      <m:r>
                        <a:rPr lang="en-US" b="0" i="1" smtClean="0">
                          <a:solidFill>
                            <a:schemeClr val="bg1"/>
                          </a:solidFill>
                          <a:latin typeface="Cambria Math" panose="02040503050406030204" pitchFamily="18" charset="0"/>
                          <a:ea typeface="Cambria Math" panose="02040503050406030204" pitchFamily="18" charset="0"/>
                        </a:rPr>
                        <m:t>)+</m:t>
                      </m:r>
                      <m:sSub>
                        <m:sSubPr>
                          <m:ctrlPr>
                            <a:rPr lang="en-US" b="0" i="1" smtClean="0">
                              <a:solidFill>
                                <a:schemeClr val="bg1"/>
                              </a:solidFill>
                              <a:latin typeface="Cambria Math" panose="02040503050406030204" pitchFamily="18" charset="0"/>
                              <a:ea typeface="Cambria Math" panose="02040503050406030204" pitchFamily="18" charset="0"/>
                            </a:rPr>
                          </m:ctrlPr>
                        </m:sSubPr>
                        <m:e>
                          <m:r>
                            <a:rPr lang="en-US" i="1">
                              <a:solidFill>
                                <a:schemeClr val="bg1"/>
                              </a:solidFill>
                              <a:latin typeface="Cambria Math" panose="02040503050406030204" pitchFamily="18" charset="0"/>
                              <a:ea typeface="Cambria Math" panose="02040503050406030204" pitchFamily="18" charset="0"/>
                            </a:rPr>
                            <m:t>𝜖</m:t>
                          </m:r>
                          <m:r>
                            <m:rPr>
                              <m:nor/>
                            </m:rPr>
                            <a:rPr lang="en-US" dirty="0">
                              <a:solidFill>
                                <a:schemeClr val="bg1"/>
                              </a:solidFill>
                            </a:rPr>
                            <m:t> </m:t>
                          </m:r>
                        </m:e>
                        <m:sub>
                          <m:r>
                            <a:rPr lang="en-US" b="0" i="1" smtClean="0">
                              <a:solidFill>
                                <a:schemeClr val="bg1"/>
                              </a:solidFill>
                              <a:latin typeface="Cambria Math" panose="02040503050406030204" pitchFamily="18" charset="0"/>
                              <a:ea typeface="Cambria Math" panose="02040503050406030204" pitchFamily="18" charset="0"/>
                            </a:rPr>
                            <m:t>𝑖</m:t>
                          </m:r>
                        </m:sub>
                      </m:sSub>
                    </m:oMath>
                  </m:oMathPara>
                </a14:m>
                <a:endParaRPr lang="en-US" dirty="0">
                  <a:solidFill>
                    <a:schemeClr val="bg1"/>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304800" y="5181600"/>
                <a:ext cx="8382000" cy="1221745"/>
              </a:xfrm>
              <a:prstGeom prst="rect">
                <a:avLst/>
              </a:prstGeom>
              <a:blipFill>
                <a:blip r:embed="rId4"/>
                <a:stretch>
                  <a:fillRect l="-582" t="-2500" r="-1236" b="-2000"/>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can we Learn from Real Data?</a:t>
            </a:r>
          </a:p>
        </p:txBody>
      </p:sp>
      <p:sp>
        <p:nvSpPr>
          <p:cNvPr id="3" name="Content Placeholder 2"/>
          <p:cNvSpPr>
            <a:spLocks noGrp="1"/>
          </p:cNvSpPr>
          <p:nvPr>
            <p:ph idx="1"/>
          </p:nvPr>
        </p:nvSpPr>
        <p:spPr>
          <a:xfrm>
            <a:off x="457200" y="1775191"/>
            <a:ext cx="8229600" cy="1272809"/>
          </a:xfrm>
        </p:spPr>
        <p:txBody>
          <a:bodyPr/>
          <a:lstStyle/>
          <a:p>
            <a:r>
              <a:rPr lang="en-US" dirty="0"/>
              <a:t>But is                                       anything interesting?</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7880" y="1981200"/>
            <a:ext cx="286512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164266"/>
            <a:ext cx="8945538" cy="483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390" y="3303588"/>
            <a:ext cx="5922223"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9775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ChangeAspect="1" noChangeArrowheads="1"/>
          </p:cNvPicPr>
          <p:nvPr/>
        </p:nvPicPr>
        <p:blipFill>
          <a:blip r:embed="rId3" cstate="print"/>
          <a:srcRect/>
          <a:stretch>
            <a:fillRect/>
          </a:stretch>
        </p:blipFill>
        <p:spPr bwMode="auto">
          <a:xfrm>
            <a:off x="1295400" y="533400"/>
            <a:ext cx="6934200" cy="5461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descr="IV1"/>
          <p:cNvPicPr>
            <a:picLocks noChangeAspect="1" noChangeArrowheads="1"/>
          </p:cNvPicPr>
          <p:nvPr/>
        </p:nvPicPr>
        <p:blipFill>
          <a:blip r:embed="rId3" cstate="print"/>
          <a:srcRect/>
          <a:stretch>
            <a:fillRect/>
          </a:stretch>
        </p:blipFill>
        <p:spPr bwMode="auto">
          <a:xfrm>
            <a:off x="1752600" y="228600"/>
            <a:ext cx="5524500" cy="4381500"/>
          </a:xfrm>
          <a:prstGeom prst="rect">
            <a:avLst/>
          </a:prstGeom>
          <a:noFill/>
          <a:ln w="9525">
            <a:noFill/>
            <a:miter lim="800000"/>
            <a:headEnd/>
            <a:tailEnd/>
          </a:ln>
        </p:spPr>
      </p:pic>
      <p:sp>
        <p:nvSpPr>
          <p:cNvPr id="13315" name="Text Box 6"/>
          <p:cNvSpPr txBox="1">
            <a:spLocks noChangeArrowheads="1"/>
          </p:cNvSpPr>
          <p:nvPr/>
        </p:nvSpPr>
        <p:spPr bwMode="auto">
          <a:xfrm>
            <a:off x="990600" y="4648200"/>
            <a:ext cx="7696200" cy="2014538"/>
          </a:xfrm>
          <a:prstGeom prst="rect">
            <a:avLst/>
          </a:prstGeom>
          <a:noFill/>
          <a:ln w="9525">
            <a:noFill/>
            <a:miter lim="800000"/>
            <a:headEnd/>
            <a:tailEnd/>
          </a:ln>
        </p:spPr>
        <p:txBody>
          <a:bodyPr>
            <a:spAutoFit/>
          </a:bodyPr>
          <a:lstStyle/>
          <a:p>
            <a:pPr>
              <a:spcBef>
                <a:spcPct val="50000"/>
              </a:spcBef>
            </a:pPr>
            <a:r>
              <a:rPr lang="en-US"/>
              <a:t>The circle labeled "earnings" illustrates variation in the variable to be explained. Education and Ability are correlated explanatory variables and Ability is not observed. The blue area within the instrument circle represents variation in education that is uncorrelated with Ability and which can be used to consistently estimate the coefficient on education.  Note that the only reason the instrument is correlated with Earnings is through education.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Angrist-Krueger IV</a:t>
            </a:r>
          </a:p>
        </p:txBody>
      </p:sp>
      <p:sp>
        <p:nvSpPr>
          <p:cNvPr id="4" name="Content Placeholder 3"/>
          <p:cNvSpPr>
            <a:spLocks noGrp="1"/>
          </p:cNvSpPr>
          <p:nvPr>
            <p:ph idx="1"/>
          </p:nvPr>
        </p:nvSpPr>
        <p:spPr>
          <a:xfrm>
            <a:off x="228600" y="3457352"/>
            <a:ext cx="8229600" cy="2844657"/>
          </a:xfrm>
        </p:spPr>
        <p:txBody>
          <a:bodyPr>
            <a:normAutofit fontScale="92500" lnSpcReduction="20000"/>
          </a:bodyPr>
          <a:lstStyle/>
          <a:p>
            <a:r>
              <a:rPr lang="en-US" dirty="0"/>
              <a:t>Children born in December and children born in January are similar but at around age 6 the former goes to school and the latter is still in kindergarten.</a:t>
            </a:r>
          </a:p>
          <a:p>
            <a:r>
              <a:rPr lang="en-US" dirty="0"/>
              <a:t>Either, however, can quit at age 16 but the December quitter will have had more school at age 16 than the January (1’st QOB) quitter.</a:t>
            </a:r>
          </a:p>
        </p:txBody>
      </p:sp>
      <p:pic>
        <p:nvPicPr>
          <p:cNvPr id="2" name="Picture 1"/>
          <p:cNvPicPr>
            <a:picLocks noChangeAspect="1"/>
          </p:cNvPicPr>
          <p:nvPr/>
        </p:nvPicPr>
        <p:blipFill>
          <a:blip r:embed="rId2"/>
          <a:stretch>
            <a:fillRect/>
          </a:stretch>
        </p:blipFill>
        <p:spPr>
          <a:xfrm>
            <a:off x="1929143" y="1649338"/>
            <a:ext cx="5285714" cy="1780952"/>
          </a:xfrm>
          <a:prstGeom prst="rect">
            <a:avLst/>
          </a:prstGeom>
        </p:spPr>
      </p:pic>
      <p:sp>
        <p:nvSpPr>
          <p:cNvPr id="5" name="TextBox 4"/>
          <p:cNvSpPr txBox="1"/>
          <p:nvPr/>
        </p:nvSpPr>
        <p:spPr>
          <a:xfrm>
            <a:off x="7224827" y="3144033"/>
            <a:ext cx="1929143" cy="276999"/>
          </a:xfrm>
          <a:prstGeom prst="rect">
            <a:avLst/>
          </a:prstGeom>
          <a:noFill/>
        </p:spPr>
        <p:txBody>
          <a:bodyPr wrap="square" rtlCol="0">
            <a:spAutoFit/>
          </a:bodyPr>
          <a:lstStyle/>
          <a:p>
            <a:r>
              <a:rPr lang="en-US" sz="1200" dirty="0"/>
              <a:t>Cunningham, Mixtape.</a:t>
            </a:r>
          </a:p>
        </p:txBody>
      </p:sp>
    </p:spTree>
    <p:extLst>
      <p:ext uri="{BB962C8B-B14F-4D97-AF65-F5344CB8AC3E}">
        <p14:creationId xmlns:p14="http://schemas.microsoft.com/office/powerpoint/2010/main" val="16957815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http://theincidentaleconomist.com/wordpress/wp-content/uploads/2010/05/A-K1-500x329.jpg"/>
          <p:cNvPicPr>
            <a:picLocks noChangeAspect="1" noChangeArrowheads="1"/>
          </p:cNvPicPr>
          <p:nvPr/>
        </p:nvPicPr>
        <p:blipFill>
          <a:blip r:embed="rId3" cstate="print"/>
          <a:srcRect/>
          <a:stretch>
            <a:fillRect/>
          </a:stretch>
        </p:blipFill>
        <p:spPr bwMode="auto">
          <a:xfrm>
            <a:off x="4267200" y="206375"/>
            <a:ext cx="4762500" cy="3133725"/>
          </a:xfrm>
          <a:prstGeom prst="rect">
            <a:avLst/>
          </a:prstGeom>
          <a:noFill/>
          <a:ln w="9525">
            <a:noFill/>
            <a:miter lim="800000"/>
            <a:headEnd/>
            <a:tailEnd/>
          </a:ln>
        </p:spPr>
      </p:pic>
      <p:pic>
        <p:nvPicPr>
          <p:cNvPr id="14339" name="Picture 6" descr="http://theincidentaleconomist.com/wordpress/wp-content/uploads/2010/05/A-K2.jpg"/>
          <p:cNvPicPr>
            <a:picLocks noChangeAspect="1" noChangeArrowheads="1"/>
          </p:cNvPicPr>
          <p:nvPr/>
        </p:nvPicPr>
        <p:blipFill>
          <a:blip r:embed="rId4" cstate="print"/>
          <a:srcRect/>
          <a:stretch>
            <a:fillRect/>
          </a:stretch>
        </p:blipFill>
        <p:spPr bwMode="auto">
          <a:xfrm>
            <a:off x="4267200" y="3406775"/>
            <a:ext cx="4800600" cy="3146425"/>
          </a:xfrm>
          <a:prstGeom prst="rect">
            <a:avLst/>
          </a:prstGeom>
          <a:noFill/>
          <a:ln w="9525">
            <a:noFill/>
            <a:miter lim="800000"/>
            <a:headEnd/>
            <a:tailEnd/>
          </a:ln>
        </p:spPr>
      </p:pic>
      <p:sp>
        <p:nvSpPr>
          <p:cNvPr id="14340" name="TextBox 4"/>
          <p:cNvSpPr txBox="1">
            <a:spLocks noChangeArrowheads="1"/>
          </p:cNvSpPr>
          <p:nvPr/>
        </p:nvSpPr>
        <p:spPr bwMode="auto">
          <a:xfrm>
            <a:off x="304800" y="2286000"/>
            <a:ext cx="3657600" cy="646113"/>
          </a:xfrm>
          <a:prstGeom prst="rect">
            <a:avLst/>
          </a:prstGeom>
          <a:noFill/>
          <a:ln w="9525">
            <a:noFill/>
            <a:miter lim="800000"/>
            <a:headEnd/>
            <a:tailEnd/>
          </a:ln>
        </p:spPr>
        <p:txBody>
          <a:bodyPr>
            <a:spAutoFit/>
          </a:bodyPr>
          <a:lstStyle/>
          <a:p>
            <a:pPr algn="ctr"/>
            <a:r>
              <a:rPr lang="en-US"/>
              <a:t>Instruments in Action</a:t>
            </a:r>
          </a:p>
          <a:p>
            <a:pPr algn="ctr"/>
            <a:r>
              <a:rPr lang="en-US"/>
              <a:t>(Angrist and Krueger 1991)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IV2"/>
          <p:cNvPicPr>
            <a:picLocks noChangeAspect="1" noChangeArrowheads="1"/>
          </p:cNvPicPr>
          <p:nvPr/>
        </p:nvPicPr>
        <p:blipFill>
          <a:blip r:embed="rId3" cstate="print"/>
          <a:srcRect/>
          <a:stretch>
            <a:fillRect/>
          </a:stretch>
        </p:blipFill>
        <p:spPr bwMode="auto">
          <a:xfrm>
            <a:off x="2057400" y="0"/>
            <a:ext cx="5010150" cy="4743450"/>
          </a:xfrm>
          <a:prstGeom prst="rect">
            <a:avLst/>
          </a:prstGeom>
          <a:noFill/>
          <a:ln w="9525">
            <a:noFill/>
            <a:miter lim="800000"/>
            <a:headEnd/>
            <a:tailEnd/>
          </a:ln>
        </p:spPr>
      </p:pic>
      <p:sp>
        <p:nvSpPr>
          <p:cNvPr id="15363" name="Text Box 5"/>
          <p:cNvSpPr txBox="1">
            <a:spLocks noChangeArrowheads="1"/>
          </p:cNvSpPr>
          <p:nvPr/>
        </p:nvSpPr>
        <p:spPr bwMode="auto">
          <a:xfrm>
            <a:off x="609600" y="4979988"/>
            <a:ext cx="8382000" cy="1878012"/>
          </a:xfrm>
          <a:prstGeom prst="rect">
            <a:avLst/>
          </a:prstGeom>
          <a:noFill/>
          <a:ln w="9525">
            <a:noFill/>
            <a:miter lim="800000"/>
            <a:headEnd/>
            <a:tailEnd/>
          </a:ln>
        </p:spPr>
        <p:txBody>
          <a:bodyPr>
            <a:spAutoFit/>
          </a:bodyPr>
          <a:lstStyle/>
          <a:p>
            <a:pPr>
              <a:spcBef>
                <a:spcPct val="50000"/>
              </a:spcBef>
            </a:pPr>
            <a:r>
              <a:rPr lang="en-US"/>
              <a:t>Instrumental variables with weak instruments and correlation with unobserved influences.</a:t>
            </a:r>
          </a:p>
          <a:p>
            <a:pPr>
              <a:spcBef>
                <a:spcPct val="50000"/>
              </a:spcBef>
            </a:pPr>
            <a:r>
              <a:rPr lang="en-US"/>
              <a:t>Bias in the IV estimator is determined by the covariance of the instrument with education (blue within instrument circle) relative to the covariance between the instrument and the unobserved factors (red within instrument circle). Thus IV with weak instruments can be more biased than OLS.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p:txBody>
          <a:bodyPr>
            <a:noAutofit/>
          </a:bodyPr>
          <a:lstStyle/>
          <a:p>
            <a:r>
              <a:rPr lang="en-US" sz="4600" dirty="0"/>
              <a:t>Voluntary job training program</a:t>
            </a:r>
          </a:p>
        </p:txBody>
      </p:sp>
      <p:sp>
        <p:nvSpPr>
          <p:cNvPr id="5" name="4 Rectángulo"/>
          <p:cNvSpPr/>
          <p:nvPr/>
        </p:nvSpPr>
        <p:spPr>
          <a:xfrm>
            <a:off x="214282" y="857232"/>
            <a:ext cx="8501122" cy="830997"/>
          </a:xfrm>
          <a:prstGeom prst="rect">
            <a:avLst/>
          </a:prstGeom>
        </p:spPr>
        <p:txBody>
          <a:bodyPr wrap="square" anchor="t">
            <a:spAutoFit/>
          </a:bodyPr>
          <a:lstStyle/>
          <a:p>
            <a:pPr marL="0" lvl="1" fontAlgn="auto">
              <a:spcBef>
                <a:spcPts val="0"/>
              </a:spcBef>
              <a:spcAft>
                <a:spcPts val="0"/>
              </a:spcAft>
            </a:pPr>
            <a:r>
              <a:rPr lang="en-US" sz="2400" dirty="0">
                <a:solidFill>
                  <a:srgbClr val="000000"/>
                </a:solidFill>
                <a:latin typeface="Segoe UI"/>
              </a:rPr>
              <a:t>Say we decide to compare outcomes for those who participate to the outcomes of those who do not participate:</a:t>
            </a:r>
          </a:p>
        </p:txBody>
      </p:sp>
      <p:sp>
        <p:nvSpPr>
          <p:cNvPr id="9" name="Rectangle 3"/>
          <p:cNvSpPr txBox="1">
            <a:spLocks noChangeArrowheads="1"/>
          </p:cNvSpPr>
          <p:nvPr/>
        </p:nvSpPr>
        <p:spPr>
          <a:xfrm>
            <a:off x="714348" y="1718047"/>
            <a:ext cx="7429552" cy="613124"/>
          </a:xfrm>
          <a:prstGeom prst="rect">
            <a:avLst/>
          </a:prstGeom>
        </p:spPr>
        <p:txBody>
          <a:bodyPr>
            <a:noAutofit/>
          </a:bodyPr>
          <a:lstStyle/>
          <a:p>
            <a:pPr fontAlgn="auto">
              <a:spcBef>
                <a:spcPct val="20000"/>
              </a:spcBef>
              <a:spcAft>
                <a:spcPts val="0"/>
              </a:spcAft>
              <a:defRPr/>
            </a:pPr>
            <a:r>
              <a:rPr lang="en-US" sz="2800" dirty="0">
                <a:solidFill>
                  <a:srgbClr val="000000"/>
                </a:solidFill>
                <a:latin typeface="Segoe UI"/>
              </a:rPr>
              <a:t>A simple model to do this:</a:t>
            </a:r>
          </a:p>
        </p:txBody>
      </p:sp>
      <p:sp>
        <p:nvSpPr>
          <p:cNvPr id="11" name="10 Rectángulo"/>
          <p:cNvSpPr/>
          <p:nvPr/>
        </p:nvSpPr>
        <p:spPr>
          <a:xfrm>
            <a:off x="1714480" y="2317603"/>
            <a:ext cx="4350576" cy="648000"/>
          </a:xfrm>
          <a:prstGeom prst="rect">
            <a:avLst/>
          </a:prstGeom>
          <a:solidFill>
            <a:schemeClr val="bg1">
              <a:lumMod val="95000"/>
            </a:schemeClr>
          </a:solidFill>
          <a:ln w="6350">
            <a:solidFill>
              <a:schemeClr val="bg1">
                <a:lumMod val="50000"/>
              </a:schemeClr>
            </a:solidFill>
          </a:ln>
          <a:effectLst>
            <a:outerShdw blurRad="50800" dist="38100" dir="2700000" algn="tl" rotWithShape="0">
              <a:prstClr val="black">
                <a:alpha val="40000"/>
              </a:prstClr>
            </a:outerShdw>
          </a:effectLst>
        </p:spPr>
        <p:txBody>
          <a:bodyPr wrap="square" anchor="ctr">
            <a:spAutoFit/>
          </a:bodyPr>
          <a:lstStyle/>
          <a:p>
            <a:pPr algn="ctr" fontAlgn="auto">
              <a:spcBef>
                <a:spcPts val="0"/>
              </a:spcBef>
              <a:spcAft>
                <a:spcPts val="0"/>
              </a:spcAft>
            </a:pPr>
            <a:r>
              <a:rPr lang="en-US" sz="3200" i="1" dirty="0">
                <a:solidFill>
                  <a:srgbClr val="000000"/>
                </a:solidFill>
                <a:latin typeface="Segoe UI"/>
              </a:rPr>
              <a:t>y</a:t>
            </a:r>
            <a:r>
              <a:rPr lang="fr-FR" sz="3200" i="1" dirty="0">
                <a:solidFill>
                  <a:srgbClr val="000000"/>
                </a:solidFill>
                <a:latin typeface="Segoe UI"/>
              </a:rPr>
              <a:t> = </a:t>
            </a:r>
            <a:r>
              <a:rPr lang="el-GR" sz="3200" i="1" dirty="0">
                <a:solidFill>
                  <a:srgbClr val="000000"/>
                </a:solidFill>
                <a:latin typeface="Segoe UI"/>
              </a:rPr>
              <a:t>α</a:t>
            </a:r>
            <a:r>
              <a:rPr lang="en-US" sz="3200" i="1" dirty="0">
                <a:solidFill>
                  <a:srgbClr val="000000"/>
                </a:solidFill>
                <a:latin typeface="Segoe UI"/>
              </a:rPr>
              <a:t> + </a:t>
            </a:r>
            <a:r>
              <a:rPr lang="fr-FR" sz="3200" i="1" dirty="0">
                <a:solidFill>
                  <a:srgbClr val="000000"/>
                </a:solidFill>
                <a:latin typeface="Segoe UI"/>
              </a:rPr>
              <a:t>β</a:t>
            </a:r>
            <a:r>
              <a:rPr lang="fr-FR" sz="3200" i="1" baseline="-25000" dirty="0">
                <a:solidFill>
                  <a:srgbClr val="000000"/>
                </a:solidFill>
                <a:latin typeface="Segoe UI"/>
              </a:rPr>
              <a:t>1 </a:t>
            </a:r>
            <a:r>
              <a:rPr lang="fr-FR" sz="3200" i="1" dirty="0">
                <a:solidFill>
                  <a:srgbClr val="000000"/>
                </a:solidFill>
                <a:latin typeface="Segoe UI"/>
              </a:rPr>
              <a:t>P + β</a:t>
            </a:r>
            <a:r>
              <a:rPr lang="fr-FR" sz="3200" i="1" baseline="-25000" dirty="0">
                <a:solidFill>
                  <a:srgbClr val="000000"/>
                </a:solidFill>
                <a:latin typeface="Segoe UI"/>
              </a:rPr>
              <a:t>2 </a:t>
            </a:r>
            <a:r>
              <a:rPr lang="fr-FR" sz="3200" i="1" dirty="0">
                <a:solidFill>
                  <a:srgbClr val="000000"/>
                </a:solidFill>
                <a:latin typeface="Segoe UI"/>
              </a:rPr>
              <a:t>x + ε</a:t>
            </a:r>
            <a:endParaRPr lang="en-US" sz="3200" i="1" dirty="0">
              <a:solidFill>
                <a:srgbClr val="000000"/>
              </a:solidFill>
              <a:latin typeface="Segoe UI"/>
            </a:endParaRPr>
          </a:p>
        </p:txBody>
      </p:sp>
      <p:cxnSp>
        <p:nvCxnSpPr>
          <p:cNvPr id="14" name="13 Conector recto"/>
          <p:cNvCxnSpPr/>
          <p:nvPr/>
        </p:nvCxnSpPr>
        <p:spPr>
          <a:xfrm rot="5400000">
            <a:off x="1040776" y="3834008"/>
            <a:ext cx="1476000" cy="0"/>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 name="14 Rectángulo"/>
          <p:cNvSpPr/>
          <p:nvPr/>
        </p:nvSpPr>
        <p:spPr>
          <a:xfrm>
            <a:off x="1795440" y="3287168"/>
            <a:ext cx="912030" cy="523220"/>
          </a:xfrm>
          <a:prstGeom prst="rect">
            <a:avLst/>
          </a:prstGeom>
        </p:spPr>
        <p:txBody>
          <a:bodyPr wrap="square" anchor="ctr">
            <a:spAutoFit/>
          </a:bodyPr>
          <a:lstStyle/>
          <a:p>
            <a:pPr fontAlgn="auto">
              <a:spcBef>
                <a:spcPts val="0"/>
              </a:spcBef>
              <a:spcAft>
                <a:spcPts val="0"/>
              </a:spcAft>
            </a:pPr>
            <a:r>
              <a:rPr lang="en-US" sz="2800" i="1" dirty="0">
                <a:solidFill>
                  <a:srgbClr val="000000"/>
                </a:solidFill>
                <a:latin typeface="Segoe UI"/>
              </a:rPr>
              <a:t>P</a:t>
            </a:r>
            <a:r>
              <a:rPr lang="en-US" sz="2800" dirty="0">
                <a:solidFill>
                  <a:srgbClr val="000000"/>
                </a:solidFill>
                <a:latin typeface="Segoe UI"/>
              </a:rPr>
              <a:t> = </a:t>
            </a:r>
          </a:p>
        </p:txBody>
      </p:sp>
      <p:sp>
        <p:nvSpPr>
          <p:cNvPr id="16" name="15 Rectángulo"/>
          <p:cNvSpPr/>
          <p:nvPr/>
        </p:nvSpPr>
        <p:spPr>
          <a:xfrm>
            <a:off x="2778908" y="3147680"/>
            <a:ext cx="5603866" cy="400110"/>
          </a:xfrm>
          <a:prstGeom prst="rect">
            <a:avLst/>
          </a:prstGeom>
        </p:spPr>
        <p:txBody>
          <a:bodyPr wrap="square" anchor="ctr">
            <a:spAutoFit/>
          </a:bodyPr>
          <a:lstStyle/>
          <a:p>
            <a:pPr marL="514350" indent="-514350" fontAlgn="auto">
              <a:spcBef>
                <a:spcPts val="0"/>
              </a:spcBef>
              <a:spcAft>
                <a:spcPts val="0"/>
              </a:spcAft>
            </a:pPr>
            <a:r>
              <a:rPr lang="en-US" sz="2000" dirty="0">
                <a:solidFill>
                  <a:srgbClr val="000000"/>
                </a:solidFill>
                <a:latin typeface="Segoe UI"/>
              </a:rPr>
              <a:t>1	If person participates in training</a:t>
            </a:r>
          </a:p>
        </p:txBody>
      </p:sp>
      <p:sp>
        <p:nvSpPr>
          <p:cNvPr id="17" name="16 Rectángulo"/>
          <p:cNvSpPr/>
          <p:nvPr/>
        </p:nvSpPr>
        <p:spPr>
          <a:xfrm>
            <a:off x="2778908" y="3524636"/>
            <a:ext cx="5643602" cy="400110"/>
          </a:xfrm>
          <a:prstGeom prst="rect">
            <a:avLst/>
          </a:prstGeom>
        </p:spPr>
        <p:txBody>
          <a:bodyPr wrap="square" anchor="ctr">
            <a:spAutoFit/>
          </a:bodyPr>
          <a:lstStyle/>
          <a:p>
            <a:pPr marL="514350" indent="-514350" fontAlgn="auto">
              <a:spcBef>
                <a:spcPts val="0"/>
              </a:spcBef>
              <a:spcAft>
                <a:spcPts val="0"/>
              </a:spcAft>
            </a:pPr>
            <a:r>
              <a:rPr lang="en-US" sz="2000" dirty="0">
                <a:solidFill>
                  <a:srgbClr val="000000"/>
                </a:solidFill>
                <a:latin typeface="Segoe UI"/>
              </a:rPr>
              <a:t>0	If person does not participate in training</a:t>
            </a:r>
          </a:p>
        </p:txBody>
      </p:sp>
      <p:sp>
        <p:nvSpPr>
          <p:cNvPr id="18" name="17 Abrir llave"/>
          <p:cNvSpPr/>
          <p:nvPr/>
        </p:nvSpPr>
        <p:spPr>
          <a:xfrm>
            <a:off x="2493156" y="3096008"/>
            <a:ext cx="252000" cy="900000"/>
          </a:xfrm>
          <a:prstGeom prst="leftBrace">
            <a:avLst>
              <a:gd name="adj1" fmla="val 39384"/>
              <a:gd name="adj2" fmla="val 50000"/>
            </a:avLst>
          </a:prstGeom>
          <a:ln w="190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a:solidFill>
                <a:srgbClr val="000000"/>
              </a:solidFill>
            </a:endParaRPr>
          </a:p>
        </p:txBody>
      </p:sp>
      <p:sp>
        <p:nvSpPr>
          <p:cNvPr id="19" name="18 Rectángulo"/>
          <p:cNvSpPr/>
          <p:nvPr/>
        </p:nvSpPr>
        <p:spPr>
          <a:xfrm>
            <a:off x="1795440" y="4024702"/>
            <a:ext cx="6484194" cy="523220"/>
          </a:xfrm>
          <a:prstGeom prst="rect">
            <a:avLst/>
          </a:prstGeom>
        </p:spPr>
        <p:txBody>
          <a:bodyPr wrap="square" anchor="ctr">
            <a:spAutoFit/>
          </a:bodyPr>
          <a:lstStyle/>
          <a:p>
            <a:pPr fontAlgn="auto">
              <a:spcBef>
                <a:spcPts val="0"/>
              </a:spcBef>
              <a:spcAft>
                <a:spcPts val="0"/>
              </a:spcAft>
            </a:pPr>
            <a:r>
              <a:rPr lang="en-US" sz="2800" i="1" dirty="0">
                <a:solidFill>
                  <a:srgbClr val="000000"/>
                </a:solidFill>
                <a:latin typeface="Segoe UI"/>
              </a:rPr>
              <a:t>x</a:t>
            </a:r>
            <a:r>
              <a:rPr lang="en-US" sz="2800" dirty="0">
                <a:solidFill>
                  <a:srgbClr val="000000"/>
                </a:solidFill>
                <a:latin typeface="Segoe UI"/>
              </a:rPr>
              <a:t> = </a:t>
            </a:r>
            <a:r>
              <a:rPr lang="en-US" sz="2000" dirty="0">
                <a:solidFill>
                  <a:srgbClr val="000000"/>
                </a:solidFill>
                <a:latin typeface="Segoe UI"/>
              </a:rPr>
              <a:t>Control variables (exogenous &amp; observed)  </a:t>
            </a:r>
            <a:endParaRPr lang="en-US" sz="2800" dirty="0">
              <a:solidFill>
                <a:srgbClr val="000000"/>
              </a:solidFill>
              <a:latin typeface="Segoe UI"/>
            </a:endParaRPr>
          </a:p>
        </p:txBody>
      </p:sp>
      <p:sp>
        <p:nvSpPr>
          <p:cNvPr id="20" name="19 Rectángulo"/>
          <p:cNvSpPr/>
          <p:nvPr/>
        </p:nvSpPr>
        <p:spPr>
          <a:xfrm>
            <a:off x="714348" y="4760063"/>
            <a:ext cx="4198146" cy="480131"/>
          </a:xfrm>
          <a:prstGeom prst="rect">
            <a:avLst/>
          </a:prstGeom>
        </p:spPr>
        <p:txBody>
          <a:bodyPr wrap="square" anchor="ctr">
            <a:spAutoFit/>
          </a:bodyPr>
          <a:lstStyle/>
          <a:p>
            <a:pPr fontAlgn="auto">
              <a:lnSpc>
                <a:spcPct val="90000"/>
              </a:lnSpc>
              <a:spcBef>
                <a:spcPts val="0"/>
              </a:spcBef>
              <a:spcAft>
                <a:spcPts val="0"/>
              </a:spcAft>
            </a:pPr>
            <a:r>
              <a:rPr lang="en-US" sz="2800" dirty="0">
                <a:solidFill>
                  <a:srgbClr val="000000"/>
                </a:solidFill>
                <a:latin typeface="Segoe UI"/>
              </a:rPr>
              <a:t>Why is this not working?</a:t>
            </a:r>
          </a:p>
        </p:txBody>
      </p:sp>
      <p:sp>
        <p:nvSpPr>
          <p:cNvPr id="21" name="20 Rectángulo"/>
          <p:cNvSpPr/>
          <p:nvPr/>
        </p:nvSpPr>
        <p:spPr>
          <a:xfrm>
            <a:off x="714348" y="5313608"/>
            <a:ext cx="7072362" cy="1421928"/>
          </a:xfrm>
          <a:prstGeom prst="rect">
            <a:avLst/>
          </a:prstGeom>
        </p:spPr>
        <p:txBody>
          <a:bodyPr wrap="square">
            <a:spAutoFit/>
          </a:bodyPr>
          <a:lstStyle/>
          <a:p>
            <a:pPr marL="465138" lvl="1" indent="-457200" fontAlgn="auto">
              <a:lnSpc>
                <a:spcPct val="90000"/>
              </a:lnSpc>
              <a:spcBef>
                <a:spcPts val="0"/>
              </a:spcBef>
              <a:spcAft>
                <a:spcPts val="0"/>
              </a:spcAft>
              <a:buFont typeface="Courier New" pitchFamily="49" charset="0"/>
              <a:buChar char="o"/>
            </a:pPr>
            <a:r>
              <a:rPr lang="en-US" sz="2400" dirty="0">
                <a:solidFill>
                  <a:srgbClr val="000000"/>
                </a:solidFill>
                <a:latin typeface="Segoe UI"/>
              </a:rPr>
              <a:t>Variables that we omit (for various reasons) but that are important</a:t>
            </a:r>
          </a:p>
          <a:p>
            <a:pPr marL="465138" lvl="1" indent="-457200" fontAlgn="auto">
              <a:lnSpc>
                <a:spcPct val="90000"/>
              </a:lnSpc>
              <a:spcBef>
                <a:spcPts val="0"/>
              </a:spcBef>
              <a:spcAft>
                <a:spcPts val="0"/>
              </a:spcAft>
              <a:buFont typeface="Courier New" pitchFamily="49" charset="0"/>
              <a:buChar char="o"/>
            </a:pPr>
            <a:r>
              <a:rPr lang="en-US" sz="2400" dirty="0">
                <a:solidFill>
                  <a:srgbClr val="000000"/>
                </a:solidFill>
                <a:latin typeface="Segoe UI"/>
              </a:rPr>
              <a:t>Decision to participate in training is endogenous.</a:t>
            </a:r>
          </a:p>
        </p:txBody>
      </p:sp>
      <p:sp>
        <p:nvSpPr>
          <p:cNvPr id="22" name="21 Lágrima"/>
          <p:cNvSpPr/>
          <p:nvPr/>
        </p:nvSpPr>
        <p:spPr>
          <a:xfrm>
            <a:off x="426910" y="4909018"/>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
        <p:nvSpPr>
          <p:cNvPr id="23" name="22 Rectángulo"/>
          <p:cNvSpPr/>
          <p:nvPr/>
        </p:nvSpPr>
        <p:spPr>
          <a:xfrm>
            <a:off x="4714876" y="4760063"/>
            <a:ext cx="2071702" cy="480131"/>
          </a:xfrm>
          <a:prstGeom prst="rect">
            <a:avLst/>
          </a:prstGeom>
        </p:spPr>
        <p:txBody>
          <a:bodyPr wrap="square" anchor="ctr">
            <a:spAutoFit/>
          </a:bodyPr>
          <a:lstStyle/>
          <a:p>
            <a:pPr fontAlgn="auto">
              <a:lnSpc>
                <a:spcPct val="90000"/>
              </a:lnSpc>
              <a:spcBef>
                <a:spcPts val="0"/>
              </a:spcBef>
              <a:spcAft>
                <a:spcPts val="0"/>
              </a:spcAft>
            </a:pPr>
            <a:r>
              <a:rPr lang="en-US" sz="2800" dirty="0">
                <a:solidFill>
                  <a:srgbClr val="A82010"/>
                </a:solidFill>
                <a:latin typeface="Segoe UI"/>
              </a:rPr>
              <a:t>2 problems:</a:t>
            </a:r>
          </a:p>
        </p:txBody>
      </p:sp>
      <p:sp>
        <p:nvSpPr>
          <p:cNvPr id="24" name="23 Lágrima"/>
          <p:cNvSpPr/>
          <p:nvPr/>
        </p:nvSpPr>
        <p:spPr>
          <a:xfrm>
            <a:off x="426910" y="1900857"/>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Tree>
    <p:extLst>
      <p:ext uri="{BB962C8B-B14F-4D97-AF65-F5344CB8AC3E}">
        <p14:creationId xmlns:p14="http://schemas.microsoft.com/office/powerpoint/2010/main" val="452364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22" presetClass="entr" presetSubtype="1"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2500"/>
                            </p:stCondLst>
                            <p:childTnLst>
                              <p:par>
                                <p:cTn id="34" presetID="10" presetClass="entr" presetSubtype="0"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childTnLst>
                                </p:cTn>
                              </p:par>
                            </p:childTnLst>
                          </p:cTn>
                        </p:par>
                        <p:par>
                          <p:cTn id="58" fill="hold">
                            <p:stCondLst>
                              <p:cond delay="1000"/>
                            </p:stCondLst>
                            <p:childTnLst>
                              <p:par>
                                <p:cTn id="59" presetID="10" presetClass="entr" presetSubtype="0" fill="hold" grpId="0" nodeType="afterEffect">
                                  <p:stCondLst>
                                    <p:cond delay="0"/>
                                  </p:stCondLst>
                                  <p:childTnLst>
                                    <p:set>
                                      <p:cBhvr>
                                        <p:cTn id="60" dur="1" fill="hold">
                                          <p:stCondLst>
                                            <p:cond delay="0"/>
                                          </p:stCondLst>
                                        </p:cTn>
                                        <p:tgtEl>
                                          <p:spTgt spid="21">
                                            <p:txEl>
                                              <p:pRg st="1" end="1"/>
                                            </p:txEl>
                                          </p:spTgt>
                                        </p:tgtEl>
                                        <p:attrNameLst>
                                          <p:attrName>style.visibility</p:attrName>
                                        </p:attrNameLst>
                                      </p:cBhvr>
                                      <p:to>
                                        <p:strVal val="visible"/>
                                      </p:to>
                                    </p:set>
                                    <p:animEffect transition="in" filter="fade">
                                      <p:cBhvr>
                                        <p:cTn id="61"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3"/>
      <p:bldP spid="9" grpId="0"/>
      <p:bldP spid="11" grpId="0" animBg="1"/>
      <p:bldP spid="15" grpId="0"/>
      <p:bldP spid="16" grpId="0"/>
      <p:bldP spid="17" grpId="0"/>
      <p:bldP spid="18" grpId="0" animBg="1"/>
      <p:bldP spid="19" grpId="0"/>
      <p:bldP spid="20" grpId="0"/>
      <p:bldP spid="21" grpId="0" build="p" bldLvl="3"/>
      <p:bldP spid="22" grpId="0" animBg="1"/>
      <p:bldP spid="23" grpId="0"/>
      <p:bldP spid="2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p:txBody>
          <a:bodyPr>
            <a:noAutofit/>
          </a:bodyPr>
          <a:lstStyle/>
          <a:p>
            <a:r>
              <a:rPr lang="en-US" sz="4700" dirty="0">
                <a:solidFill>
                  <a:schemeClr val="tx2">
                    <a:lumMod val="85000"/>
                    <a:lumOff val="15000"/>
                  </a:schemeClr>
                </a:solidFill>
              </a:rPr>
              <a:t>Problem #1: </a:t>
            </a:r>
            <a:r>
              <a:rPr lang="en-US" sz="4700" dirty="0"/>
              <a:t>Omitted Variables</a:t>
            </a:r>
          </a:p>
        </p:txBody>
      </p:sp>
      <p:sp>
        <p:nvSpPr>
          <p:cNvPr id="5" name="4 Rectángulo"/>
          <p:cNvSpPr/>
          <p:nvPr/>
        </p:nvSpPr>
        <p:spPr>
          <a:xfrm>
            <a:off x="714348" y="1000108"/>
            <a:ext cx="8215370" cy="523220"/>
          </a:xfrm>
          <a:prstGeom prst="rect">
            <a:avLst/>
          </a:prstGeom>
        </p:spPr>
        <p:txBody>
          <a:bodyPr wrap="square" anchor="ctr">
            <a:spAutoFit/>
          </a:bodyPr>
          <a:lstStyle/>
          <a:p>
            <a:pPr fontAlgn="auto">
              <a:spcBef>
                <a:spcPts val="0"/>
              </a:spcBef>
              <a:spcAft>
                <a:spcPts val="0"/>
              </a:spcAft>
            </a:pPr>
            <a:r>
              <a:rPr lang="en-US" sz="2800" dirty="0">
                <a:solidFill>
                  <a:srgbClr val="000000"/>
                </a:solidFill>
                <a:latin typeface="Segoe UI"/>
              </a:rPr>
              <a:t>Even if we try to control for “everything”, we’ll miss:</a:t>
            </a:r>
          </a:p>
        </p:txBody>
      </p:sp>
      <p:sp>
        <p:nvSpPr>
          <p:cNvPr id="6" name="5 Rectángulo"/>
          <p:cNvSpPr/>
          <p:nvPr/>
        </p:nvSpPr>
        <p:spPr>
          <a:xfrm>
            <a:off x="714348" y="1575198"/>
            <a:ext cx="8072494" cy="1200329"/>
          </a:xfrm>
          <a:prstGeom prst="rect">
            <a:avLst/>
          </a:prstGeom>
        </p:spPr>
        <p:txBody>
          <a:bodyPr wrap="square">
            <a:spAutoFit/>
          </a:bodyPr>
          <a:lstStyle/>
          <a:p>
            <a:pPr marL="0" lvl="1" indent="7938" fontAlgn="auto">
              <a:spcBef>
                <a:spcPts val="0"/>
              </a:spcBef>
              <a:spcAft>
                <a:spcPts val="0"/>
              </a:spcAft>
              <a:buClr>
                <a:srgbClr val="A82010"/>
              </a:buClr>
              <a:buFontTx/>
              <a:buAutoNum type="arabicParenBoth"/>
            </a:pPr>
            <a:r>
              <a:rPr lang="en-US" sz="2400" dirty="0">
                <a:solidFill>
                  <a:srgbClr val="000000"/>
                </a:solidFill>
                <a:latin typeface="Segoe UI"/>
              </a:rPr>
              <a:t> Characteristics that we didn’t know they mattered, and</a:t>
            </a:r>
          </a:p>
          <a:p>
            <a:pPr marL="0" lvl="1" indent="7938" fontAlgn="auto">
              <a:spcBef>
                <a:spcPts val="0"/>
              </a:spcBef>
              <a:spcAft>
                <a:spcPts val="0"/>
              </a:spcAft>
              <a:buClr>
                <a:srgbClr val="A82010"/>
              </a:buClr>
              <a:buFontTx/>
              <a:buAutoNum type="arabicParenBoth"/>
            </a:pPr>
            <a:r>
              <a:rPr lang="en-US" sz="2400" dirty="0">
                <a:solidFill>
                  <a:srgbClr val="000000"/>
                </a:solidFill>
                <a:latin typeface="Segoe UI"/>
              </a:rPr>
              <a:t> Characteristics that are too complicated to measure      (not observables or not observed):</a:t>
            </a:r>
          </a:p>
        </p:txBody>
      </p:sp>
      <p:sp>
        <p:nvSpPr>
          <p:cNvPr id="8" name="7 Lágrima"/>
          <p:cNvSpPr/>
          <p:nvPr/>
        </p:nvSpPr>
        <p:spPr>
          <a:xfrm>
            <a:off x="357158" y="1170608"/>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
        <p:nvSpPr>
          <p:cNvPr id="11" name="10 Rectángulo"/>
          <p:cNvSpPr/>
          <p:nvPr/>
        </p:nvSpPr>
        <p:spPr>
          <a:xfrm>
            <a:off x="1142976" y="2629361"/>
            <a:ext cx="6286544" cy="1015663"/>
          </a:xfrm>
          <a:prstGeom prst="rect">
            <a:avLst/>
          </a:prstGeom>
        </p:spPr>
        <p:txBody>
          <a:bodyPr wrap="square">
            <a:spAutoFit/>
          </a:bodyPr>
          <a:lstStyle/>
          <a:p>
            <a:pPr marL="7938" lvl="2" indent="7938" fontAlgn="auto">
              <a:spcBef>
                <a:spcPts val="0"/>
              </a:spcBef>
              <a:spcAft>
                <a:spcPts val="0"/>
              </a:spcAft>
              <a:buFont typeface="Courier New" pitchFamily="49" charset="0"/>
              <a:buChar char="o"/>
            </a:pPr>
            <a:r>
              <a:rPr lang="en-US" sz="2000" dirty="0">
                <a:solidFill>
                  <a:srgbClr val="000000"/>
                </a:solidFill>
                <a:latin typeface="Segoe UI"/>
              </a:rPr>
              <a:t> Talent, motivation</a:t>
            </a:r>
          </a:p>
          <a:p>
            <a:pPr marL="7938" lvl="2" indent="7938" fontAlgn="auto">
              <a:spcBef>
                <a:spcPts val="0"/>
              </a:spcBef>
              <a:spcAft>
                <a:spcPts val="0"/>
              </a:spcAft>
              <a:buFont typeface="Courier New" pitchFamily="49" charset="0"/>
              <a:buChar char="o"/>
            </a:pPr>
            <a:r>
              <a:rPr lang="en-US" sz="2000" dirty="0">
                <a:solidFill>
                  <a:srgbClr val="000000"/>
                </a:solidFill>
                <a:latin typeface="Segoe UI"/>
              </a:rPr>
              <a:t> Level of information and access to services</a:t>
            </a:r>
          </a:p>
          <a:p>
            <a:pPr marL="7938" lvl="2" indent="7938" fontAlgn="auto">
              <a:spcBef>
                <a:spcPts val="0"/>
              </a:spcBef>
              <a:spcAft>
                <a:spcPts val="0"/>
              </a:spcAft>
              <a:buFont typeface="Courier New" pitchFamily="49" charset="0"/>
              <a:buChar char="o"/>
            </a:pPr>
            <a:r>
              <a:rPr lang="en-US" sz="2000" dirty="0">
                <a:solidFill>
                  <a:srgbClr val="000000"/>
                </a:solidFill>
                <a:latin typeface="Segoe UI"/>
              </a:rPr>
              <a:t> Opportunity cost of participation</a:t>
            </a:r>
          </a:p>
        </p:txBody>
      </p:sp>
      <p:sp>
        <p:nvSpPr>
          <p:cNvPr id="12" name="11 Rectángulo"/>
          <p:cNvSpPr/>
          <p:nvPr/>
        </p:nvSpPr>
        <p:spPr>
          <a:xfrm>
            <a:off x="714348" y="3784581"/>
            <a:ext cx="3857652" cy="523220"/>
          </a:xfrm>
          <a:prstGeom prst="rect">
            <a:avLst/>
          </a:prstGeom>
        </p:spPr>
        <p:txBody>
          <a:bodyPr wrap="square" anchor="ctr">
            <a:spAutoFit/>
          </a:bodyPr>
          <a:lstStyle/>
          <a:p>
            <a:pPr fontAlgn="auto">
              <a:spcBef>
                <a:spcPts val="0"/>
              </a:spcBef>
              <a:spcAft>
                <a:spcPts val="0"/>
              </a:spcAft>
            </a:pPr>
            <a:r>
              <a:rPr lang="en-US" sz="2800" dirty="0">
                <a:solidFill>
                  <a:srgbClr val="000000"/>
                </a:solidFill>
                <a:latin typeface="Segoe UI"/>
              </a:rPr>
              <a:t>Full model would be:</a:t>
            </a:r>
          </a:p>
        </p:txBody>
      </p:sp>
      <p:sp>
        <p:nvSpPr>
          <p:cNvPr id="13" name="12 Lágrima"/>
          <p:cNvSpPr/>
          <p:nvPr/>
        </p:nvSpPr>
        <p:spPr>
          <a:xfrm>
            <a:off x="357158" y="3955081"/>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cxnSp>
        <p:nvCxnSpPr>
          <p:cNvPr id="14" name="13 Conector recto"/>
          <p:cNvCxnSpPr/>
          <p:nvPr/>
        </p:nvCxnSpPr>
        <p:spPr>
          <a:xfrm rot="5400000">
            <a:off x="1068728" y="5744085"/>
            <a:ext cx="720000" cy="0"/>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 name="14 Rectángulo"/>
          <p:cNvSpPr/>
          <p:nvPr/>
        </p:nvSpPr>
        <p:spPr>
          <a:xfrm>
            <a:off x="1382082" y="4429132"/>
            <a:ext cx="6336000" cy="720000"/>
          </a:xfrm>
          <a:prstGeom prst="rect">
            <a:avLst/>
          </a:prstGeom>
          <a:solidFill>
            <a:schemeClr val="bg1">
              <a:lumMod val="95000"/>
            </a:schemeClr>
          </a:solidFill>
          <a:ln w="6350">
            <a:solidFill>
              <a:schemeClr val="bg1">
                <a:lumMod val="50000"/>
              </a:schemeClr>
            </a:solidFill>
          </a:ln>
          <a:effectLst>
            <a:outerShdw blurRad="50800" dist="38100" dir="2700000" algn="tl" rotWithShape="0">
              <a:prstClr val="black">
                <a:alpha val="40000"/>
              </a:prstClr>
            </a:outerShdw>
          </a:effectLst>
        </p:spPr>
        <p:txBody>
          <a:bodyPr wrap="square" anchor="ctr">
            <a:spAutoFit/>
          </a:bodyPr>
          <a:lstStyle/>
          <a:p>
            <a:pPr algn="ctr" fontAlgn="auto">
              <a:spcBef>
                <a:spcPts val="0"/>
              </a:spcBef>
              <a:spcAft>
                <a:spcPts val="0"/>
              </a:spcAft>
            </a:pPr>
            <a:r>
              <a:rPr lang="en-US" sz="3200" i="1" dirty="0">
                <a:solidFill>
                  <a:srgbClr val="000000"/>
                </a:solidFill>
                <a:latin typeface="Segoe UI"/>
              </a:rPr>
              <a:t>y = </a:t>
            </a:r>
            <a:r>
              <a:rPr lang="el-GR" sz="3200" i="1" dirty="0">
                <a:solidFill>
                  <a:srgbClr val="000000"/>
                </a:solidFill>
                <a:latin typeface="Segoe UI"/>
              </a:rPr>
              <a:t>γ</a:t>
            </a:r>
            <a:r>
              <a:rPr lang="en-US" sz="3200" i="1" baseline="-25000" dirty="0">
                <a:solidFill>
                  <a:srgbClr val="000000"/>
                </a:solidFill>
                <a:latin typeface="Segoe UI"/>
              </a:rPr>
              <a:t>0</a:t>
            </a:r>
            <a:r>
              <a:rPr lang="en-US" sz="3200" i="1" dirty="0">
                <a:solidFill>
                  <a:srgbClr val="000000"/>
                </a:solidFill>
                <a:latin typeface="Segoe UI"/>
              </a:rPr>
              <a:t> + </a:t>
            </a:r>
            <a:r>
              <a:rPr lang="el-GR" sz="3200" i="1" dirty="0">
                <a:solidFill>
                  <a:srgbClr val="000000"/>
                </a:solidFill>
                <a:latin typeface="Segoe UI"/>
              </a:rPr>
              <a:t>γ</a:t>
            </a:r>
            <a:r>
              <a:rPr lang="en-US" sz="3200" i="1" baseline="-25000" dirty="0">
                <a:solidFill>
                  <a:srgbClr val="000000"/>
                </a:solidFill>
                <a:latin typeface="Segoe UI"/>
              </a:rPr>
              <a:t>1</a:t>
            </a:r>
            <a:r>
              <a:rPr lang="en-US" sz="3200" i="1" dirty="0">
                <a:solidFill>
                  <a:srgbClr val="000000"/>
                </a:solidFill>
                <a:latin typeface="Segoe UI"/>
              </a:rPr>
              <a:t> x + </a:t>
            </a:r>
            <a:r>
              <a:rPr lang="el-GR" sz="3200" i="1" dirty="0">
                <a:solidFill>
                  <a:srgbClr val="000000"/>
                </a:solidFill>
                <a:latin typeface="Segoe UI"/>
              </a:rPr>
              <a:t>γ</a:t>
            </a:r>
            <a:r>
              <a:rPr lang="en-US" sz="3200" i="1" baseline="-25000" dirty="0">
                <a:solidFill>
                  <a:srgbClr val="000000"/>
                </a:solidFill>
                <a:latin typeface="Segoe UI"/>
              </a:rPr>
              <a:t>2</a:t>
            </a:r>
            <a:r>
              <a:rPr lang="en-US" sz="3200" i="1" dirty="0">
                <a:solidFill>
                  <a:srgbClr val="000000"/>
                </a:solidFill>
                <a:latin typeface="Segoe UI"/>
              </a:rPr>
              <a:t> P + </a:t>
            </a:r>
            <a:r>
              <a:rPr lang="el-GR" sz="3200" i="1" dirty="0">
                <a:solidFill>
                  <a:srgbClr val="000000"/>
                </a:solidFill>
                <a:latin typeface="Segoe UI"/>
              </a:rPr>
              <a:t>γ</a:t>
            </a:r>
            <a:r>
              <a:rPr lang="en-US" sz="3200" i="1" baseline="-25000" dirty="0">
                <a:solidFill>
                  <a:srgbClr val="000000"/>
                </a:solidFill>
                <a:latin typeface="Segoe UI"/>
              </a:rPr>
              <a:t>3</a:t>
            </a:r>
            <a:r>
              <a:rPr lang="en-US" sz="3200" i="1" dirty="0">
                <a:solidFill>
                  <a:srgbClr val="000000"/>
                </a:solidFill>
                <a:latin typeface="Segoe UI"/>
              </a:rPr>
              <a:t> M</a:t>
            </a:r>
            <a:r>
              <a:rPr lang="en-US" sz="3200" i="1" baseline="-25000" dirty="0">
                <a:solidFill>
                  <a:srgbClr val="000000"/>
                </a:solidFill>
                <a:latin typeface="Segoe UI"/>
              </a:rPr>
              <a:t>1</a:t>
            </a:r>
            <a:r>
              <a:rPr lang="en-US" sz="3200" i="1" dirty="0">
                <a:solidFill>
                  <a:srgbClr val="000000"/>
                </a:solidFill>
                <a:latin typeface="Segoe UI"/>
              </a:rPr>
              <a:t> + </a:t>
            </a:r>
            <a:r>
              <a:rPr lang="el-GR" sz="3200" i="1" dirty="0">
                <a:solidFill>
                  <a:srgbClr val="000000"/>
                </a:solidFill>
                <a:latin typeface="Segoe UI"/>
              </a:rPr>
              <a:t>η</a:t>
            </a:r>
            <a:endParaRPr lang="en-US" sz="3200" dirty="0">
              <a:solidFill>
                <a:srgbClr val="000000"/>
              </a:solidFill>
              <a:latin typeface="Segoe UI"/>
            </a:endParaRPr>
          </a:p>
        </p:txBody>
      </p:sp>
      <p:sp>
        <p:nvSpPr>
          <p:cNvPr id="16" name="15 Rectángulo"/>
          <p:cNvSpPr/>
          <p:nvPr/>
        </p:nvSpPr>
        <p:spPr>
          <a:xfrm>
            <a:off x="1428728" y="5312647"/>
            <a:ext cx="6341318" cy="830997"/>
          </a:xfrm>
          <a:prstGeom prst="rect">
            <a:avLst/>
          </a:prstGeom>
        </p:spPr>
        <p:txBody>
          <a:bodyPr wrap="square" anchor="ctr">
            <a:spAutoFit/>
          </a:bodyPr>
          <a:lstStyle/>
          <a:p>
            <a:pPr fontAlgn="auto">
              <a:spcBef>
                <a:spcPts val="0"/>
              </a:spcBef>
              <a:spcAft>
                <a:spcPts val="0"/>
              </a:spcAft>
            </a:pPr>
            <a:r>
              <a:rPr lang="en-US" sz="2400" dirty="0">
                <a:solidFill>
                  <a:srgbClr val="000000"/>
                </a:solidFill>
                <a:latin typeface="Segoe UI"/>
              </a:rPr>
              <a:t>But we cannot observe </a:t>
            </a:r>
            <a:r>
              <a:rPr lang="en-US" sz="2400" i="1" dirty="0">
                <a:solidFill>
                  <a:srgbClr val="000000"/>
                </a:solidFill>
                <a:latin typeface="Segoe UI"/>
              </a:rPr>
              <a:t>M</a:t>
            </a:r>
            <a:r>
              <a:rPr lang="en-US" sz="2400" i="1" baseline="-25000" dirty="0">
                <a:solidFill>
                  <a:srgbClr val="000000"/>
                </a:solidFill>
                <a:latin typeface="Segoe UI"/>
              </a:rPr>
              <a:t>1</a:t>
            </a:r>
            <a:r>
              <a:rPr lang="en-US" sz="2400" i="1" dirty="0">
                <a:solidFill>
                  <a:srgbClr val="000000"/>
                </a:solidFill>
                <a:latin typeface="Segoe UI"/>
              </a:rPr>
              <a:t> , </a:t>
            </a:r>
            <a:r>
              <a:rPr lang="en-US" sz="2400" dirty="0">
                <a:solidFill>
                  <a:srgbClr val="000000"/>
                </a:solidFill>
                <a:latin typeface="Segoe UI"/>
              </a:rPr>
              <a:t>the “missing” and unobserved variables.</a:t>
            </a:r>
          </a:p>
        </p:txBody>
      </p:sp>
    </p:spTree>
    <p:extLst>
      <p:ext uri="{BB962C8B-B14F-4D97-AF65-F5344CB8AC3E}">
        <p14:creationId xmlns:p14="http://schemas.microsoft.com/office/powerpoint/2010/main" val="2006507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fade">
                                      <p:cBhvr>
                                        <p:cTn id="21" dur="500"/>
                                        <p:tgtEl>
                                          <p:spTgt spid="11">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xEl>
                                              <p:pRg st="1" end="1"/>
                                            </p:txEl>
                                          </p:spTgt>
                                        </p:tgtEl>
                                        <p:attrNameLst>
                                          <p:attrName>style.visibility</p:attrName>
                                        </p:attrNameLst>
                                      </p:cBhvr>
                                      <p:to>
                                        <p:strVal val="visible"/>
                                      </p:to>
                                    </p:set>
                                    <p:animEffect transition="in" filter="fade">
                                      <p:cBhvr>
                                        <p:cTn id="24" dur="500"/>
                                        <p:tgtEl>
                                          <p:spTgt spid="11">
                                            <p:txEl>
                                              <p:pRg st="1" end="1"/>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animEffect transition="in" filter="fade">
                                      <p:cBhvr>
                                        <p:cTn id="27" dur="500"/>
                                        <p:tgtEl>
                                          <p:spTgt spid="11">
                                            <p:txEl>
                                              <p:pRg st="2" end="2"/>
                                            </p:txEl>
                                          </p:spTgt>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22" presetClass="entr" presetSubtype="1"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up)">
                                      <p:cBhvr>
                                        <p:cTn id="41" dur="500"/>
                                        <p:tgtEl>
                                          <p:spTgt spid="14"/>
                                        </p:tgtEl>
                                      </p:cBhvr>
                                    </p:animEffect>
                                  </p:childTnLst>
                                </p:cTn>
                              </p:par>
                            </p:childTnLst>
                          </p:cTn>
                        </p:par>
                        <p:par>
                          <p:cTn id="42" fill="hold">
                            <p:stCondLst>
                              <p:cond delay="2500"/>
                            </p:stCondLst>
                            <p:childTnLst>
                              <p:par>
                                <p:cTn id="43" presetID="10" presetClass="entr" presetSubtype="0"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bldLvl="3"/>
      <p:bldP spid="8" grpId="0" animBg="1"/>
      <p:bldP spid="11" grpId="0" build="p" bldLvl="3"/>
      <p:bldP spid="12" grpId="0"/>
      <p:bldP spid="13" grpId="0" animBg="1"/>
      <p:bldP spid="15" grpId="0" animBg="1"/>
      <p:bldP spid="1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Omitted variable bias</a:t>
            </a:r>
          </a:p>
        </p:txBody>
      </p:sp>
      <p:sp>
        <p:nvSpPr>
          <p:cNvPr id="4" name="3 Rectángulo"/>
          <p:cNvSpPr/>
          <p:nvPr/>
        </p:nvSpPr>
        <p:spPr>
          <a:xfrm>
            <a:off x="642910" y="1143381"/>
            <a:ext cx="3857652" cy="523220"/>
          </a:xfrm>
          <a:prstGeom prst="rect">
            <a:avLst/>
          </a:prstGeom>
        </p:spPr>
        <p:txBody>
          <a:bodyPr wrap="square" anchor="ctr">
            <a:spAutoFit/>
          </a:bodyPr>
          <a:lstStyle/>
          <a:p>
            <a:pPr fontAlgn="auto">
              <a:spcBef>
                <a:spcPts val="0"/>
              </a:spcBef>
              <a:spcAft>
                <a:spcPts val="0"/>
              </a:spcAft>
            </a:pPr>
            <a:r>
              <a:rPr lang="en-US" sz="2800" dirty="0">
                <a:solidFill>
                  <a:srgbClr val="000000"/>
                </a:solidFill>
                <a:latin typeface="Segoe UI"/>
              </a:rPr>
              <a:t>True model is:</a:t>
            </a:r>
          </a:p>
        </p:txBody>
      </p:sp>
      <p:sp>
        <p:nvSpPr>
          <p:cNvPr id="5" name="4 Lágrima"/>
          <p:cNvSpPr/>
          <p:nvPr/>
        </p:nvSpPr>
        <p:spPr>
          <a:xfrm>
            <a:off x="285720" y="1296991"/>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
        <p:nvSpPr>
          <p:cNvPr id="7" name="6 Rectángulo"/>
          <p:cNvSpPr/>
          <p:nvPr/>
        </p:nvSpPr>
        <p:spPr>
          <a:xfrm>
            <a:off x="3097718" y="1071546"/>
            <a:ext cx="5832000" cy="684000"/>
          </a:xfrm>
          <a:prstGeom prst="rect">
            <a:avLst/>
          </a:prstGeom>
          <a:solidFill>
            <a:schemeClr val="bg1">
              <a:lumMod val="95000"/>
            </a:schemeClr>
          </a:solidFill>
          <a:ln w="6350">
            <a:solidFill>
              <a:schemeClr val="bg1">
                <a:lumMod val="50000"/>
              </a:schemeClr>
            </a:solidFill>
          </a:ln>
          <a:effectLst>
            <a:outerShdw blurRad="50800" dist="38100" dir="2700000" algn="tl" rotWithShape="0">
              <a:prstClr val="black">
                <a:alpha val="40000"/>
              </a:prstClr>
            </a:outerShdw>
          </a:effectLst>
        </p:spPr>
        <p:txBody>
          <a:bodyPr wrap="square" anchor="ctr">
            <a:spAutoFit/>
          </a:bodyPr>
          <a:lstStyle/>
          <a:p>
            <a:pPr algn="ctr" fontAlgn="auto">
              <a:spcBef>
                <a:spcPts val="0"/>
              </a:spcBef>
              <a:spcAft>
                <a:spcPts val="0"/>
              </a:spcAft>
            </a:pPr>
            <a:r>
              <a:rPr lang="en-US" sz="3200" i="1" dirty="0">
                <a:solidFill>
                  <a:srgbClr val="000000"/>
                </a:solidFill>
                <a:latin typeface="Segoe UI"/>
              </a:rPr>
              <a:t>y = </a:t>
            </a:r>
            <a:r>
              <a:rPr lang="el-GR" sz="3200" i="1" dirty="0">
                <a:solidFill>
                  <a:srgbClr val="000000"/>
                </a:solidFill>
                <a:latin typeface="Segoe UI"/>
              </a:rPr>
              <a:t>γ</a:t>
            </a:r>
            <a:r>
              <a:rPr lang="en-US" sz="3200" i="1" baseline="-25000" dirty="0">
                <a:solidFill>
                  <a:srgbClr val="000000"/>
                </a:solidFill>
                <a:latin typeface="Segoe UI"/>
              </a:rPr>
              <a:t>0</a:t>
            </a:r>
            <a:r>
              <a:rPr lang="en-US" sz="3200" i="1" dirty="0">
                <a:solidFill>
                  <a:srgbClr val="000000"/>
                </a:solidFill>
                <a:latin typeface="Segoe UI"/>
              </a:rPr>
              <a:t> + </a:t>
            </a:r>
            <a:r>
              <a:rPr lang="el-GR" sz="3200" i="1" dirty="0">
                <a:solidFill>
                  <a:srgbClr val="000000"/>
                </a:solidFill>
                <a:latin typeface="Segoe UI"/>
              </a:rPr>
              <a:t>γ</a:t>
            </a:r>
            <a:r>
              <a:rPr lang="en-US" sz="3200" i="1" baseline="-25000" dirty="0">
                <a:solidFill>
                  <a:srgbClr val="000000"/>
                </a:solidFill>
                <a:latin typeface="Segoe UI"/>
              </a:rPr>
              <a:t>1</a:t>
            </a:r>
            <a:r>
              <a:rPr lang="en-US" sz="3200" i="1" dirty="0">
                <a:solidFill>
                  <a:srgbClr val="000000"/>
                </a:solidFill>
                <a:latin typeface="Segoe UI"/>
              </a:rPr>
              <a:t> x + </a:t>
            </a:r>
            <a:r>
              <a:rPr lang="el-GR" sz="3200" i="1" dirty="0">
                <a:solidFill>
                  <a:srgbClr val="000000"/>
                </a:solidFill>
                <a:latin typeface="Segoe UI"/>
              </a:rPr>
              <a:t>γ</a:t>
            </a:r>
            <a:r>
              <a:rPr lang="en-US" sz="3200" i="1" baseline="-25000" dirty="0">
                <a:solidFill>
                  <a:srgbClr val="000000"/>
                </a:solidFill>
                <a:latin typeface="Segoe UI"/>
              </a:rPr>
              <a:t>2</a:t>
            </a:r>
            <a:r>
              <a:rPr lang="en-US" sz="3200" i="1" dirty="0">
                <a:solidFill>
                  <a:srgbClr val="000000"/>
                </a:solidFill>
                <a:latin typeface="Segoe UI"/>
              </a:rPr>
              <a:t> P + </a:t>
            </a:r>
            <a:r>
              <a:rPr lang="el-GR" sz="3200" i="1" dirty="0">
                <a:solidFill>
                  <a:srgbClr val="000000"/>
                </a:solidFill>
                <a:latin typeface="Segoe UI"/>
              </a:rPr>
              <a:t>γ</a:t>
            </a:r>
            <a:r>
              <a:rPr lang="en-US" sz="3200" i="1" baseline="-25000" dirty="0">
                <a:solidFill>
                  <a:srgbClr val="000000"/>
                </a:solidFill>
                <a:latin typeface="Segoe UI"/>
              </a:rPr>
              <a:t>3</a:t>
            </a:r>
            <a:r>
              <a:rPr lang="en-US" sz="3200" i="1" dirty="0">
                <a:solidFill>
                  <a:srgbClr val="000000"/>
                </a:solidFill>
                <a:latin typeface="Segoe UI"/>
              </a:rPr>
              <a:t> M</a:t>
            </a:r>
            <a:r>
              <a:rPr lang="en-US" sz="3200" i="1" baseline="-25000" dirty="0">
                <a:solidFill>
                  <a:srgbClr val="000000"/>
                </a:solidFill>
                <a:latin typeface="Segoe UI"/>
              </a:rPr>
              <a:t>1</a:t>
            </a:r>
            <a:r>
              <a:rPr lang="en-US" sz="3200" i="1" dirty="0">
                <a:solidFill>
                  <a:srgbClr val="000000"/>
                </a:solidFill>
                <a:latin typeface="Segoe UI"/>
              </a:rPr>
              <a:t> + </a:t>
            </a:r>
            <a:r>
              <a:rPr lang="el-GR" sz="3200" i="1" dirty="0">
                <a:solidFill>
                  <a:srgbClr val="000000"/>
                </a:solidFill>
                <a:latin typeface="Segoe UI"/>
              </a:rPr>
              <a:t>η</a:t>
            </a:r>
            <a:endParaRPr lang="en-US" sz="3200" dirty="0">
              <a:solidFill>
                <a:srgbClr val="000000"/>
              </a:solidFill>
              <a:latin typeface="Segoe UI"/>
            </a:endParaRPr>
          </a:p>
        </p:txBody>
      </p:sp>
      <p:sp>
        <p:nvSpPr>
          <p:cNvPr id="9" name="8 Rectángulo"/>
          <p:cNvSpPr/>
          <p:nvPr/>
        </p:nvSpPr>
        <p:spPr>
          <a:xfrm>
            <a:off x="642910" y="2227542"/>
            <a:ext cx="3857652" cy="523220"/>
          </a:xfrm>
          <a:prstGeom prst="rect">
            <a:avLst/>
          </a:prstGeom>
        </p:spPr>
        <p:txBody>
          <a:bodyPr wrap="square" anchor="ctr">
            <a:spAutoFit/>
          </a:bodyPr>
          <a:lstStyle/>
          <a:p>
            <a:pPr fontAlgn="auto">
              <a:spcBef>
                <a:spcPts val="0"/>
              </a:spcBef>
              <a:spcAft>
                <a:spcPts val="0"/>
              </a:spcAft>
            </a:pPr>
            <a:r>
              <a:rPr lang="en-US" sz="2800" dirty="0">
                <a:solidFill>
                  <a:srgbClr val="000000"/>
                </a:solidFill>
                <a:latin typeface="Segoe UI"/>
              </a:rPr>
              <a:t>But we estimate:</a:t>
            </a:r>
          </a:p>
        </p:txBody>
      </p:sp>
      <p:sp>
        <p:nvSpPr>
          <p:cNvPr id="10" name="9 Lágrima"/>
          <p:cNvSpPr/>
          <p:nvPr/>
        </p:nvSpPr>
        <p:spPr>
          <a:xfrm>
            <a:off x="285720" y="2381152"/>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
        <p:nvSpPr>
          <p:cNvPr id="11" name="10 Rectángulo"/>
          <p:cNvSpPr/>
          <p:nvPr/>
        </p:nvSpPr>
        <p:spPr>
          <a:xfrm>
            <a:off x="3529718" y="2173496"/>
            <a:ext cx="5400000" cy="684000"/>
          </a:xfrm>
          <a:prstGeom prst="rect">
            <a:avLst/>
          </a:prstGeom>
          <a:solidFill>
            <a:schemeClr val="bg1">
              <a:lumMod val="95000"/>
            </a:schemeClr>
          </a:solidFill>
          <a:ln w="6350">
            <a:solidFill>
              <a:schemeClr val="bg1">
                <a:lumMod val="50000"/>
              </a:schemeClr>
            </a:solidFill>
          </a:ln>
          <a:effectLst>
            <a:outerShdw blurRad="50800" dist="38100" dir="2700000" algn="tl" rotWithShape="0">
              <a:prstClr val="black">
                <a:alpha val="40000"/>
              </a:prstClr>
            </a:outerShdw>
          </a:effectLst>
        </p:spPr>
        <p:txBody>
          <a:bodyPr wrap="square" anchor="ctr">
            <a:spAutoFit/>
          </a:bodyPr>
          <a:lstStyle/>
          <a:p>
            <a:pPr algn="ctr" fontAlgn="auto">
              <a:spcBef>
                <a:spcPts val="0"/>
              </a:spcBef>
              <a:spcAft>
                <a:spcPts val="0"/>
              </a:spcAft>
            </a:pPr>
            <a:r>
              <a:rPr lang="en-US" sz="3200" i="1" dirty="0">
                <a:solidFill>
                  <a:srgbClr val="000000"/>
                </a:solidFill>
                <a:latin typeface="Segoe UI"/>
              </a:rPr>
              <a:t>y = </a:t>
            </a:r>
            <a:r>
              <a:rPr lang="el-GR" sz="3200" i="1" dirty="0">
                <a:solidFill>
                  <a:srgbClr val="000000"/>
                </a:solidFill>
                <a:latin typeface="Segoe UI"/>
              </a:rPr>
              <a:t>β</a:t>
            </a:r>
            <a:r>
              <a:rPr lang="en-US" sz="3200" i="1" baseline="-25000" dirty="0">
                <a:solidFill>
                  <a:srgbClr val="000000"/>
                </a:solidFill>
                <a:latin typeface="Segoe UI"/>
              </a:rPr>
              <a:t>0</a:t>
            </a:r>
            <a:r>
              <a:rPr lang="en-US" sz="3200" i="1" dirty="0">
                <a:solidFill>
                  <a:srgbClr val="000000"/>
                </a:solidFill>
                <a:latin typeface="Segoe UI"/>
              </a:rPr>
              <a:t> + </a:t>
            </a:r>
            <a:r>
              <a:rPr lang="el-GR" sz="3200" i="1" dirty="0">
                <a:solidFill>
                  <a:srgbClr val="000000"/>
                </a:solidFill>
                <a:latin typeface="Segoe UI"/>
              </a:rPr>
              <a:t>β</a:t>
            </a:r>
            <a:r>
              <a:rPr lang="en-US" sz="3200" i="1" baseline="-25000" dirty="0">
                <a:solidFill>
                  <a:srgbClr val="000000"/>
                </a:solidFill>
                <a:latin typeface="Segoe UI"/>
              </a:rPr>
              <a:t>1</a:t>
            </a:r>
            <a:r>
              <a:rPr lang="en-US" sz="3200" i="1" dirty="0">
                <a:solidFill>
                  <a:srgbClr val="000000"/>
                </a:solidFill>
                <a:latin typeface="Segoe UI"/>
              </a:rPr>
              <a:t> x + </a:t>
            </a:r>
            <a:r>
              <a:rPr lang="el-GR" sz="3200" i="1" dirty="0">
                <a:solidFill>
                  <a:srgbClr val="000000"/>
                </a:solidFill>
                <a:latin typeface="Segoe UI"/>
              </a:rPr>
              <a:t>β</a:t>
            </a:r>
            <a:r>
              <a:rPr lang="en-US" sz="3200" i="1" baseline="-25000" dirty="0">
                <a:solidFill>
                  <a:srgbClr val="000000"/>
                </a:solidFill>
                <a:latin typeface="Segoe UI"/>
              </a:rPr>
              <a:t>2</a:t>
            </a:r>
            <a:r>
              <a:rPr lang="en-US" sz="3200" i="1" dirty="0">
                <a:solidFill>
                  <a:srgbClr val="000000"/>
                </a:solidFill>
                <a:latin typeface="Segoe UI"/>
              </a:rPr>
              <a:t> P + </a:t>
            </a:r>
            <a:r>
              <a:rPr lang="el-GR" sz="3200" i="1" dirty="0">
                <a:solidFill>
                  <a:srgbClr val="000000"/>
                </a:solidFill>
                <a:latin typeface="Segoe UI"/>
              </a:rPr>
              <a:t>ε</a:t>
            </a:r>
            <a:endParaRPr lang="en-US" sz="3200" dirty="0">
              <a:solidFill>
                <a:srgbClr val="000000"/>
              </a:solidFill>
              <a:latin typeface="Segoe UI"/>
            </a:endParaRPr>
          </a:p>
        </p:txBody>
      </p:sp>
      <p:sp>
        <p:nvSpPr>
          <p:cNvPr id="12" name="11 Rectángulo"/>
          <p:cNvSpPr/>
          <p:nvPr/>
        </p:nvSpPr>
        <p:spPr>
          <a:xfrm>
            <a:off x="642910" y="3367161"/>
            <a:ext cx="8143932" cy="1200329"/>
          </a:xfrm>
          <a:prstGeom prst="rect">
            <a:avLst/>
          </a:prstGeom>
        </p:spPr>
        <p:txBody>
          <a:bodyPr wrap="square" anchor="ctr">
            <a:spAutoFit/>
          </a:bodyPr>
          <a:lstStyle/>
          <a:p>
            <a:pPr fontAlgn="auto">
              <a:spcBef>
                <a:spcPts val="0"/>
              </a:spcBef>
              <a:spcAft>
                <a:spcPts val="0"/>
              </a:spcAft>
            </a:pPr>
            <a:r>
              <a:rPr lang="en-US" sz="2400" dirty="0">
                <a:solidFill>
                  <a:srgbClr val="000000"/>
                </a:solidFill>
                <a:latin typeface="Segoe UI"/>
              </a:rPr>
              <a:t>If there is a correlation between </a:t>
            </a:r>
            <a:r>
              <a:rPr lang="en-US" sz="2400" i="1" dirty="0">
                <a:solidFill>
                  <a:srgbClr val="000000"/>
                </a:solidFill>
                <a:latin typeface="Segoe UI"/>
              </a:rPr>
              <a:t>M</a:t>
            </a:r>
            <a:r>
              <a:rPr lang="en-US" sz="2400" i="1" baseline="-25000" dirty="0">
                <a:solidFill>
                  <a:srgbClr val="000000"/>
                </a:solidFill>
                <a:latin typeface="Segoe UI"/>
              </a:rPr>
              <a:t>1</a:t>
            </a:r>
            <a:r>
              <a:rPr lang="en-US" sz="2400" i="1" dirty="0">
                <a:solidFill>
                  <a:srgbClr val="000000"/>
                </a:solidFill>
                <a:latin typeface="Segoe UI"/>
              </a:rPr>
              <a:t> </a:t>
            </a:r>
            <a:r>
              <a:rPr lang="en-US" sz="2400" dirty="0">
                <a:solidFill>
                  <a:srgbClr val="000000"/>
                </a:solidFill>
                <a:latin typeface="Segoe UI"/>
              </a:rPr>
              <a:t>and</a:t>
            </a:r>
            <a:r>
              <a:rPr lang="en-US" sz="2400" i="1" dirty="0">
                <a:solidFill>
                  <a:srgbClr val="000000"/>
                </a:solidFill>
                <a:latin typeface="Segoe UI"/>
              </a:rPr>
              <a:t> P, </a:t>
            </a:r>
            <a:r>
              <a:rPr lang="en-US" sz="2400" dirty="0">
                <a:solidFill>
                  <a:srgbClr val="000000"/>
                </a:solidFill>
                <a:latin typeface="Segoe UI"/>
              </a:rPr>
              <a:t>then the </a:t>
            </a:r>
            <a:r>
              <a:rPr lang="en-US" sz="2400" i="1" dirty="0">
                <a:solidFill>
                  <a:srgbClr val="000000"/>
                </a:solidFill>
                <a:latin typeface="Segoe UI"/>
              </a:rPr>
              <a:t>OLS</a:t>
            </a:r>
            <a:r>
              <a:rPr lang="en-US" sz="2400" dirty="0">
                <a:solidFill>
                  <a:srgbClr val="000000"/>
                </a:solidFill>
                <a:latin typeface="Segoe UI"/>
              </a:rPr>
              <a:t> estimator of </a:t>
            </a:r>
            <a:r>
              <a:rPr lang="el-GR" sz="2400" i="1" dirty="0">
                <a:solidFill>
                  <a:srgbClr val="000000"/>
                </a:solidFill>
                <a:latin typeface="Segoe UI"/>
              </a:rPr>
              <a:t>β</a:t>
            </a:r>
            <a:r>
              <a:rPr lang="en-US" sz="2400" i="1" baseline="-25000" dirty="0">
                <a:solidFill>
                  <a:srgbClr val="000000"/>
                </a:solidFill>
                <a:latin typeface="Segoe UI"/>
              </a:rPr>
              <a:t>2 </a:t>
            </a:r>
            <a:r>
              <a:rPr lang="en-US" sz="2400" dirty="0">
                <a:solidFill>
                  <a:srgbClr val="000000"/>
                </a:solidFill>
                <a:latin typeface="Segoe UI"/>
              </a:rPr>
              <a:t>will not be a consistent estimator of </a:t>
            </a:r>
            <a:r>
              <a:rPr lang="el-GR" sz="2400" i="1" dirty="0">
                <a:solidFill>
                  <a:srgbClr val="000000"/>
                </a:solidFill>
                <a:latin typeface="Segoe UI"/>
              </a:rPr>
              <a:t>γ</a:t>
            </a:r>
            <a:r>
              <a:rPr lang="en-US" sz="2400" i="1" baseline="-25000" dirty="0">
                <a:solidFill>
                  <a:srgbClr val="000000"/>
                </a:solidFill>
                <a:latin typeface="Segoe UI"/>
              </a:rPr>
              <a:t>2</a:t>
            </a:r>
            <a:r>
              <a:rPr lang="en-US" sz="2400" dirty="0">
                <a:solidFill>
                  <a:srgbClr val="000000"/>
                </a:solidFill>
                <a:latin typeface="Segoe UI"/>
              </a:rPr>
              <a:t>, the true impact of </a:t>
            </a:r>
            <a:r>
              <a:rPr lang="en-US" sz="2400" i="1" dirty="0">
                <a:solidFill>
                  <a:srgbClr val="000000"/>
                </a:solidFill>
                <a:latin typeface="Segoe UI"/>
              </a:rPr>
              <a:t>P.</a:t>
            </a:r>
          </a:p>
        </p:txBody>
      </p:sp>
      <p:sp>
        <p:nvSpPr>
          <p:cNvPr id="13" name="12 Lágrima"/>
          <p:cNvSpPr/>
          <p:nvPr/>
        </p:nvSpPr>
        <p:spPr>
          <a:xfrm>
            <a:off x="285720" y="3489142"/>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
        <p:nvSpPr>
          <p:cNvPr id="15" name="14 Rectángulo"/>
          <p:cNvSpPr/>
          <p:nvPr/>
        </p:nvSpPr>
        <p:spPr>
          <a:xfrm>
            <a:off x="642910" y="5384085"/>
            <a:ext cx="8143932" cy="830997"/>
          </a:xfrm>
          <a:prstGeom prst="rect">
            <a:avLst/>
          </a:prstGeom>
        </p:spPr>
        <p:txBody>
          <a:bodyPr wrap="square" anchor="ctr">
            <a:spAutoFit/>
          </a:bodyPr>
          <a:lstStyle/>
          <a:p>
            <a:pPr fontAlgn="auto">
              <a:spcBef>
                <a:spcPts val="0"/>
              </a:spcBef>
              <a:spcAft>
                <a:spcPts val="0"/>
              </a:spcAft>
            </a:pPr>
            <a:r>
              <a:rPr lang="en-US" sz="2400" dirty="0">
                <a:solidFill>
                  <a:srgbClr val="000000"/>
                </a:solidFill>
                <a:latin typeface="Segoe UI"/>
              </a:rPr>
              <a:t>When </a:t>
            </a:r>
            <a:r>
              <a:rPr lang="en-US" sz="2400" i="1" dirty="0">
                <a:solidFill>
                  <a:srgbClr val="000000"/>
                </a:solidFill>
                <a:latin typeface="Segoe UI"/>
              </a:rPr>
              <a:t>M</a:t>
            </a:r>
            <a:r>
              <a:rPr lang="en-US" sz="2400" i="1" baseline="-25000" dirty="0">
                <a:solidFill>
                  <a:srgbClr val="000000"/>
                </a:solidFill>
                <a:latin typeface="Segoe UI"/>
              </a:rPr>
              <a:t>1 </a:t>
            </a:r>
            <a:r>
              <a:rPr lang="en-US" sz="2400" dirty="0">
                <a:solidFill>
                  <a:srgbClr val="000000"/>
                </a:solidFill>
                <a:latin typeface="Segoe UI"/>
              </a:rPr>
              <a:t>is missing from the regression, the coefficient of </a:t>
            </a:r>
            <a:r>
              <a:rPr lang="en-US" sz="2400" i="1" dirty="0">
                <a:solidFill>
                  <a:srgbClr val="000000"/>
                </a:solidFill>
                <a:latin typeface="Segoe UI"/>
              </a:rPr>
              <a:t>P </a:t>
            </a:r>
            <a:r>
              <a:rPr lang="en-US" sz="2400" dirty="0">
                <a:solidFill>
                  <a:srgbClr val="000000"/>
                </a:solidFill>
                <a:latin typeface="Segoe UI"/>
              </a:rPr>
              <a:t>will “pick up” some of the effect of </a:t>
            </a:r>
            <a:r>
              <a:rPr lang="en-US" sz="2400" i="1" dirty="0">
                <a:solidFill>
                  <a:srgbClr val="000000"/>
                </a:solidFill>
                <a:latin typeface="Segoe UI"/>
              </a:rPr>
              <a:t>M</a:t>
            </a:r>
            <a:r>
              <a:rPr lang="en-US" sz="2400" i="1" baseline="-25000" dirty="0">
                <a:solidFill>
                  <a:srgbClr val="000000"/>
                </a:solidFill>
                <a:latin typeface="Segoe UI"/>
              </a:rPr>
              <a:t>1</a:t>
            </a:r>
            <a:endParaRPr lang="en-US" sz="2400" i="1" dirty="0">
              <a:solidFill>
                <a:srgbClr val="000000"/>
              </a:solidFill>
              <a:latin typeface="Segoe UI"/>
            </a:endParaRPr>
          </a:p>
        </p:txBody>
      </p:sp>
      <p:sp>
        <p:nvSpPr>
          <p:cNvPr id="16" name="15 Lágrima"/>
          <p:cNvSpPr/>
          <p:nvPr/>
        </p:nvSpPr>
        <p:spPr>
          <a:xfrm>
            <a:off x="285720" y="5098333"/>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
        <p:nvSpPr>
          <p:cNvPr id="17" name="16 Rectángulo"/>
          <p:cNvSpPr/>
          <p:nvPr/>
        </p:nvSpPr>
        <p:spPr>
          <a:xfrm>
            <a:off x="642910" y="4924680"/>
            <a:ext cx="8143932" cy="523220"/>
          </a:xfrm>
          <a:prstGeom prst="rect">
            <a:avLst/>
          </a:prstGeom>
        </p:spPr>
        <p:txBody>
          <a:bodyPr wrap="square" anchor="ctr">
            <a:spAutoFit/>
          </a:bodyPr>
          <a:lstStyle/>
          <a:p>
            <a:pPr fontAlgn="auto">
              <a:spcBef>
                <a:spcPts val="0"/>
              </a:spcBef>
              <a:spcAft>
                <a:spcPts val="0"/>
              </a:spcAft>
            </a:pPr>
            <a:r>
              <a:rPr lang="en-US" sz="2800" dirty="0">
                <a:solidFill>
                  <a:srgbClr val="A82010"/>
                </a:solidFill>
                <a:latin typeface="Segoe UI"/>
              </a:rPr>
              <a:t>Why?</a:t>
            </a:r>
            <a:endParaRPr lang="en-US" sz="2800" i="1" dirty="0">
              <a:solidFill>
                <a:srgbClr val="A82010"/>
              </a:solidFill>
              <a:latin typeface="Segoe UI"/>
            </a:endParaRPr>
          </a:p>
        </p:txBody>
      </p:sp>
    </p:spTree>
    <p:extLst>
      <p:ext uri="{BB962C8B-B14F-4D97-AF65-F5344CB8AC3E}">
        <p14:creationId xmlns:p14="http://schemas.microsoft.com/office/powerpoint/2010/main" val="421792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par>
                          <p:cTn id="33" fill="hold">
                            <p:stCondLst>
                              <p:cond delay="2500"/>
                            </p:stCondLst>
                            <p:childTnLst>
                              <p:par>
                                <p:cTn id="34" presetID="10" presetClass="entr" presetSubtype="0"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par>
                          <p:cTn id="40" fill="hold">
                            <p:stCondLst>
                              <p:cond delay="3000"/>
                            </p:stCondLst>
                            <p:childTnLst>
                              <p:par>
                                <p:cTn id="41" presetID="10"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P spid="9" grpId="0"/>
      <p:bldP spid="10" grpId="0" animBg="1"/>
      <p:bldP spid="11" grpId="0" animBg="1"/>
      <p:bldP spid="12" grpId="0"/>
      <p:bldP spid="13" grpId="0" animBg="1"/>
      <p:bldP spid="15" grpId="0"/>
      <p:bldP spid="16" grpId="0" animBg="1"/>
      <p:bldP spid="1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noAutofit/>
          </a:bodyPr>
          <a:lstStyle/>
          <a:p>
            <a:r>
              <a:rPr lang="en-US" sz="4400" dirty="0">
                <a:solidFill>
                  <a:schemeClr val="tx2">
                    <a:lumMod val="85000"/>
                    <a:lumOff val="15000"/>
                  </a:schemeClr>
                </a:solidFill>
              </a:rPr>
              <a:t>Problem #2: </a:t>
            </a:r>
            <a:r>
              <a:rPr lang="en-US" sz="4400" dirty="0"/>
              <a:t>Endogenous Decision to Participate</a:t>
            </a:r>
          </a:p>
        </p:txBody>
      </p:sp>
      <p:sp>
        <p:nvSpPr>
          <p:cNvPr id="277508" name="Rectangle 4"/>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pPr fontAlgn="auto">
              <a:spcBef>
                <a:spcPts val="0"/>
              </a:spcBef>
              <a:spcAft>
                <a:spcPts val="0"/>
              </a:spcAft>
            </a:pPr>
            <a:endParaRPr lang="en-US">
              <a:solidFill>
                <a:srgbClr val="000000"/>
              </a:solidFill>
              <a:latin typeface="Segoe UI"/>
            </a:endParaRPr>
          </a:p>
        </p:txBody>
      </p:sp>
      <p:sp>
        <p:nvSpPr>
          <p:cNvPr id="277509" name="Rectangle 5"/>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pPr fontAlgn="auto">
              <a:spcBef>
                <a:spcPts val="0"/>
              </a:spcBef>
              <a:spcAft>
                <a:spcPts val="0"/>
              </a:spcAft>
            </a:pPr>
            <a:endParaRPr lang="en-US">
              <a:solidFill>
                <a:srgbClr val="000000"/>
              </a:solidFill>
              <a:latin typeface="Segoe UI"/>
            </a:endParaRPr>
          </a:p>
        </p:txBody>
      </p:sp>
      <p:sp>
        <p:nvSpPr>
          <p:cNvPr id="277510" name="Rectangle 6"/>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pPr fontAlgn="auto">
              <a:spcBef>
                <a:spcPts val="0"/>
              </a:spcBef>
              <a:spcAft>
                <a:spcPts val="0"/>
              </a:spcAft>
            </a:pPr>
            <a:endParaRPr lang="en-US">
              <a:solidFill>
                <a:srgbClr val="000000"/>
              </a:solidFill>
              <a:latin typeface="Segoe UI"/>
            </a:endParaRPr>
          </a:p>
        </p:txBody>
      </p:sp>
      <p:sp>
        <p:nvSpPr>
          <p:cNvPr id="277511" name="Rectangle 7"/>
          <p:cNvSpPr>
            <a:spLocks noChangeArrowheads="1"/>
          </p:cNvSpPr>
          <p:nvPr/>
        </p:nvSpPr>
        <p:spPr bwMode="auto">
          <a:xfrm>
            <a:off x="0" y="3457576"/>
            <a:ext cx="9144000" cy="0"/>
          </a:xfrm>
          <a:prstGeom prst="rect">
            <a:avLst/>
          </a:prstGeom>
          <a:noFill/>
          <a:ln w="9525">
            <a:noFill/>
            <a:miter lim="800000"/>
            <a:headEnd/>
            <a:tailEnd/>
          </a:ln>
          <a:effectLst/>
        </p:spPr>
        <p:txBody>
          <a:bodyPr wrap="none" anchor="ctr">
            <a:spAutoFit/>
          </a:bodyPr>
          <a:lstStyle/>
          <a:p>
            <a:pPr fontAlgn="auto">
              <a:spcBef>
                <a:spcPts val="0"/>
              </a:spcBef>
              <a:spcAft>
                <a:spcPts val="0"/>
              </a:spcAft>
            </a:pPr>
            <a:endParaRPr lang="en-US">
              <a:solidFill>
                <a:srgbClr val="000000"/>
              </a:solidFill>
              <a:latin typeface="Segoe UI"/>
            </a:endParaRPr>
          </a:p>
        </p:txBody>
      </p:sp>
      <p:sp>
        <p:nvSpPr>
          <p:cNvPr id="8" name="7 Rectángulo"/>
          <p:cNvSpPr/>
          <p:nvPr/>
        </p:nvSpPr>
        <p:spPr>
          <a:xfrm>
            <a:off x="642910" y="1673827"/>
            <a:ext cx="3857652" cy="523220"/>
          </a:xfrm>
          <a:prstGeom prst="rect">
            <a:avLst/>
          </a:prstGeom>
        </p:spPr>
        <p:txBody>
          <a:bodyPr wrap="square" anchor="ctr">
            <a:spAutoFit/>
          </a:bodyPr>
          <a:lstStyle/>
          <a:p>
            <a:pPr fontAlgn="auto">
              <a:spcBef>
                <a:spcPts val="0"/>
              </a:spcBef>
              <a:spcAft>
                <a:spcPts val="0"/>
              </a:spcAft>
            </a:pPr>
            <a:r>
              <a:rPr lang="en-US" sz="2800" dirty="0">
                <a:solidFill>
                  <a:srgbClr val="000000"/>
                </a:solidFill>
                <a:latin typeface="Segoe UI"/>
              </a:rPr>
              <a:t>True model is:</a:t>
            </a:r>
          </a:p>
        </p:txBody>
      </p:sp>
      <p:sp>
        <p:nvSpPr>
          <p:cNvPr id="9" name="8 Lágrima"/>
          <p:cNvSpPr/>
          <p:nvPr/>
        </p:nvSpPr>
        <p:spPr>
          <a:xfrm>
            <a:off x="285720" y="1855678"/>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
        <p:nvSpPr>
          <p:cNvPr id="10" name="9 Rectángulo"/>
          <p:cNvSpPr/>
          <p:nvPr/>
        </p:nvSpPr>
        <p:spPr>
          <a:xfrm>
            <a:off x="3097718" y="1617637"/>
            <a:ext cx="4968000" cy="684000"/>
          </a:xfrm>
          <a:prstGeom prst="rect">
            <a:avLst/>
          </a:prstGeom>
          <a:solidFill>
            <a:schemeClr val="bg1">
              <a:lumMod val="95000"/>
            </a:schemeClr>
          </a:solidFill>
          <a:ln w="6350">
            <a:solidFill>
              <a:schemeClr val="bg1">
                <a:lumMod val="50000"/>
              </a:schemeClr>
            </a:solidFill>
          </a:ln>
          <a:effectLst>
            <a:outerShdw blurRad="50800" dist="38100" dir="2700000" algn="tl" rotWithShape="0">
              <a:prstClr val="black">
                <a:alpha val="40000"/>
              </a:prstClr>
            </a:outerShdw>
          </a:effectLst>
        </p:spPr>
        <p:txBody>
          <a:bodyPr wrap="square" anchor="ctr">
            <a:spAutoFit/>
          </a:bodyPr>
          <a:lstStyle/>
          <a:p>
            <a:pPr algn="ctr" fontAlgn="auto">
              <a:spcBef>
                <a:spcPts val="0"/>
              </a:spcBef>
              <a:spcAft>
                <a:spcPts val="0"/>
              </a:spcAft>
            </a:pPr>
            <a:r>
              <a:rPr lang="en-US" sz="3200" i="1" dirty="0">
                <a:solidFill>
                  <a:srgbClr val="000000"/>
                </a:solidFill>
                <a:latin typeface="Segoe UI"/>
              </a:rPr>
              <a:t>y = γ</a:t>
            </a:r>
            <a:r>
              <a:rPr lang="en-US" sz="3200" i="1" baseline="-25000" dirty="0">
                <a:solidFill>
                  <a:srgbClr val="000000"/>
                </a:solidFill>
                <a:latin typeface="Segoe UI"/>
              </a:rPr>
              <a:t>0</a:t>
            </a:r>
            <a:r>
              <a:rPr lang="en-US" sz="3200" i="1" dirty="0">
                <a:solidFill>
                  <a:srgbClr val="000000"/>
                </a:solidFill>
                <a:latin typeface="Segoe UI"/>
              </a:rPr>
              <a:t> + γ</a:t>
            </a:r>
            <a:r>
              <a:rPr lang="en-US" sz="3200" i="1" baseline="-25000" dirty="0">
                <a:solidFill>
                  <a:srgbClr val="000000"/>
                </a:solidFill>
                <a:latin typeface="Segoe UI"/>
              </a:rPr>
              <a:t>1</a:t>
            </a:r>
            <a:r>
              <a:rPr lang="en-US" sz="3200" i="1" dirty="0">
                <a:solidFill>
                  <a:srgbClr val="000000"/>
                </a:solidFill>
                <a:latin typeface="Segoe UI"/>
              </a:rPr>
              <a:t> x + γ</a:t>
            </a:r>
            <a:r>
              <a:rPr lang="en-US" sz="3200" i="1" baseline="-25000" dirty="0">
                <a:solidFill>
                  <a:srgbClr val="000000"/>
                </a:solidFill>
                <a:latin typeface="Segoe UI"/>
              </a:rPr>
              <a:t>2</a:t>
            </a:r>
            <a:r>
              <a:rPr lang="en-US" sz="3200" i="1" dirty="0">
                <a:solidFill>
                  <a:srgbClr val="000000"/>
                </a:solidFill>
                <a:latin typeface="Segoe UI"/>
              </a:rPr>
              <a:t> P + η</a:t>
            </a:r>
            <a:endParaRPr lang="en-US" sz="3200" dirty="0">
              <a:solidFill>
                <a:srgbClr val="000000"/>
              </a:solidFill>
              <a:latin typeface="Segoe UI"/>
            </a:endParaRPr>
          </a:p>
        </p:txBody>
      </p:sp>
      <p:sp>
        <p:nvSpPr>
          <p:cNvPr id="11" name="10 Rectángulo"/>
          <p:cNvSpPr/>
          <p:nvPr/>
        </p:nvSpPr>
        <p:spPr>
          <a:xfrm>
            <a:off x="714348" y="2500306"/>
            <a:ext cx="2286016" cy="523220"/>
          </a:xfrm>
          <a:prstGeom prst="rect">
            <a:avLst/>
          </a:prstGeom>
        </p:spPr>
        <p:txBody>
          <a:bodyPr wrap="square" anchor="ctr">
            <a:spAutoFit/>
          </a:bodyPr>
          <a:lstStyle/>
          <a:p>
            <a:pPr algn="r" fontAlgn="auto">
              <a:spcBef>
                <a:spcPts val="0"/>
              </a:spcBef>
              <a:spcAft>
                <a:spcPts val="0"/>
              </a:spcAft>
            </a:pPr>
            <a:r>
              <a:rPr lang="en-US" sz="2800" dirty="0">
                <a:solidFill>
                  <a:srgbClr val="000000"/>
                </a:solidFill>
                <a:latin typeface="Segoe UI"/>
              </a:rPr>
              <a:t>with</a:t>
            </a:r>
          </a:p>
        </p:txBody>
      </p:sp>
      <p:sp>
        <p:nvSpPr>
          <p:cNvPr id="12" name="11 Rectángulo"/>
          <p:cNvSpPr/>
          <p:nvPr/>
        </p:nvSpPr>
        <p:spPr>
          <a:xfrm>
            <a:off x="3097718" y="2470397"/>
            <a:ext cx="4968000" cy="684000"/>
          </a:xfrm>
          <a:prstGeom prst="rect">
            <a:avLst/>
          </a:prstGeom>
          <a:solidFill>
            <a:schemeClr val="bg1">
              <a:lumMod val="95000"/>
            </a:schemeClr>
          </a:solidFill>
          <a:ln w="6350">
            <a:solidFill>
              <a:schemeClr val="bg1">
                <a:lumMod val="50000"/>
              </a:schemeClr>
            </a:solidFill>
          </a:ln>
          <a:effectLst>
            <a:outerShdw blurRad="50800" dist="38100" dir="2700000" algn="tl" rotWithShape="0">
              <a:prstClr val="black">
                <a:alpha val="40000"/>
              </a:prstClr>
            </a:outerShdw>
          </a:effectLst>
        </p:spPr>
        <p:txBody>
          <a:bodyPr wrap="square" anchor="ctr">
            <a:spAutoFit/>
          </a:bodyPr>
          <a:lstStyle/>
          <a:p>
            <a:pPr algn="ctr" fontAlgn="auto">
              <a:spcBef>
                <a:spcPts val="0"/>
              </a:spcBef>
              <a:spcAft>
                <a:spcPts val="0"/>
              </a:spcAft>
            </a:pPr>
            <a:r>
              <a:rPr lang="en-US" sz="3200" i="1" dirty="0">
                <a:solidFill>
                  <a:srgbClr val="000000"/>
                </a:solidFill>
                <a:latin typeface="Segoe UI"/>
              </a:rPr>
              <a:t>P = π</a:t>
            </a:r>
            <a:r>
              <a:rPr lang="en-US" sz="3200" i="1" baseline="-25000" dirty="0">
                <a:solidFill>
                  <a:srgbClr val="000000"/>
                </a:solidFill>
                <a:latin typeface="Segoe UI"/>
              </a:rPr>
              <a:t>0</a:t>
            </a:r>
            <a:r>
              <a:rPr lang="en-US" sz="3200" i="1" dirty="0">
                <a:solidFill>
                  <a:srgbClr val="000000"/>
                </a:solidFill>
                <a:latin typeface="Segoe UI"/>
              </a:rPr>
              <a:t> + π </a:t>
            </a:r>
            <a:r>
              <a:rPr lang="en-US" sz="3200" i="1" baseline="-25000" dirty="0">
                <a:solidFill>
                  <a:srgbClr val="000000"/>
                </a:solidFill>
                <a:latin typeface="Segoe UI"/>
              </a:rPr>
              <a:t>1</a:t>
            </a:r>
            <a:r>
              <a:rPr lang="en-US" sz="3200" i="1" dirty="0">
                <a:solidFill>
                  <a:srgbClr val="000000"/>
                </a:solidFill>
                <a:latin typeface="Segoe UI"/>
              </a:rPr>
              <a:t> x + π </a:t>
            </a:r>
            <a:r>
              <a:rPr lang="en-US" sz="3200" i="1" baseline="-25000" dirty="0">
                <a:solidFill>
                  <a:srgbClr val="000000"/>
                </a:solidFill>
                <a:latin typeface="Segoe UI"/>
              </a:rPr>
              <a:t>2</a:t>
            </a:r>
            <a:r>
              <a:rPr lang="en-US" sz="3200" i="1" dirty="0">
                <a:solidFill>
                  <a:srgbClr val="000000"/>
                </a:solidFill>
                <a:latin typeface="Segoe UI"/>
              </a:rPr>
              <a:t> M</a:t>
            </a:r>
            <a:r>
              <a:rPr lang="en-US" sz="3200" i="1" baseline="-25000" dirty="0">
                <a:solidFill>
                  <a:srgbClr val="000000"/>
                </a:solidFill>
                <a:latin typeface="Segoe UI"/>
              </a:rPr>
              <a:t>2</a:t>
            </a:r>
            <a:r>
              <a:rPr lang="en-US" sz="3200" i="1" dirty="0">
                <a:solidFill>
                  <a:srgbClr val="000000"/>
                </a:solidFill>
                <a:latin typeface="Segoe UI"/>
              </a:rPr>
              <a:t> +ξ</a:t>
            </a:r>
            <a:endParaRPr lang="en-US" sz="3200" dirty="0">
              <a:solidFill>
                <a:srgbClr val="000000"/>
              </a:solidFill>
              <a:latin typeface="Segoe UI"/>
            </a:endParaRPr>
          </a:p>
        </p:txBody>
      </p:sp>
      <p:sp>
        <p:nvSpPr>
          <p:cNvPr id="13" name="12 Rectángulo"/>
          <p:cNvSpPr/>
          <p:nvPr/>
        </p:nvSpPr>
        <p:spPr>
          <a:xfrm>
            <a:off x="928662" y="3240945"/>
            <a:ext cx="7286676" cy="830997"/>
          </a:xfrm>
          <a:prstGeom prst="rect">
            <a:avLst/>
          </a:prstGeom>
        </p:spPr>
        <p:txBody>
          <a:bodyPr wrap="square" anchor="ctr">
            <a:spAutoFit/>
          </a:bodyPr>
          <a:lstStyle/>
          <a:p>
            <a:pPr fontAlgn="auto">
              <a:spcBef>
                <a:spcPct val="20000"/>
              </a:spcBef>
              <a:spcAft>
                <a:spcPts val="0"/>
              </a:spcAft>
              <a:buClr>
                <a:srgbClr val="000066"/>
              </a:buClr>
              <a:buSzPct val="75000"/>
            </a:pPr>
            <a:r>
              <a:rPr lang="en-US" sz="2400" i="1" dirty="0">
                <a:solidFill>
                  <a:srgbClr val="000000"/>
                </a:solidFill>
                <a:latin typeface="Segoe UI"/>
              </a:rPr>
              <a:t>M</a:t>
            </a:r>
            <a:r>
              <a:rPr lang="en-US" sz="2400" i="1" baseline="-25000" dirty="0">
                <a:solidFill>
                  <a:srgbClr val="000000"/>
                </a:solidFill>
                <a:latin typeface="Segoe UI"/>
              </a:rPr>
              <a:t>2</a:t>
            </a:r>
            <a:r>
              <a:rPr lang="en-US" sz="2400" dirty="0">
                <a:solidFill>
                  <a:srgbClr val="000000"/>
                </a:solidFill>
                <a:latin typeface="Segoe UI"/>
              </a:rPr>
              <a:t> = V</a:t>
            </a:r>
            <a:r>
              <a:rPr lang="en-US" sz="2400" dirty="0">
                <a:solidFill>
                  <a:srgbClr val="000000"/>
                </a:solidFill>
                <a:latin typeface="Segoe UI"/>
                <a:sym typeface="Wingdings" pitchFamily="2" charset="2"/>
              </a:rPr>
              <a:t>ector of unobserved / missing characteristics </a:t>
            </a:r>
          </a:p>
          <a:p>
            <a:pPr fontAlgn="auto">
              <a:spcBef>
                <a:spcPct val="20000"/>
              </a:spcBef>
              <a:spcAft>
                <a:spcPts val="0"/>
              </a:spcAft>
              <a:buClr>
                <a:srgbClr val="000066"/>
              </a:buClr>
              <a:buSzPct val="75000"/>
            </a:pPr>
            <a:r>
              <a:rPr lang="en-US" sz="2000" dirty="0">
                <a:solidFill>
                  <a:srgbClr val="A82010"/>
                </a:solidFill>
                <a:latin typeface="Segoe UI"/>
                <a:sym typeface="Wingdings" pitchFamily="2" charset="2"/>
              </a:rPr>
              <a:t>(i.e. we don’t fully know why people decide to participate)</a:t>
            </a:r>
            <a:endParaRPr lang="en-US" sz="2400" dirty="0">
              <a:solidFill>
                <a:srgbClr val="A82010"/>
              </a:solidFill>
              <a:latin typeface="Segoe UI"/>
              <a:sym typeface="Wingdings" pitchFamily="2" charset="2"/>
            </a:endParaRPr>
          </a:p>
        </p:txBody>
      </p:sp>
      <p:cxnSp>
        <p:nvCxnSpPr>
          <p:cNvPr id="14" name="13 Conector recto"/>
          <p:cNvCxnSpPr/>
          <p:nvPr/>
        </p:nvCxnSpPr>
        <p:spPr>
          <a:xfrm rot="5400000">
            <a:off x="-66916" y="3172504"/>
            <a:ext cx="1800000" cy="0"/>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 name="14 Rectángulo"/>
          <p:cNvSpPr/>
          <p:nvPr/>
        </p:nvSpPr>
        <p:spPr>
          <a:xfrm>
            <a:off x="642910" y="4214818"/>
            <a:ext cx="8215370" cy="954107"/>
          </a:xfrm>
          <a:prstGeom prst="rect">
            <a:avLst/>
          </a:prstGeom>
        </p:spPr>
        <p:txBody>
          <a:bodyPr wrap="square" anchor="ctr">
            <a:spAutoFit/>
          </a:bodyPr>
          <a:lstStyle/>
          <a:p>
            <a:pPr fontAlgn="auto">
              <a:spcBef>
                <a:spcPts val="0"/>
              </a:spcBef>
              <a:spcAft>
                <a:spcPts val="0"/>
              </a:spcAft>
            </a:pPr>
            <a:r>
              <a:rPr lang="en-US" sz="2800" dirty="0">
                <a:solidFill>
                  <a:srgbClr val="000000"/>
                </a:solidFill>
                <a:latin typeface="Segoe UI"/>
                <a:sym typeface="Wingdings" pitchFamily="2" charset="2"/>
              </a:rPr>
              <a:t>Since we don’t observe </a:t>
            </a:r>
            <a:r>
              <a:rPr lang="en-US" sz="2800" i="1" dirty="0">
                <a:solidFill>
                  <a:srgbClr val="000000"/>
                </a:solidFill>
                <a:latin typeface="Segoe UI"/>
              </a:rPr>
              <a:t>M</a:t>
            </a:r>
            <a:r>
              <a:rPr lang="en-US" sz="2800" i="1" baseline="-25000" dirty="0">
                <a:solidFill>
                  <a:srgbClr val="000000"/>
                </a:solidFill>
                <a:latin typeface="Segoe UI"/>
              </a:rPr>
              <a:t>2</a:t>
            </a:r>
            <a:r>
              <a:rPr lang="en-US" sz="2800" i="1" dirty="0">
                <a:solidFill>
                  <a:srgbClr val="000000"/>
                </a:solidFill>
                <a:latin typeface="Segoe UI"/>
              </a:rPr>
              <a:t> </a:t>
            </a:r>
            <a:r>
              <a:rPr lang="en-US" sz="2800" dirty="0">
                <a:solidFill>
                  <a:srgbClr val="000000"/>
                </a:solidFill>
                <a:latin typeface="Segoe UI"/>
              </a:rPr>
              <a:t>, we can only estimate a simplified model:</a:t>
            </a:r>
          </a:p>
        </p:txBody>
      </p:sp>
      <p:sp>
        <p:nvSpPr>
          <p:cNvPr id="16" name="15 Lágrima"/>
          <p:cNvSpPr/>
          <p:nvPr/>
        </p:nvSpPr>
        <p:spPr>
          <a:xfrm>
            <a:off x="285720" y="4427446"/>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
        <p:nvSpPr>
          <p:cNvPr id="17" name="16 Rectángulo"/>
          <p:cNvSpPr/>
          <p:nvPr/>
        </p:nvSpPr>
        <p:spPr>
          <a:xfrm>
            <a:off x="2143108" y="5214950"/>
            <a:ext cx="4968000" cy="684000"/>
          </a:xfrm>
          <a:prstGeom prst="rect">
            <a:avLst/>
          </a:prstGeom>
          <a:solidFill>
            <a:schemeClr val="bg1">
              <a:lumMod val="95000"/>
            </a:schemeClr>
          </a:solidFill>
          <a:ln w="6350">
            <a:solidFill>
              <a:schemeClr val="bg1">
                <a:lumMod val="50000"/>
              </a:schemeClr>
            </a:solidFill>
          </a:ln>
          <a:effectLst>
            <a:outerShdw blurRad="50800" dist="38100" dir="2700000" algn="tl" rotWithShape="0">
              <a:prstClr val="black">
                <a:alpha val="40000"/>
              </a:prstClr>
            </a:outerShdw>
          </a:effectLst>
        </p:spPr>
        <p:txBody>
          <a:bodyPr wrap="square" anchor="ctr">
            <a:spAutoFit/>
          </a:bodyPr>
          <a:lstStyle/>
          <a:p>
            <a:pPr algn="ctr" fontAlgn="auto">
              <a:spcBef>
                <a:spcPts val="0"/>
              </a:spcBef>
              <a:spcAft>
                <a:spcPts val="0"/>
              </a:spcAft>
            </a:pPr>
            <a:r>
              <a:rPr lang="en-US" sz="3200" i="1" dirty="0">
                <a:solidFill>
                  <a:srgbClr val="000000"/>
                </a:solidFill>
                <a:latin typeface="Segoe UI"/>
              </a:rPr>
              <a:t>y = β</a:t>
            </a:r>
            <a:r>
              <a:rPr lang="en-US" sz="3200" i="1" baseline="-25000" dirty="0">
                <a:solidFill>
                  <a:srgbClr val="000000"/>
                </a:solidFill>
                <a:latin typeface="Segoe UI"/>
              </a:rPr>
              <a:t>0</a:t>
            </a:r>
            <a:r>
              <a:rPr lang="en-US" sz="3200" i="1" dirty="0">
                <a:solidFill>
                  <a:srgbClr val="000000"/>
                </a:solidFill>
                <a:latin typeface="Segoe UI"/>
              </a:rPr>
              <a:t> + β </a:t>
            </a:r>
            <a:r>
              <a:rPr lang="en-US" sz="3200" i="1" baseline="-25000" dirty="0">
                <a:solidFill>
                  <a:srgbClr val="000000"/>
                </a:solidFill>
                <a:latin typeface="Segoe UI"/>
              </a:rPr>
              <a:t>1</a:t>
            </a:r>
            <a:r>
              <a:rPr lang="en-US" sz="3200" i="1" dirty="0">
                <a:solidFill>
                  <a:srgbClr val="000000"/>
                </a:solidFill>
                <a:latin typeface="Segoe UI"/>
              </a:rPr>
              <a:t> x + β</a:t>
            </a:r>
            <a:r>
              <a:rPr lang="en-US" sz="3200" i="1" baseline="-25000" dirty="0">
                <a:solidFill>
                  <a:srgbClr val="000000"/>
                </a:solidFill>
                <a:latin typeface="Segoe UI"/>
              </a:rPr>
              <a:t>2</a:t>
            </a:r>
            <a:r>
              <a:rPr lang="en-US" sz="3200" i="1" dirty="0">
                <a:solidFill>
                  <a:srgbClr val="000000"/>
                </a:solidFill>
                <a:latin typeface="Segoe UI"/>
              </a:rPr>
              <a:t> P + ε</a:t>
            </a:r>
            <a:endParaRPr lang="en-US" sz="3200" dirty="0">
              <a:solidFill>
                <a:srgbClr val="000000"/>
              </a:solidFill>
              <a:latin typeface="Segoe UI"/>
            </a:endParaRPr>
          </a:p>
        </p:txBody>
      </p:sp>
      <p:sp>
        <p:nvSpPr>
          <p:cNvPr id="18" name="17 Rectángulo"/>
          <p:cNvSpPr/>
          <p:nvPr/>
        </p:nvSpPr>
        <p:spPr>
          <a:xfrm>
            <a:off x="642910" y="6120490"/>
            <a:ext cx="8215370" cy="523220"/>
          </a:xfrm>
          <a:prstGeom prst="rect">
            <a:avLst/>
          </a:prstGeom>
        </p:spPr>
        <p:txBody>
          <a:bodyPr wrap="square" anchor="ctr">
            <a:spAutoFit/>
          </a:bodyPr>
          <a:lstStyle/>
          <a:p>
            <a:pPr fontAlgn="auto">
              <a:spcBef>
                <a:spcPts val="0"/>
              </a:spcBef>
              <a:spcAft>
                <a:spcPts val="0"/>
              </a:spcAft>
            </a:pPr>
            <a:r>
              <a:rPr lang="en-US" sz="2800" dirty="0">
                <a:solidFill>
                  <a:srgbClr val="A82010"/>
                </a:solidFill>
                <a:latin typeface="Segoe UI"/>
                <a:sym typeface="Wingdings" pitchFamily="2" charset="2"/>
              </a:rPr>
              <a:t>Is </a:t>
            </a:r>
            <a:r>
              <a:rPr lang="en-US" sz="2800" i="1" dirty="0">
                <a:solidFill>
                  <a:srgbClr val="A82010"/>
                </a:solidFill>
                <a:latin typeface="Segoe UI"/>
              </a:rPr>
              <a:t>β</a:t>
            </a:r>
            <a:r>
              <a:rPr lang="en-US" sz="2800" i="1" baseline="-25000" dirty="0">
                <a:solidFill>
                  <a:srgbClr val="A82010"/>
                </a:solidFill>
                <a:latin typeface="Segoe UI"/>
              </a:rPr>
              <a:t>2, OLS</a:t>
            </a:r>
            <a:r>
              <a:rPr lang="en-US" sz="2800" dirty="0">
                <a:solidFill>
                  <a:srgbClr val="A82010"/>
                </a:solidFill>
                <a:latin typeface="Segoe UI"/>
              </a:rPr>
              <a:t> an unbiased estimator of </a:t>
            </a:r>
            <a:r>
              <a:rPr lang="en-US" sz="2800" i="1" dirty="0">
                <a:solidFill>
                  <a:srgbClr val="A82010"/>
                </a:solidFill>
                <a:latin typeface="Segoe UI"/>
              </a:rPr>
              <a:t>γ</a:t>
            </a:r>
            <a:r>
              <a:rPr lang="en-US" sz="2800" i="1" baseline="-25000" dirty="0">
                <a:solidFill>
                  <a:srgbClr val="A82010"/>
                </a:solidFill>
                <a:latin typeface="Segoe UI"/>
              </a:rPr>
              <a:t>2</a:t>
            </a:r>
            <a:r>
              <a:rPr lang="en-US" sz="2800" i="1" dirty="0">
                <a:solidFill>
                  <a:srgbClr val="A82010"/>
                </a:solidFill>
                <a:latin typeface="Segoe UI"/>
              </a:rPr>
              <a:t>?</a:t>
            </a:r>
            <a:endParaRPr lang="en-US" sz="2800" dirty="0">
              <a:solidFill>
                <a:srgbClr val="A82010"/>
              </a:solidFill>
              <a:latin typeface="Segoe UI"/>
            </a:endParaRPr>
          </a:p>
        </p:txBody>
      </p:sp>
      <p:sp>
        <p:nvSpPr>
          <p:cNvPr id="19" name="18 Lágrima"/>
          <p:cNvSpPr/>
          <p:nvPr/>
        </p:nvSpPr>
        <p:spPr>
          <a:xfrm>
            <a:off x="285720" y="6334804"/>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Tree>
    <p:extLst>
      <p:ext uri="{BB962C8B-B14F-4D97-AF65-F5344CB8AC3E}">
        <p14:creationId xmlns:p14="http://schemas.microsoft.com/office/powerpoint/2010/main" val="2487860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22" presetClass="entr" presetSubtype="1"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2500"/>
                            </p:stCondLst>
                            <p:childTnLst>
                              <p:par>
                                <p:cTn id="37" presetID="10" presetClass="entr" presetSubtype="0"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par>
                          <p:cTn id="40" fill="hold">
                            <p:stCondLst>
                              <p:cond delay="3000"/>
                            </p:stCondLst>
                            <p:childTnLst>
                              <p:par>
                                <p:cTn id="41" presetID="10" presetClass="entr" presetSubtype="0"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p:bldP spid="12" grpId="0" animBg="1"/>
      <p:bldP spid="13" grpId="0"/>
      <p:bldP spid="15" grpId="0"/>
      <p:bldP spid="16" grpId="0" animBg="1"/>
      <p:bldP spid="17" grpId="0" animBg="1"/>
      <p:bldP spid="18" grpId="0"/>
      <p:bldP spid="1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noAutofit/>
          </a:bodyPr>
          <a:lstStyle/>
          <a:p>
            <a:r>
              <a:rPr lang="en-US" sz="4400" dirty="0">
                <a:solidFill>
                  <a:schemeClr val="tx1"/>
                </a:solidFill>
              </a:rPr>
              <a:t>Problem #2: </a:t>
            </a:r>
            <a:r>
              <a:rPr lang="en-US" sz="4400" dirty="0"/>
              <a:t>Endogenous Decision to Participate</a:t>
            </a:r>
          </a:p>
        </p:txBody>
      </p:sp>
      <p:sp>
        <p:nvSpPr>
          <p:cNvPr id="277508" name="Rectangle 4"/>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pPr fontAlgn="auto">
              <a:spcBef>
                <a:spcPts val="0"/>
              </a:spcBef>
              <a:spcAft>
                <a:spcPts val="0"/>
              </a:spcAft>
            </a:pPr>
            <a:endParaRPr lang="en-US">
              <a:solidFill>
                <a:srgbClr val="000000"/>
              </a:solidFill>
              <a:latin typeface="Segoe UI"/>
            </a:endParaRPr>
          </a:p>
        </p:txBody>
      </p:sp>
      <p:sp>
        <p:nvSpPr>
          <p:cNvPr id="277509" name="Rectangle 5"/>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pPr fontAlgn="auto">
              <a:spcBef>
                <a:spcPts val="0"/>
              </a:spcBef>
              <a:spcAft>
                <a:spcPts val="0"/>
              </a:spcAft>
            </a:pPr>
            <a:endParaRPr lang="en-US">
              <a:solidFill>
                <a:srgbClr val="000000"/>
              </a:solidFill>
              <a:latin typeface="Segoe UI"/>
            </a:endParaRPr>
          </a:p>
        </p:txBody>
      </p:sp>
      <p:sp>
        <p:nvSpPr>
          <p:cNvPr id="277510" name="Rectangle 6"/>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pPr fontAlgn="auto">
              <a:spcBef>
                <a:spcPts val="0"/>
              </a:spcBef>
              <a:spcAft>
                <a:spcPts val="0"/>
              </a:spcAft>
            </a:pPr>
            <a:endParaRPr lang="en-US">
              <a:solidFill>
                <a:srgbClr val="000000"/>
              </a:solidFill>
              <a:latin typeface="Segoe UI"/>
            </a:endParaRPr>
          </a:p>
        </p:txBody>
      </p:sp>
      <p:sp>
        <p:nvSpPr>
          <p:cNvPr id="8" name="7 Rectángulo"/>
          <p:cNvSpPr/>
          <p:nvPr/>
        </p:nvSpPr>
        <p:spPr>
          <a:xfrm>
            <a:off x="928662" y="1571612"/>
            <a:ext cx="2428892" cy="446276"/>
          </a:xfrm>
          <a:prstGeom prst="rect">
            <a:avLst/>
          </a:prstGeom>
        </p:spPr>
        <p:txBody>
          <a:bodyPr wrap="square" anchor="ctr">
            <a:spAutoFit/>
          </a:bodyPr>
          <a:lstStyle/>
          <a:p>
            <a:pPr fontAlgn="auto">
              <a:spcBef>
                <a:spcPts val="0"/>
              </a:spcBef>
              <a:spcAft>
                <a:spcPts val="0"/>
              </a:spcAft>
            </a:pPr>
            <a:r>
              <a:rPr lang="en-US" sz="2300" dirty="0">
                <a:solidFill>
                  <a:srgbClr val="000000"/>
                </a:solidFill>
                <a:latin typeface="Segoe UI"/>
              </a:rPr>
              <a:t>We estimate:</a:t>
            </a:r>
          </a:p>
        </p:txBody>
      </p:sp>
      <p:sp>
        <p:nvSpPr>
          <p:cNvPr id="9" name="8 Lágrima"/>
          <p:cNvSpPr/>
          <p:nvPr/>
        </p:nvSpPr>
        <p:spPr>
          <a:xfrm>
            <a:off x="641224" y="1736737"/>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
        <p:nvSpPr>
          <p:cNvPr id="10" name="9 Rectángulo"/>
          <p:cNvSpPr/>
          <p:nvPr/>
        </p:nvSpPr>
        <p:spPr>
          <a:xfrm>
            <a:off x="3437454" y="1592919"/>
            <a:ext cx="3492000" cy="468000"/>
          </a:xfrm>
          <a:prstGeom prst="rect">
            <a:avLst/>
          </a:prstGeom>
          <a:solidFill>
            <a:schemeClr val="bg1">
              <a:lumMod val="95000"/>
            </a:schemeClr>
          </a:solidFill>
          <a:ln>
            <a:solidFill>
              <a:schemeClr val="bg1">
                <a:lumMod val="50000"/>
              </a:schemeClr>
            </a:solidFill>
          </a:ln>
          <a:effectLst>
            <a:outerShdw blurRad="50800" dist="38100" dir="2700000" algn="tl" rotWithShape="0">
              <a:prstClr val="black">
                <a:alpha val="40000"/>
              </a:prstClr>
            </a:outerShdw>
          </a:effectLst>
        </p:spPr>
        <p:txBody>
          <a:bodyPr wrap="square" anchor="ctr">
            <a:spAutoFit/>
          </a:bodyPr>
          <a:lstStyle/>
          <a:p>
            <a:pPr algn="ctr" fontAlgn="auto">
              <a:spcBef>
                <a:spcPts val="0"/>
              </a:spcBef>
              <a:spcAft>
                <a:spcPts val="0"/>
              </a:spcAft>
            </a:pPr>
            <a:r>
              <a:rPr lang="en-US" sz="2200" i="1" dirty="0">
                <a:solidFill>
                  <a:srgbClr val="000000"/>
                </a:solidFill>
                <a:latin typeface="Segoe UI"/>
              </a:rPr>
              <a:t>y = β</a:t>
            </a:r>
            <a:r>
              <a:rPr lang="en-US" sz="2200" i="1" baseline="-25000" dirty="0">
                <a:solidFill>
                  <a:srgbClr val="000000"/>
                </a:solidFill>
                <a:latin typeface="Segoe UI"/>
              </a:rPr>
              <a:t>0</a:t>
            </a:r>
            <a:r>
              <a:rPr lang="en-US" sz="2200" i="1" dirty="0">
                <a:solidFill>
                  <a:srgbClr val="000000"/>
                </a:solidFill>
                <a:latin typeface="Segoe UI"/>
              </a:rPr>
              <a:t> + β</a:t>
            </a:r>
            <a:r>
              <a:rPr lang="en-US" sz="2200" i="1" baseline="-25000" dirty="0">
                <a:solidFill>
                  <a:srgbClr val="000000"/>
                </a:solidFill>
                <a:latin typeface="Segoe UI"/>
              </a:rPr>
              <a:t>1</a:t>
            </a:r>
            <a:r>
              <a:rPr lang="en-US" sz="2200" i="1" dirty="0">
                <a:solidFill>
                  <a:srgbClr val="000000"/>
                </a:solidFill>
                <a:latin typeface="Segoe UI"/>
              </a:rPr>
              <a:t> x + β</a:t>
            </a:r>
            <a:r>
              <a:rPr lang="en-US" sz="2200" i="1" baseline="-25000" dirty="0">
                <a:solidFill>
                  <a:srgbClr val="000000"/>
                </a:solidFill>
                <a:latin typeface="Segoe UI"/>
              </a:rPr>
              <a:t>2</a:t>
            </a:r>
            <a:r>
              <a:rPr lang="en-US" sz="2200" i="1" dirty="0">
                <a:solidFill>
                  <a:srgbClr val="000000"/>
                </a:solidFill>
                <a:latin typeface="Segoe UI"/>
              </a:rPr>
              <a:t> P + ε</a:t>
            </a:r>
            <a:endParaRPr lang="en-US" sz="2200" dirty="0">
              <a:solidFill>
                <a:srgbClr val="000000"/>
              </a:solidFill>
              <a:latin typeface="Segoe UI"/>
            </a:endParaRPr>
          </a:p>
        </p:txBody>
      </p:sp>
      <p:sp>
        <p:nvSpPr>
          <p:cNvPr id="12" name="11 Rectángulo"/>
          <p:cNvSpPr/>
          <p:nvPr/>
        </p:nvSpPr>
        <p:spPr>
          <a:xfrm>
            <a:off x="928662" y="2296854"/>
            <a:ext cx="3000396" cy="446276"/>
          </a:xfrm>
          <a:prstGeom prst="rect">
            <a:avLst/>
          </a:prstGeom>
        </p:spPr>
        <p:txBody>
          <a:bodyPr wrap="square" anchor="ctr">
            <a:spAutoFit/>
          </a:bodyPr>
          <a:lstStyle/>
          <a:p>
            <a:pPr fontAlgn="auto">
              <a:spcBef>
                <a:spcPts val="0"/>
              </a:spcBef>
              <a:spcAft>
                <a:spcPts val="0"/>
              </a:spcAft>
            </a:pPr>
            <a:r>
              <a:rPr lang="en-US" sz="2300" dirty="0">
                <a:solidFill>
                  <a:srgbClr val="000000"/>
                </a:solidFill>
                <a:latin typeface="Segoe UI"/>
              </a:rPr>
              <a:t>But true model is:</a:t>
            </a:r>
          </a:p>
        </p:txBody>
      </p:sp>
      <p:sp>
        <p:nvSpPr>
          <p:cNvPr id="13" name="12 Lágrima"/>
          <p:cNvSpPr/>
          <p:nvPr/>
        </p:nvSpPr>
        <p:spPr>
          <a:xfrm>
            <a:off x="641224" y="2428868"/>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
        <p:nvSpPr>
          <p:cNvPr id="14" name="13 Rectángulo"/>
          <p:cNvSpPr/>
          <p:nvPr/>
        </p:nvSpPr>
        <p:spPr>
          <a:xfrm>
            <a:off x="3437454" y="2285992"/>
            <a:ext cx="3492000" cy="468000"/>
          </a:xfrm>
          <a:prstGeom prst="rect">
            <a:avLst/>
          </a:prstGeom>
          <a:solidFill>
            <a:schemeClr val="bg1">
              <a:lumMod val="95000"/>
            </a:schemeClr>
          </a:solidFill>
          <a:ln>
            <a:solidFill>
              <a:schemeClr val="bg1">
                <a:lumMod val="50000"/>
              </a:schemeClr>
            </a:solidFill>
          </a:ln>
          <a:effectLst>
            <a:outerShdw blurRad="50800" dist="38100" dir="2700000" algn="tl" rotWithShape="0">
              <a:prstClr val="black">
                <a:alpha val="40000"/>
              </a:prstClr>
            </a:outerShdw>
          </a:effectLst>
        </p:spPr>
        <p:txBody>
          <a:bodyPr wrap="square" anchor="ctr">
            <a:spAutoFit/>
          </a:bodyPr>
          <a:lstStyle/>
          <a:p>
            <a:pPr algn="ctr" fontAlgn="auto">
              <a:spcBef>
                <a:spcPts val="0"/>
              </a:spcBef>
              <a:spcAft>
                <a:spcPts val="0"/>
              </a:spcAft>
            </a:pPr>
            <a:r>
              <a:rPr lang="en-US" sz="2200" i="1" dirty="0">
                <a:solidFill>
                  <a:srgbClr val="000000"/>
                </a:solidFill>
                <a:latin typeface="Segoe UI"/>
              </a:rPr>
              <a:t>y = γ</a:t>
            </a:r>
            <a:r>
              <a:rPr lang="en-US" sz="2200" i="1" baseline="-25000" dirty="0">
                <a:solidFill>
                  <a:srgbClr val="000000"/>
                </a:solidFill>
                <a:latin typeface="Segoe UI"/>
              </a:rPr>
              <a:t>0</a:t>
            </a:r>
            <a:r>
              <a:rPr lang="en-US" sz="2200" i="1" dirty="0">
                <a:solidFill>
                  <a:srgbClr val="000000"/>
                </a:solidFill>
                <a:latin typeface="Segoe UI"/>
              </a:rPr>
              <a:t> + γ</a:t>
            </a:r>
            <a:r>
              <a:rPr lang="en-US" sz="2200" i="1" baseline="-25000" dirty="0">
                <a:solidFill>
                  <a:srgbClr val="000000"/>
                </a:solidFill>
                <a:latin typeface="Segoe UI"/>
              </a:rPr>
              <a:t>1</a:t>
            </a:r>
            <a:r>
              <a:rPr lang="en-US" sz="2200" i="1" dirty="0">
                <a:solidFill>
                  <a:srgbClr val="000000"/>
                </a:solidFill>
                <a:latin typeface="Segoe UI"/>
              </a:rPr>
              <a:t> x + γ</a:t>
            </a:r>
            <a:r>
              <a:rPr lang="en-US" sz="2200" i="1" baseline="-25000" dirty="0">
                <a:solidFill>
                  <a:srgbClr val="000000"/>
                </a:solidFill>
                <a:latin typeface="Segoe UI"/>
              </a:rPr>
              <a:t>2</a:t>
            </a:r>
            <a:r>
              <a:rPr lang="en-US" sz="2200" i="1" dirty="0">
                <a:solidFill>
                  <a:srgbClr val="000000"/>
                </a:solidFill>
                <a:latin typeface="Segoe UI"/>
              </a:rPr>
              <a:t> P + η</a:t>
            </a:r>
            <a:endParaRPr lang="en-US" sz="2200" dirty="0">
              <a:solidFill>
                <a:srgbClr val="000000"/>
              </a:solidFill>
              <a:latin typeface="Segoe UI"/>
            </a:endParaRPr>
          </a:p>
        </p:txBody>
      </p:sp>
      <p:sp>
        <p:nvSpPr>
          <p:cNvPr id="15" name="14 Rectángulo"/>
          <p:cNvSpPr/>
          <p:nvPr/>
        </p:nvSpPr>
        <p:spPr>
          <a:xfrm>
            <a:off x="1082216" y="2874382"/>
            <a:ext cx="2286016" cy="446276"/>
          </a:xfrm>
          <a:prstGeom prst="rect">
            <a:avLst/>
          </a:prstGeom>
        </p:spPr>
        <p:txBody>
          <a:bodyPr wrap="square" anchor="ctr">
            <a:spAutoFit/>
          </a:bodyPr>
          <a:lstStyle/>
          <a:p>
            <a:pPr algn="r" fontAlgn="auto">
              <a:spcBef>
                <a:spcPts val="0"/>
              </a:spcBef>
              <a:spcAft>
                <a:spcPts val="0"/>
              </a:spcAft>
            </a:pPr>
            <a:r>
              <a:rPr lang="en-US" sz="2300" dirty="0">
                <a:solidFill>
                  <a:srgbClr val="000000"/>
                </a:solidFill>
                <a:latin typeface="Segoe UI"/>
              </a:rPr>
              <a:t>with</a:t>
            </a:r>
          </a:p>
        </p:txBody>
      </p:sp>
      <p:sp>
        <p:nvSpPr>
          <p:cNvPr id="16" name="15 Rectángulo"/>
          <p:cNvSpPr/>
          <p:nvPr/>
        </p:nvSpPr>
        <p:spPr>
          <a:xfrm>
            <a:off x="3437454" y="2863520"/>
            <a:ext cx="3492000" cy="468000"/>
          </a:xfrm>
          <a:prstGeom prst="rect">
            <a:avLst/>
          </a:prstGeom>
          <a:solidFill>
            <a:schemeClr val="bg1">
              <a:lumMod val="95000"/>
            </a:schemeClr>
          </a:solidFill>
          <a:ln>
            <a:solidFill>
              <a:schemeClr val="bg1">
                <a:lumMod val="50000"/>
              </a:schemeClr>
            </a:solidFill>
          </a:ln>
          <a:effectLst>
            <a:outerShdw blurRad="50800" dist="38100" dir="2700000" algn="tl" rotWithShape="0">
              <a:prstClr val="black">
                <a:alpha val="40000"/>
              </a:prstClr>
            </a:outerShdw>
          </a:effectLst>
        </p:spPr>
        <p:txBody>
          <a:bodyPr wrap="square" anchor="ctr">
            <a:spAutoFit/>
          </a:bodyPr>
          <a:lstStyle/>
          <a:p>
            <a:pPr algn="ctr" fontAlgn="auto">
              <a:spcBef>
                <a:spcPts val="0"/>
              </a:spcBef>
              <a:spcAft>
                <a:spcPts val="0"/>
              </a:spcAft>
            </a:pPr>
            <a:r>
              <a:rPr lang="en-US" sz="2200" i="1" dirty="0">
                <a:solidFill>
                  <a:srgbClr val="000000"/>
                </a:solidFill>
                <a:latin typeface="Segoe UI"/>
              </a:rPr>
              <a:t>P = π</a:t>
            </a:r>
            <a:r>
              <a:rPr lang="en-US" sz="2200" i="1" baseline="-25000" dirty="0">
                <a:solidFill>
                  <a:srgbClr val="000000"/>
                </a:solidFill>
                <a:latin typeface="Segoe UI"/>
              </a:rPr>
              <a:t>0</a:t>
            </a:r>
            <a:r>
              <a:rPr lang="en-US" sz="2200" i="1" dirty="0">
                <a:solidFill>
                  <a:srgbClr val="000000"/>
                </a:solidFill>
                <a:latin typeface="Segoe UI"/>
              </a:rPr>
              <a:t> + π</a:t>
            </a:r>
            <a:r>
              <a:rPr lang="en-US" sz="2200" i="1" baseline="-25000" dirty="0">
                <a:solidFill>
                  <a:srgbClr val="000000"/>
                </a:solidFill>
                <a:latin typeface="Segoe UI"/>
              </a:rPr>
              <a:t>1</a:t>
            </a:r>
            <a:r>
              <a:rPr lang="en-US" sz="2200" i="1" dirty="0">
                <a:solidFill>
                  <a:srgbClr val="000000"/>
                </a:solidFill>
                <a:latin typeface="Segoe UI"/>
              </a:rPr>
              <a:t> x + π</a:t>
            </a:r>
            <a:r>
              <a:rPr lang="en-US" sz="2200" i="1" baseline="-25000" dirty="0">
                <a:solidFill>
                  <a:srgbClr val="000000"/>
                </a:solidFill>
                <a:latin typeface="Segoe UI"/>
              </a:rPr>
              <a:t>2</a:t>
            </a:r>
            <a:r>
              <a:rPr lang="en-US" sz="2200" i="1" dirty="0">
                <a:solidFill>
                  <a:srgbClr val="000000"/>
                </a:solidFill>
                <a:latin typeface="Segoe UI"/>
              </a:rPr>
              <a:t> M</a:t>
            </a:r>
            <a:r>
              <a:rPr lang="en-US" sz="2200" i="1" baseline="-25000" dirty="0">
                <a:solidFill>
                  <a:srgbClr val="000000"/>
                </a:solidFill>
                <a:latin typeface="Segoe UI"/>
              </a:rPr>
              <a:t>2</a:t>
            </a:r>
            <a:r>
              <a:rPr lang="en-US" sz="2200" i="1" dirty="0">
                <a:solidFill>
                  <a:srgbClr val="000000"/>
                </a:solidFill>
                <a:latin typeface="Segoe UI"/>
              </a:rPr>
              <a:t> +ξ</a:t>
            </a:r>
            <a:endParaRPr lang="en-US" sz="2200" dirty="0">
              <a:solidFill>
                <a:srgbClr val="000000"/>
              </a:solidFill>
              <a:latin typeface="Segoe UI"/>
            </a:endParaRPr>
          </a:p>
        </p:txBody>
      </p:sp>
      <p:sp>
        <p:nvSpPr>
          <p:cNvPr id="19" name="18 Rectángulo"/>
          <p:cNvSpPr/>
          <p:nvPr/>
        </p:nvSpPr>
        <p:spPr>
          <a:xfrm>
            <a:off x="928662" y="3500438"/>
            <a:ext cx="7143800" cy="446276"/>
          </a:xfrm>
          <a:prstGeom prst="rect">
            <a:avLst/>
          </a:prstGeom>
        </p:spPr>
        <p:txBody>
          <a:bodyPr wrap="square" anchor="ctr">
            <a:spAutoFit/>
          </a:bodyPr>
          <a:lstStyle/>
          <a:p>
            <a:pPr fontAlgn="auto">
              <a:spcBef>
                <a:spcPts val="0"/>
              </a:spcBef>
              <a:spcAft>
                <a:spcPts val="0"/>
              </a:spcAft>
            </a:pPr>
            <a:r>
              <a:rPr lang="en-US" sz="2300" dirty="0">
                <a:solidFill>
                  <a:srgbClr val="A82010"/>
                </a:solidFill>
                <a:latin typeface="Segoe UI"/>
                <a:sym typeface="Wingdings" pitchFamily="2" charset="2"/>
              </a:rPr>
              <a:t>Is </a:t>
            </a:r>
            <a:r>
              <a:rPr lang="en-US" sz="2300" i="1" dirty="0">
                <a:solidFill>
                  <a:srgbClr val="A82010"/>
                </a:solidFill>
                <a:latin typeface="Segoe UI"/>
              </a:rPr>
              <a:t>β</a:t>
            </a:r>
            <a:r>
              <a:rPr lang="en-US" sz="2300" i="1" baseline="-25000" dirty="0">
                <a:solidFill>
                  <a:srgbClr val="A82010"/>
                </a:solidFill>
                <a:latin typeface="Segoe UI"/>
              </a:rPr>
              <a:t>2, OLS</a:t>
            </a:r>
            <a:r>
              <a:rPr lang="en-US" sz="2300" dirty="0">
                <a:solidFill>
                  <a:srgbClr val="A82010"/>
                </a:solidFill>
                <a:latin typeface="Segoe UI"/>
              </a:rPr>
              <a:t> an unbiased estimator of </a:t>
            </a:r>
            <a:r>
              <a:rPr lang="en-US" sz="2300" i="1" dirty="0">
                <a:solidFill>
                  <a:srgbClr val="A82010"/>
                </a:solidFill>
                <a:latin typeface="Segoe UI"/>
              </a:rPr>
              <a:t>γ</a:t>
            </a:r>
            <a:r>
              <a:rPr lang="en-US" sz="2300" i="1" baseline="-25000" dirty="0">
                <a:solidFill>
                  <a:srgbClr val="A82010"/>
                </a:solidFill>
                <a:latin typeface="Segoe UI"/>
              </a:rPr>
              <a:t>2</a:t>
            </a:r>
            <a:r>
              <a:rPr lang="en-US" sz="2300" i="1" dirty="0">
                <a:solidFill>
                  <a:srgbClr val="A82010"/>
                </a:solidFill>
                <a:latin typeface="Segoe UI"/>
              </a:rPr>
              <a:t>?</a:t>
            </a:r>
            <a:endParaRPr lang="en-US" sz="2300" dirty="0">
              <a:solidFill>
                <a:srgbClr val="A82010"/>
              </a:solidFill>
              <a:latin typeface="Segoe UI"/>
            </a:endParaRPr>
          </a:p>
        </p:txBody>
      </p:sp>
      <p:sp>
        <p:nvSpPr>
          <p:cNvPr id="20" name="19 Lágrima"/>
          <p:cNvSpPr/>
          <p:nvPr/>
        </p:nvSpPr>
        <p:spPr>
          <a:xfrm>
            <a:off x="641224" y="3693258"/>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
        <p:nvSpPr>
          <p:cNvPr id="21" name="20 Rectángulo"/>
          <p:cNvSpPr/>
          <p:nvPr/>
        </p:nvSpPr>
        <p:spPr>
          <a:xfrm>
            <a:off x="928662" y="3962032"/>
            <a:ext cx="7143800" cy="1107996"/>
          </a:xfrm>
          <a:prstGeom prst="rect">
            <a:avLst/>
          </a:prstGeom>
        </p:spPr>
        <p:txBody>
          <a:bodyPr wrap="square" anchor="ctr">
            <a:spAutoFit/>
          </a:bodyPr>
          <a:lstStyle/>
          <a:p>
            <a:pPr marL="0" lvl="1" fontAlgn="auto">
              <a:spcBef>
                <a:spcPts val="0"/>
              </a:spcBef>
              <a:spcAft>
                <a:spcPts val="0"/>
              </a:spcAft>
              <a:buClr>
                <a:srgbClr val="000066"/>
              </a:buClr>
            </a:pPr>
            <a:r>
              <a:rPr lang="en-US" sz="2200" i="1" dirty="0">
                <a:solidFill>
                  <a:srgbClr val="000000"/>
                </a:solidFill>
                <a:latin typeface="Segoe UI"/>
                <a:sym typeface="Wingdings" pitchFamily="2" charset="2"/>
              </a:rPr>
              <a:t>Corr (</a:t>
            </a:r>
            <a:r>
              <a:rPr lang="en-US" sz="2200" i="1" dirty="0">
                <a:solidFill>
                  <a:srgbClr val="000000"/>
                </a:solidFill>
                <a:latin typeface="Segoe UI"/>
              </a:rPr>
              <a:t>ε, P) 	= corr (ε, π</a:t>
            </a:r>
            <a:r>
              <a:rPr lang="en-US" sz="2200" i="1" baseline="-25000" dirty="0">
                <a:solidFill>
                  <a:srgbClr val="000000"/>
                </a:solidFill>
                <a:latin typeface="Segoe UI"/>
              </a:rPr>
              <a:t>0</a:t>
            </a:r>
            <a:r>
              <a:rPr lang="en-US" sz="2200" i="1" dirty="0">
                <a:solidFill>
                  <a:srgbClr val="000000"/>
                </a:solidFill>
                <a:latin typeface="Segoe UI"/>
              </a:rPr>
              <a:t> + π </a:t>
            </a:r>
            <a:r>
              <a:rPr lang="en-US" sz="2200" i="1" baseline="-25000" dirty="0">
                <a:solidFill>
                  <a:srgbClr val="000000"/>
                </a:solidFill>
                <a:latin typeface="Segoe UI"/>
              </a:rPr>
              <a:t>1</a:t>
            </a:r>
            <a:r>
              <a:rPr lang="en-US" sz="2200" i="1" dirty="0">
                <a:solidFill>
                  <a:srgbClr val="000000"/>
                </a:solidFill>
                <a:latin typeface="Segoe UI"/>
              </a:rPr>
              <a:t> x + π </a:t>
            </a:r>
            <a:r>
              <a:rPr lang="en-US" sz="2200" i="1" baseline="-25000" dirty="0">
                <a:solidFill>
                  <a:srgbClr val="000000"/>
                </a:solidFill>
                <a:latin typeface="Segoe UI"/>
              </a:rPr>
              <a:t>2</a:t>
            </a:r>
            <a:r>
              <a:rPr lang="en-US" sz="2200" i="1" dirty="0">
                <a:solidFill>
                  <a:srgbClr val="000000"/>
                </a:solidFill>
                <a:latin typeface="Segoe UI"/>
              </a:rPr>
              <a:t> M</a:t>
            </a:r>
            <a:r>
              <a:rPr lang="en-US" sz="2200" i="1" baseline="-25000" dirty="0">
                <a:solidFill>
                  <a:srgbClr val="000000"/>
                </a:solidFill>
                <a:latin typeface="Segoe UI"/>
              </a:rPr>
              <a:t>2</a:t>
            </a:r>
            <a:r>
              <a:rPr lang="en-US" sz="2200" i="1" dirty="0">
                <a:solidFill>
                  <a:srgbClr val="000000"/>
                </a:solidFill>
                <a:latin typeface="Segoe UI"/>
              </a:rPr>
              <a:t> +ξ)</a:t>
            </a:r>
          </a:p>
          <a:p>
            <a:pPr marL="0" lvl="1" fontAlgn="auto">
              <a:spcBef>
                <a:spcPts val="0"/>
              </a:spcBef>
              <a:spcAft>
                <a:spcPts val="0"/>
              </a:spcAft>
            </a:pPr>
            <a:r>
              <a:rPr lang="en-US" sz="2200" i="1" dirty="0">
                <a:solidFill>
                  <a:srgbClr val="000000"/>
                </a:solidFill>
                <a:latin typeface="Segoe UI"/>
              </a:rPr>
              <a:t>		= π </a:t>
            </a:r>
            <a:r>
              <a:rPr lang="en-US" sz="2200" i="1" baseline="-25000" dirty="0">
                <a:solidFill>
                  <a:srgbClr val="000000"/>
                </a:solidFill>
                <a:latin typeface="Segoe UI"/>
              </a:rPr>
              <a:t>1</a:t>
            </a:r>
            <a:r>
              <a:rPr lang="en-US" sz="2200" i="1" dirty="0">
                <a:solidFill>
                  <a:srgbClr val="000000"/>
                </a:solidFill>
                <a:latin typeface="Segoe UI"/>
              </a:rPr>
              <a:t> corr (ε, x)+ π </a:t>
            </a:r>
            <a:r>
              <a:rPr lang="en-US" sz="2200" i="1" baseline="-25000" dirty="0">
                <a:solidFill>
                  <a:srgbClr val="000000"/>
                </a:solidFill>
                <a:latin typeface="Segoe UI"/>
              </a:rPr>
              <a:t>2</a:t>
            </a:r>
            <a:r>
              <a:rPr lang="en-US" sz="2200" i="1" dirty="0">
                <a:solidFill>
                  <a:srgbClr val="000000"/>
                </a:solidFill>
                <a:latin typeface="Segoe UI"/>
              </a:rPr>
              <a:t> corr (ε, M</a:t>
            </a:r>
            <a:r>
              <a:rPr lang="en-US" sz="2200" i="1" baseline="-25000" dirty="0">
                <a:solidFill>
                  <a:srgbClr val="000000"/>
                </a:solidFill>
                <a:latin typeface="Segoe UI"/>
              </a:rPr>
              <a:t>2</a:t>
            </a:r>
            <a:r>
              <a:rPr lang="en-US" sz="2200" i="1" dirty="0">
                <a:solidFill>
                  <a:srgbClr val="000000"/>
                </a:solidFill>
                <a:latin typeface="Segoe UI"/>
              </a:rPr>
              <a:t>)</a:t>
            </a:r>
          </a:p>
          <a:p>
            <a:pPr marL="0" lvl="1" fontAlgn="auto">
              <a:spcBef>
                <a:spcPts val="0"/>
              </a:spcBef>
              <a:spcAft>
                <a:spcPts val="0"/>
              </a:spcAft>
            </a:pPr>
            <a:r>
              <a:rPr lang="en-US" sz="2200" i="1" dirty="0">
                <a:solidFill>
                  <a:srgbClr val="000000"/>
                </a:solidFill>
                <a:latin typeface="Segoe UI"/>
              </a:rPr>
              <a:t>		= π </a:t>
            </a:r>
            <a:r>
              <a:rPr lang="en-US" sz="2200" i="1" baseline="-25000" dirty="0">
                <a:solidFill>
                  <a:srgbClr val="000000"/>
                </a:solidFill>
                <a:latin typeface="Segoe UI"/>
              </a:rPr>
              <a:t>2</a:t>
            </a:r>
            <a:r>
              <a:rPr lang="en-US" sz="2200" i="1" dirty="0">
                <a:solidFill>
                  <a:srgbClr val="000000"/>
                </a:solidFill>
                <a:latin typeface="Segoe UI"/>
              </a:rPr>
              <a:t> corr (ε, M</a:t>
            </a:r>
            <a:r>
              <a:rPr lang="en-US" sz="2200" i="1" baseline="-25000" dirty="0">
                <a:solidFill>
                  <a:srgbClr val="000000"/>
                </a:solidFill>
                <a:latin typeface="Segoe UI"/>
              </a:rPr>
              <a:t>2</a:t>
            </a:r>
            <a:r>
              <a:rPr lang="en-US" sz="2200" i="1" dirty="0">
                <a:solidFill>
                  <a:srgbClr val="000000"/>
                </a:solidFill>
                <a:latin typeface="Segoe UI"/>
              </a:rPr>
              <a:t>)</a:t>
            </a:r>
          </a:p>
        </p:txBody>
      </p:sp>
      <p:sp>
        <p:nvSpPr>
          <p:cNvPr id="22" name="21 Rectángulo"/>
          <p:cNvSpPr/>
          <p:nvPr/>
        </p:nvSpPr>
        <p:spPr>
          <a:xfrm>
            <a:off x="928662" y="5197160"/>
            <a:ext cx="7643866" cy="1446550"/>
          </a:xfrm>
          <a:prstGeom prst="rect">
            <a:avLst/>
          </a:prstGeom>
        </p:spPr>
        <p:txBody>
          <a:bodyPr wrap="square" anchor="ctr">
            <a:spAutoFit/>
          </a:bodyPr>
          <a:lstStyle/>
          <a:p>
            <a:pPr fontAlgn="auto">
              <a:spcBef>
                <a:spcPct val="20000"/>
              </a:spcBef>
              <a:spcAft>
                <a:spcPts val="0"/>
              </a:spcAft>
              <a:buClr>
                <a:srgbClr val="000066"/>
              </a:buClr>
              <a:buSzPct val="75000"/>
            </a:pPr>
            <a:r>
              <a:rPr lang="en-US" sz="2200" dirty="0">
                <a:solidFill>
                  <a:srgbClr val="000000"/>
                </a:solidFill>
                <a:latin typeface="Segoe UI"/>
                <a:sym typeface="Wingdings" pitchFamily="2" charset="2"/>
              </a:rPr>
              <a:t>If there is a correlation between the missing variables that determine participation (e.g. Talent) and outcomes not explained by observed characteristics, then the OLS estimator will be biased.</a:t>
            </a:r>
          </a:p>
        </p:txBody>
      </p:sp>
      <p:sp>
        <p:nvSpPr>
          <p:cNvPr id="23" name="22 Lágrima"/>
          <p:cNvSpPr/>
          <p:nvPr/>
        </p:nvSpPr>
        <p:spPr>
          <a:xfrm>
            <a:off x="641224" y="5356140"/>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Tree>
    <p:extLst>
      <p:ext uri="{BB962C8B-B14F-4D97-AF65-F5344CB8AC3E}">
        <p14:creationId xmlns:p14="http://schemas.microsoft.com/office/powerpoint/2010/main" val="183081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21">
                                            <p:txEl>
                                              <p:pRg st="0" end="0"/>
                                            </p:txEl>
                                          </p:spTgt>
                                        </p:tgtEl>
                                        <p:attrNameLst>
                                          <p:attrName>style.visibility</p:attrName>
                                        </p:attrNameLst>
                                      </p:cBhvr>
                                      <p:to>
                                        <p:strVal val="visible"/>
                                      </p:to>
                                    </p:set>
                                    <p:animEffect transition="in" filter="fade">
                                      <p:cBhvr>
                                        <p:cTn id="44" dur="500"/>
                                        <p:tgtEl>
                                          <p:spTgt spid="21">
                                            <p:txEl>
                                              <p:pRg st="0" end="0"/>
                                            </p:txEl>
                                          </p:spTgt>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21">
                                            <p:txEl>
                                              <p:pRg st="1" end="1"/>
                                            </p:txEl>
                                          </p:spTgt>
                                        </p:tgtEl>
                                        <p:attrNameLst>
                                          <p:attrName>style.visibility</p:attrName>
                                        </p:attrNameLst>
                                      </p:cBhvr>
                                      <p:to>
                                        <p:strVal val="visible"/>
                                      </p:to>
                                    </p:set>
                                    <p:animEffect transition="in" filter="fade">
                                      <p:cBhvr>
                                        <p:cTn id="48" dur="500"/>
                                        <p:tgtEl>
                                          <p:spTgt spid="21">
                                            <p:txEl>
                                              <p:pRg st="1" end="1"/>
                                            </p:txEl>
                                          </p:spTgt>
                                        </p:tgtEl>
                                      </p:cBhvr>
                                    </p:animEffect>
                                  </p:childTnLst>
                                </p:cTn>
                              </p:par>
                            </p:childTnLst>
                          </p:cTn>
                        </p:par>
                        <p:par>
                          <p:cTn id="49" fill="hold">
                            <p:stCondLst>
                              <p:cond delay="1500"/>
                            </p:stCondLst>
                            <p:childTnLst>
                              <p:par>
                                <p:cTn id="50" presetID="10" presetClass="entr" presetSubtype="0" fill="hold" grpId="0" nodeType="afterEffect">
                                  <p:stCondLst>
                                    <p:cond delay="0"/>
                                  </p:stCondLst>
                                  <p:childTnLst>
                                    <p:set>
                                      <p:cBhvr>
                                        <p:cTn id="51" dur="1" fill="hold">
                                          <p:stCondLst>
                                            <p:cond delay="0"/>
                                          </p:stCondLst>
                                        </p:cTn>
                                        <p:tgtEl>
                                          <p:spTgt spid="21">
                                            <p:txEl>
                                              <p:pRg st="2" end="2"/>
                                            </p:txEl>
                                          </p:spTgt>
                                        </p:tgtEl>
                                        <p:attrNameLst>
                                          <p:attrName>style.visibility</p:attrName>
                                        </p:attrNameLst>
                                      </p:cBhvr>
                                      <p:to>
                                        <p:strVal val="visible"/>
                                      </p:to>
                                    </p:set>
                                    <p:animEffect transition="in" filter="fade">
                                      <p:cBhvr>
                                        <p:cTn id="52" dur="500"/>
                                        <p:tgtEl>
                                          <p:spTgt spid="21">
                                            <p:txEl>
                                              <p:pRg st="2" end="2"/>
                                            </p:txEl>
                                          </p:spTgt>
                                        </p:tgtEl>
                                      </p:cBhvr>
                                    </p:animEffect>
                                  </p:childTnLst>
                                </p:cTn>
                              </p:par>
                            </p:childTnLst>
                          </p:cTn>
                        </p:par>
                        <p:par>
                          <p:cTn id="53" fill="hold">
                            <p:stCondLst>
                              <p:cond delay="2000"/>
                            </p:stCondLst>
                            <p:childTnLst>
                              <p:par>
                                <p:cTn id="54" presetID="10" presetClass="entr" presetSubtype="0" fill="hold" grpId="0" nodeType="after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2" grpId="0"/>
      <p:bldP spid="13" grpId="0" animBg="1"/>
      <p:bldP spid="14" grpId="0" animBg="1"/>
      <p:bldP spid="15" grpId="0"/>
      <p:bldP spid="16" grpId="0" animBg="1"/>
      <p:bldP spid="19" grpId="0"/>
      <p:bldP spid="20" grpId="0" animBg="1"/>
      <p:bldP spid="21" grpId="0" build="p" bldLvl="3"/>
      <p:bldP spid="22" grpId="0"/>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ChangeArrowheads="1"/>
          </p:cNvSpPr>
          <p:nvPr/>
        </p:nvSpPr>
        <p:spPr bwMode="auto">
          <a:xfrm>
            <a:off x="0" y="2370138"/>
            <a:ext cx="9144000" cy="0"/>
          </a:xfrm>
          <a:prstGeom prst="rect">
            <a:avLst/>
          </a:prstGeom>
          <a:noFill/>
          <a:ln w="9525">
            <a:noFill/>
            <a:miter lim="800000"/>
            <a:headEnd/>
            <a:tailEnd/>
          </a:ln>
        </p:spPr>
        <p:txBody>
          <a:bodyPr wrap="none" anchor="ctr">
            <a:spAutoFit/>
          </a:bodyPr>
          <a:lstStyle/>
          <a:p>
            <a:endParaRPr lang="en-US"/>
          </a:p>
        </p:txBody>
      </p:sp>
      <p:pic>
        <p:nvPicPr>
          <p:cNvPr id="6155" name="Picture 11"/>
          <p:cNvPicPr>
            <a:picLocks noChangeAspect="1" noChangeArrowheads="1"/>
          </p:cNvPicPr>
          <p:nvPr/>
        </p:nvPicPr>
        <p:blipFill>
          <a:blip r:embed="rId3" cstate="print"/>
          <a:srcRect/>
          <a:stretch>
            <a:fillRect/>
          </a:stretch>
        </p:blipFill>
        <p:spPr bwMode="auto">
          <a:xfrm>
            <a:off x="361950" y="152400"/>
            <a:ext cx="8420100" cy="5867400"/>
          </a:xfrm>
          <a:prstGeom prst="rect">
            <a:avLst/>
          </a:prstGeom>
          <a:noFill/>
          <a:ln w="9525">
            <a:noFill/>
            <a:miter lim="800000"/>
            <a:headEnd/>
            <a:tailEnd/>
          </a:ln>
        </p:spPr>
      </p:pic>
      <p:grpSp>
        <p:nvGrpSpPr>
          <p:cNvPr id="3" name="Group 2"/>
          <p:cNvGrpSpPr/>
          <p:nvPr/>
        </p:nvGrpSpPr>
        <p:grpSpPr>
          <a:xfrm>
            <a:off x="4191000" y="1066800"/>
            <a:ext cx="3505200" cy="3352800"/>
            <a:chOff x="4191000" y="1066800"/>
            <a:chExt cx="3505200" cy="3352800"/>
          </a:xfrm>
        </p:grpSpPr>
        <p:sp>
          <p:nvSpPr>
            <p:cNvPr id="17421" name="Line 13"/>
            <p:cNvSpPr>
              <a:spLocks noChangeShapeType="1"/>
            </p:cNvSpPr>
            <p:nvPr/>
          </p:nvSpPr>
          <p:spPr bwMode="auto">
            <a:xfrm flipH="1">
              <a:off x="4191000" y="1066800"/>
              <a:ext cx="3505200" cy="3124200"/>
            </a:xfrm>
            <a:prstGeom prst="line">
              <a:avLst/>
            </a:prstGeom>
            <a:noFill/>
            <a:ln w="19050">
              <a:solidFill>
                <a:schemeClr val="bg1"/>
              </a:solidFill>
              <a:round/>
              <a:headEnd type="arrow" w="lg" len="lg"/>
              <a:tailEnd/>
            </a:ln>
          </p:spPr>
          <p:txBody>
            <a:bodyPr/>
            <a:lstStyle/>
            <a:p>
              <a:endParaRPr lang="en-US"/>
            </a:p>
          </p:txBody>
        </p:sp>
        <p:sp>
          <p:nvSpPr>
            <p:cNvPr id="17423" name="Line 15"/>
            <p:cNvSpPr>
              <a:spLocks noChangeShapeType="1"/>
            </p:cNvSpPr>
            <p:nvPr/>
          </p:nvSpPr>
          <p:spPr bwMode="auto">
            <a:xfrm>
              <a:off x="4191000" y="4038600"/>
              <a:ext cx="0" cy="381000"/>
            </a:xfrm>
            <a:prstGeom prst="line">
              <a:avLst/>
            </a:prstGeom>
            <a:noFill/>
            <a:ln w="9525">
              <a:solidFill>
                <a:schemeClr val="bg1"/>
              </a:solidFill>
              <a:round/>
              <a:headEnd/>
              <a:tailEnd/>
            </a:ln>
          </p:spPr>
          <p:txBody>
            <a:bodyPr/>
            <a:lstStyle/>
            <a:p>
              <a:endParaRPr lang="en-US"/>
            </a:p>
          </p:txBody>
        </p:sp>
      </p:grpSp>
      <p:grpSp>
        <p:nvGrpSpPr>
          <p:cNvPr id="2" name="Group 1"/>
          <p:cNvGrpSpPr/>
          <p:nvPr/>
        </p:nvGrpSpPr>
        <p:grpSpPr>
          <a:xfrm>
            <a:off x="4038600" y="1219200"/>
            <a:ext cx="1371600" cy="3886200"/>
            <a:chOff x="4038600" y="1219200"/>
            <a:chExt cx="1371600" cy="3886200"/>
          </a:xfrm>
        </p:grpSpPr>
        <p:sp>
          <p:nvSpPr>
            <p:cNvPr id="17420" name="Line 12"/>
            <p:cNvSpPr>
              <a:spLocks noChangeShapeType="1"/>
            </p:cNvSpPr>
            <p:nvPr/>
          </p:nvSpPr>
          <p:spPr bwMode="auto">
            <a:xfrm flipH="1">
              <a:off x="4038600" y="1219200"/>
              <a:ext cx="1371600" cy="3657600"/>
            </a:xfrm>
            <a:prstGeom prst="line">
              <a:avLst/>
            </a:prstGeom>
            <a:noFill/>
            <a:ln w="19050">
              <a:solidFill>
                <a:schemeClr val="bg1"/>
              </a:solidFill>
              <a:round/>
              <a:headEnd type="arrow" w="lg" len="lg"/>
              <a:tailEnd/>
            </a:ln>
          </p:spPr>
          <p:txBody>
            <a:bodyPr/>
            <a:lstStyle/>
            <a:p>
              <a:endParaRPr lang="en-US"/>
            </a:p>
          </p:txBody>
        </p:sp>
        <p:sp>
          <p:nvSpPr>
            <p:cNvPr id="17422" name="Line 14"/>
            <p:cNvSpPr>
              <a:spLocks noChangeShapeType="1"/>
            </p:cNvSpPr>
            <p:nvPr/>
          </p:nvSpPr>
          <p:spPr bwMode="auto">
            <a:xfrm>
              <a:off x="4038600" y="4648200"/>
              <a:ext cx="0" cy="457200"/>
            </a:xfrm>
            <a:prstGeom prst="line">
              <a:avLst/>
            </a:prstGeom>
            <a:noFill/>
            <a:ln w="9525">
              <a:solidFill>
                <a:schemeClr val="bg1"/>
              </a:solidFill>
              <a:round/>
              <a:headEnd/>
              <a:tailEnd/>
            </a:ln>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p:txBody>
          <a:bodyPr>
            <a:noAutofit/>
          </a:bodyPr>
          <a:lstStyle/>
          <a:p>
            <a:r>
              <a:rPr lang="en-US" dirty="0"/>
              <a:t>What can we do to solve this problem?</a:t>
            </a:r>
          </a:p>
        </p:txBody>
      </p:sp>
      <p:sp>
        <p:nvSpPr>
          <p:cNvPr id="4" name="3 Rectángulo"/>
          <p:cNvSpPr/>
          <p:nvPr/>
        </p:nvSpPr>
        <p:spPr>
          <a:xfrm>
            <a:off x="642910" y="1888141"/>
            <a:ext cx="2428892" cy="523220"/>
          </a:xfrm>
          <a:prstGeom prst="rect">
            <a:avLst/>
          </a:prstGeom>
        </p:spPr>
        <p:txBody>
          <a:bodyPr wrap="square" anchor="ctr">
            <a:spAutoFit/>
          </a:bodyPr>
          <a:lstStyle/>
          <a:p>
            <a:pPr fontAlgn="auto">
              <a:spcBef>
                <a:spcPts val="0"/>
              </a:spcBef>
              <a:spcAft>
                <a:spcPts val="0"/>
              </a:spcAft>
            </a:pPr>
            <a:r>
              <a:rPr lang="en-US" sz="2800" dirty="0">
                <a:solidFill>
                  <a:srgbClr val="000000"/>
                </a:solidFill>
                <a:latin typeface="Segoe UI"/>
              </a:rPr>
              <a:t>We estimate:</a:t>
            </a:r>
          </a:p>
        </p:txBody>
      </p:sp>
      <p:sp>
        <p:nvSpPr>
          <p:cNvPr id="5" name="4 Lágrima"/>
          <p:cNvSpPr/>
          <p:nvPr/>
        </p:nvSpPr>
        <p:spPr>
          <a:xfrm>
            <a:off x="355472" y="2067285"/>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
        <p:nvSpPr>
          <p:cNvPr id="6" name="5 Rectángulo"/>
          <p:cNvSpPr/>
          <p:nvPr/>
        </p:nvSpPr>
        <p:spPr>
          <a:xfrm>
            <a:off x="3000364" y="1857364"/>
            <a:ext cx="4860000" cy="584775"/>
          </a:xfrm>
          <a:prstGeom prst="rect">
            <a:avLst/>
          </a:prstGeom>
          <a:solidFill>
            <a:schemeClr val="bg1">
              <a:lumMod val="95000"/>
            </a:schemeClr>
          </a:solidFill>
          <a:ln>
            <a:solidFill>
              <a:schemeClr val="bg1">
                <a:lumMod val="50000"/>
              </a:schemeClr>
            </a:solidFill>
          </a:ln>
          <a:effectLst>
            <a:outerShdw blurRad="50800" dist="38100" dir="2700000" algn="tl" rotWithShape="0">
              <a:prstClr val="black">
                <a:alpha val="40000"/>
              </a:prstClr>
            </a:outerShdw>
          </a:effectLst>
        </p:spPr>
        <p:txBody>
          <a:bodyPr wrap="square" anchor="ctr">
            <a:spAutoFit/>
          </a:bodyPr>
          <a:lstStyle/>
          <a:p>
            <a:pPr algn="ctr" fontAlgn="auto">
              <a:spcBef>
                <a:spcPts val="0"/>
              </a:spcBef>
              <a:spcAft>
                <a:spcPts val="0"/>
              </a:spcAft>
            </a:pPr>
            <a:r>
              <a:rPr lang="en-US" sz="3200" i="1" dirty="0">
                <a:solidFill>
                  <a:srgbClr val="000000"/>
                </a:solidFill>
                <a:latin typeface="Segoe UI"/>
              </a:rPr>
              <a:t>y = β</a:t>
            </a:r>
            <a:r>
              <a:rPr lang="en-US" sz="3200" i="1" baseline="-25000" dirty="0">
                <a:solidFill>
                  <a:srgbClr val="000000"/>
                </a:solidFill>
                <a:latin typeface="Segoe UI"/>
              </a:rPr>
              <a:t>0</a:t>
            </a:r>
            <a:r>
              <a:rPr lang="en-US" sz="3200" i="1" dirty="0">
                <a:solidFill>
                  <a:srgbClr val="000000"/>
                </a:solidFill>
                <a:latin typeface="Segoe UI"/>
              </a:rPr>
              <a:t> + β</a:t>
            </a:r>
            <a:r>
              <a:rPr lang="en-US" sz="3200" i="1" baseline="-25000" dirty="0">
                <a:solidFill>
                  <a:srgbClr val="000000"/>
                </a:solidFill>
                <a:latin typeface="Segoe UI"/>
              </a:rPr>
              <a:t>1</a:t>
            </a:r>
            <a:r>
              <a:rPr lang="en-US" sz="3200" i="1" dirty="0">
                <a:solidFill>
                  <a:srgbClr val="000000"/>
                </a:solidFill>
                <a:latin typeface="Segoe UI"/>
              </a:rPr>
              <a:t> x + β</a:t>
            </a:r>
            <a:r>
              <a:rPr lang="en-US" sz="3200" i="1" baseline="-25000" dirty="0">
                <a:solidFill>
                  <a:srgbClr val="000000"/>
                </a:solidFill>
                <a:latin typeface="Segoe UI"/>
              </a:rPr>
              <a:t>2</a:t>
            </a:r>
            <a:r>
              <a:rPr lang="en-US" sz="3200" i="1" dirty="0">
                <a:solidFill>
                  <a:srgbClr val="000000"/>
                </a:solidFill>
                <a:latin typeface="Segoe UI"/>
              </a:rPr>
              <a:t> </a:t>
            </a:r>
            <a:r>
              <a:rPr lang="en-US" sz="3200" b="1" i="1" dirty="0">
                <a:solidFill>
                  <a:srgbClr val="000000"/>
                </a:solidFill>
                <a:latin typeface="Segoe UI"/>
              </a:rPr>
              <a:t>P</a:t>
            </a:r>
            <a:r>
              <a:rPr lang="en-US" sz="3200" i="1" dirty="0">
                <a:solidFill>
                  <a:srgbClr val="000000"/>
                </a:solidFill>
                <a:latin typeface="Segoe UI"/>
              </a:rPr>
              <a:t> + </a:t>
            </a:r>
            <a:r>
              <a:rPr lang="en-US" sz="3200" b="1" i="1" dirty="0">
                <a:solidFill>
                  <a:srgbClr val="000000"/>
                </a:solidFill>
                <a:latin typeface="Segoe UI"/>
              </a:rPr>
              <a:t>ε</a:t>
            </a:r>
            <a:endParaRPr lang="en-US" sz="3200" b="1" dirty="0">
              <a:solidFill>
                <a:srgbClr val="000000"/>
              </a:solidFill>
              <a:latin typeface="Segoe UI"/>
            </a:endParaRPr>
          </a:p>
        </p:txBody>
      </p:sp>
      <p:sp>
        <p:nvSpPr>
          <p:cNvPr id="7" name="6 Rectángulo"/>
          <p:cNvSpPr/>
          <p:nvPr/>
        </p:nvSpPr>
        <p:spPr>
          <a:xfrm>
            <a:off x="642910" y="2936558"/>
            <a:ext cx="8215370" cy="523220"/>
          </a:xfrm>
          <a:prstGeom prst="rect">
            <a:avLst/>
          </a:prstGeom>
        </p:spPr>
        <p:txBody>
          <a:bodyPr wrap="square" anchor="ctr">
            <a:spAutoFit/>
          </a:bodyPr>
          <a:lstStyle/>
          <a:p>
            <a:pPr fontAlgn="auto">
              <a:spcBef>
                <a:spcPts val="0"/>
              </a:spcBef>
              <a:spcAft>
                <a:spcPts val="0"/>
              </a:spcAft>
            </a:pPr>
            <a:r>
              <a:rPr lang="en-US" sz="2800" dirty="0">
                <a:solidFill>
                  <a:srgbClr val="000000"/>
                </a:solidFill>
                <a:latin typeface="Segoe UI"/>
                <a:sym typeface="Wingdings" pitchFamily="2" charset="2"/>
              </a:rPr>
              <a:t>So the problem is the </a:t>
            </a:r>
            <a:r>
              <a:rPr lang="en-US" sz="2800" dirty="0">
                <a:solidFill>
                  <a:srgbClr val="000000"/>
                </a:solidFill>
                <a:latin typeface="Segoe UI"/>
              </a:rPr>
              <a:t>correlation between  </a:t>
            </a:r>
            <a:r>
              <a:rPr lang="en-US" sz="2800" b="1" i="1" dirty="0">
                <a:solidFill>
                  <a:srgbClr val="000000"/>
                </a:solidFill>
                <a:latin typeface="Segoe UI"/>
              </a:rPr>
              <a:t>P</a:t>
            </a:r>
            <a:r>
              <a:rPr lang="en-US" sz="2800" dirty="0">
                <a:solidFill>
                  <a:srgbClr val="000000"/>
                </a:solidFill>
                <a:latin typeface="Segoe UI"/>
              </a:rPr>
              <a:t> and</a:t>
            </a:r>
            <a:r>
              <a:rPr lang="en-US" sz="2800" b="1" dirty="0">
                <a:solidFill>
                  <a:srgbClr val="000000"/>
                </a:solidFill>
                <a:latin typeface="Segoe UI"/>
              </a:rPr>
              <a:t> </a:t>
            </a:r>
            <a:r>
              <a:rPr lang="en-US" sz="2800" b="1" i="1" dirty="0">
                <a:solidFill>
                  <a:srgbClr val="000000"/>
                </a:solidFill>
                <a:latin typeface="Segoe UI"/>
              </a:rPr>
              <a:t>ε</a:t>
            </a:r>
            <a:endParaRPr lang="en-US" sz="2800" b="1" dirty="0">
              <a:solidFill>
                <a:srgbClr val="000000"/>
              </a:solidFill>
              <a:latin typeface="Segoe UI"/>
              <a:sym typeface="Wingdings" pitchFamily="2" charset="2"/>
            </a:endParaRPr>
          </a:p>
        </p:txBody>
      </p:sp>
      <p:sp>
        <p:nvSpPr>
          <p:cNvPr id="8" name="7 Lágrima"/>
          <p:cNvSpPr/>
          <p:nvPr/>
        </p:nvSpPr>
        <p:spPr>
          <a:xfrm>
            <a:off x="355472" y="3126993"/>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
        <p:nvSpPr>
          <p:cNvPr id="9" name="8 Rectángulo"/>
          <p:cNvSpPr/>
          <p:nvPr/>
        </p:nvSpPr>
        <p:spPr>
          <a:xfrm>
            <a:off x="642910" y="3929066"/>
            <a:ext cx="7858180" cy="954107"/>
          </a:xfrm>
          <a:prstGeom prst="rect">
            <a:avLst/>
          </a:prstGeom>
        </p:spPr>
        <p:txBody>
          <a:bodyPr wrap="square" anchor="ctr">
            <a:spAutoFit/>
          </a:bodyPr>
          <a:lstStyle/>
          <a:p>
            <a:pPr fontAlgn="auto">
              <a:spcBef>
                <a:spcPts val="0"/>
              </a:spcBef>
              <a:spcAft>
                <a:spcPts val="0"/>
              </a:spcAft>
            </a:pPr>
            <a:r>
              <a:rPr lang="en-US" sz="2800" dirty="0">
                <a:solidFill>
                  <a:srgbClr val="000000"/>
                </a:solidFill>
                <a:latin typeface="Segoe UI"/>
                <a:sym typeface="Wingdings" pitchFamily="2" charset="2"/>
              </a:rPr>
              <a:t>How about we replace </a:t>
            </a:r>
            <a:r>
              <a:rPr lang="en-US" sz="2800" b="1" i="1" dirty="0">
                <a:solidFill>
                  <a:srgbClr val="000000"/>
                </a:solidFill>
                <a:latin typeface="Segoe UI"/>
                <a:sym typeface="Wingdings" pitchFamily="2" charset="2"/>
              </a:rPr>
              <a:t>P</a:t>
            </a:r>
            <a:r>
              <a:rPr lang="en-US" sz="2800" dirty="0">
                <a:solidFill>
                  <a:srgbClr val="000000"/>
                </a:solidFill>
                <a:latin typeface="Segoe UI"/>
                <a:sym typeface="Wingdings" pitchFamily="2" charset="2"/>
              </a:rPr>
              <a:t> with “something else”, call it </a:t>
            </a:r>
            <a:r>
              <a:rPr lang="en-US" sz="2800" b="1" i="1" dirty="0">
                <a:solidFill>
                  <a:srgbClr val="000000"/>
                </a:solidFill>
                <a:latin typeface="Segoe UI"/>
                <a:sym typeface="Wingdings" pitchFamily="2" charset="2"/>
              </a:rPr>
              <a:t>Z</a:t>
            </a:r>
            <a:r>
              <a:rPr lang="en-US" sz="2800" i="1" dirty="0">
                <a:solidFill>
                  <a:srgbClr val="000000"/>
                </a:solidFill>
                <a:latin typeface="Segoe UI"/>
                <a:sym typeface="Wingdings" pitchFamily="2" charset="2"/>
              </a:rPr>
              <a:t>:</a:t>
            </a:r>
          </a:p>
        </p:txBody>
      </p:sp>
      <p:sp>
        <p:nvSpPr>
          <p:cNvPr id="10" name="9 Lágrima"/>
          <p:cNvSpPr/>
          <p:nvPr/>
        </p:nvSpPr>
        <p:spPr>
          <a:xfrm>
            <a:off x="355472" y="4099162"/>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
        <p:nvSpPr>
          <p:cNvPr id="11" name="10 Rectángulo"/>
          <p:cNvSpPr/>
          <p:nvPr/>
        </p:nvSpPr>
        <p:spPr>
          <a:xfrm>
            <a:off x="714348" y="4911239"/>
            <a:ext cx="4572032" cy="830997"/>
          </a:xfrm>
          <a:prstGeom prst="rect">
            <a:avLst/>
          </a:prstGeom>
        </p:spPr>
        <p:txBody>
          <a:bodyPr wrap="square">
            <a:spAutoFit/>
          </a:bodyPr>
          <a:lstStyle/>
          <a:p>
            <a:pPr marL="465138" lvl="1" indent="-457200" fontAlgn="auto">
              <a:spcBef>
                <a:spcPts val="0"/>
              </a:spcBef>
              <a:spcAft>
                <a:spcPts val="0"/>
              </a:spcAft>
              <a:buFont typeface="Courier New" pitchFamily="49" charset="0"/>
              <a:buChar char="o"/>
            </a:pPr>
            <a:r>
              <a:rPr lang="en-US" sz="2400" b="1" i="1" dirty="0">
                <a:solidFill>
                  <a:srgbClr val="000000"/>
                </a:solidFill>
                <a:latin typeface="Segoe UI"/>
                <a:sym typeface="Wingdings" pitchFamily="2" charset="2"/>
              </a:rPr>
              <a:t>Z</a:t>
            </a:r>
            <a:r>
              <a:rPr lang="en-US" sz="2400" dirty="0">
                <a:solidFill>
                  <a:srgbClr val="000000"/>
                </a:solidFill>
                <a:latin typeface="Segoe UI"/>
                <a:sym typeface="Wingdings" pitchFamily="2" charset="2"/>
              </a:rPr>
              <a:t> needs to be similar to </a:t>
            </a:r>
            <a:r>
              <a:rPr lang="en-US" sz="2400" b="1" i="1" dirty="0">
                <a:solidFill>
                  <a:srgbClr val="000000"/>
                </a:solidFill>
                <a:latin typeface="Segoe UI"/>
                <a:sym typeface="Wingdings" pitchFamily="2" charset="2"/>
              </a:rPr>
              <a:t>P</a:t>
            </a:r>
          </a:p>
          <a:p>
            <a:pPr marL="465138" lvl="1" indent="-457200" fontAlgn="auto">
              <a:spcBef>
                <a:spcPts val="0"/>
              </a:spcBef>
              <a:spcAft>
                <a:spcPts val="0"/>
              </a:spcAft>
              <a:buFont typeface="Courier New" pitchFamily="49" charset="0"/>
              <a:buChar char="o"/>
            </a:pPr>
            <a:r>
              <a:rPr lang="en-US" sz="2400" dirty="0">
                <a:solidFill>
                  <a:srgbClr val="000000"/>
                </a:solidFill>
                <a:latin typeface="Segoe UI"/>
                <a:sym typeface="Wingdings" pitchFamily="2" charset="2"/>
              </a:rPr>
              <a:t>But is not correlated with </a:t>
            </a:r>
            <a:r>
              <a:rPr lang="en-US" sz="2400" b="1" i="1" dirty="0">
                <a:solidFill>
                  <a:srgbClr val="000000"/>
                </a:solidFill>
                <a:latin typeface="Segoe UI"/>
              </a:rPr>
              <a:t>ε</a:t>
            </a:r>
            <a:endParaRPr lang="en-US" sz="2400" b="1" dirty="0">
              <a:solidFill>
                <a:srgbClr val="000000"/>
              </a:solidFill>
              <a:latin typeface="Segoe UI"/>
              <a:sym typeface="Wingdings" pitchFamily="2" charset="2"/>
            </a:endParaRPr>
          </a:p>
        </p:txBody>
      </p:sp>
    </p:spTree>
    <p:extLst>
      <p:ext uri="{BB962C8B-B14F-4D97-AF65-F5344CB8AC3E}">
        <p14:creationId xmlns:p14="http://schemas.microsoft.com/office/powerpoint/2010/main" val="3786304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xEl>
                                              <p:pRg st="1" end="1"/>
                                            </p:txEl>
                                          </p:spTgt>
                                        </p:tgtEl>
                                        <p:attrNameLst>
                                          <p:attrName>style.visibility</p:attrName>
                                        </p:attrNameLst>
                                      </p:cBhvr>
                                      <p:to>
                                        <p:strVal val="visible"/>
                                      </p:to>
                                    </p:set>
                                    <p:animEffect transition="in" filter="fade">
                                      <p:cBhvr>
                                        <p:cTn id="35"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p:bldP spid="8" grpId="0" animBg="1"/>
      <p:bldP spid="9" grpId="0"/>
      <p:bldP spid="10" grpId="0" animBg="1"/>
      <p:bldP spid="11" grpId="0" build="p" bldLvl="3"/>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Back to the job training program</a:t>
            </a:r>
          </a:p>
        </p:txBody>
      </p:sp>
      <p:sp>
        <p:nvSpPr>
          <p:cNvPr id="4" name="3 Rectángulo"/>
          <p:cNvSpPr/>
          <p:nvPr/>
        </p:nvSpPr>
        <p:spPr>
          <a:xfrm>
            <a:off x="714348" y="3786190"/>
            <a:ext cx="7858180" cy="523220"/>
          </a:xfrm>
          <a:prstGeom prst="rect">
            <a:avLst/>
          </a:prstGeom>
        </p:spPr>
        <p:txBody>
          <a:bodyPr wrap="square" anchor="ctr">
            <a:spAutoFit/>
          </a:bodyPr>
          <a:lstStyle/>
          <a:p>
            <a:pPr fontAlgn="auto">
              <a:spcBef>
                <a:spcPts val="0"/>
              </a:spcBef>
              <a:spcAft>
                <a:spcPts val="0"/>
              </a:spcAft>
            </a:pPr>
            <a:r>
              <a:rPr lang="en-US" sz="2800" dirty="0">
                <a:solidFill>
                  <a:srgbClr val="000000"/>
                </a:solidFill>
                <a:latin typeface="Segoe UI"/>
              </a:rPr>
              <a:t>I’m looking for a variable </a:t>
            </a:r>
            <a:r>
              <a:rPr lang="en-US" sz="2800" b="1" i="1" dirty="0">
                <a:solidFill>
                  <a:srgbClr val="000000"/>
                </a:solidFill>
                <a:latin typeface="Segoe UI"/>
              </a:rPr>
              <a:t>Z</a:t>
            </a:r>
            <a:r>
              <a:rPr lang="en-US" sz="2800" b="1" dirty="0">
                <a:solidFill>
                  <a:srgbClr val="000000"/>
                </a:solidFill>
                <a:latin typeface="Segoe UI"/>
              </a:rPr>
              <a:t> </a:t>
            </a:r>
            <a:r>
              <a:rPr lang="en-US" sz="2800" dirty="0">
                <a:solidFill>
                  <a:srgbClr val="000000"/>
                </a:solidFill>
                <a:latin typeface="Segoe UI"/>
              </a:rPr>
              <a:t>that is: </a:t>
            </a:r>
          </a:p>
        </p:txBody>
      </p:sp>
      <p:sp>
        <p:nvSpPr>
          <p:cNvPr id="5" name="4 Lágrima"/>
          <p:cNvSpPr/>
          <p:nvPr/>
        </p:nvSpPr>
        <p:spPr>
          <a:xfrm>
            <a:off x="428596" y="3998818"/>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
        <p:nvSpPr>
          <p:cNvPr id="7" name="6 Rectángulo"/>
          <p:cNvSpPr/>
          <p:nvPr/>
        </p:nvSpPr>
        <p:spPr>
          <a:xfrm>
            <a:off x="785786" y="4309410"/>
            <a:ext cx="7786742" cy="1200329"/>
          </a:xfrm>
          <a:prstGeom prst="rect">
            <a:avLst/>
          </a:prstGeom>
        </p:spPr>
        <p:txBody>
          <a:bodyPr wrap="square">
            <a:spAutoFit/>
          </a:bodyPr>
          <a:lstStyle/>
          <a:p>
            <a:pPr marL="465138" lvl="1" indent="-457200" fontAlgn="auto">
              <a:spcBef>
                <a:spcPts val="0"/>
              </a:spcBef>
              <a:spcAft>
                <a:spcPts val="0"/>
              </a:spcAft>
              <a:buClr>
                <a:srgbClr val="A82010"/>
              </a:buClr>
              <a:buSzPct val="80000"/>
              <a:buFontTx/>
              <a:buAutoNum type="arabicParenBoth"/>
            </a:pPr>
            <a:r>
              <a:rPr lang="en-US" sz="2400" dirty="0">
                <a:solidFill>
                  <a:srgbClr val="000000"/>
                </a:solidFill>
                <a:latin typeface="Segoe UI"/>
              </a:rPr>
              <a:t>Closely related to participation </a:t>
            </a:r>
            <a:r>
              <a:rPr lang="en-US" sz="2400" i="1" dirty="0">
                <a:solidFill>
                  <a:srgbClr val="000000"/>
                </a:solidFill>
                <a:latin typeface="Segoe UI"/>
              </a:rPr>
              <a:t>P </a:t>
            </a:r>
          </a:p>
          <a:p>
            <a:pPr marL="465138" lvl="1" indent="-457200" fontAlgn="auto">
              <a:spcBef>
                <a:spcPts val="0"/>
              </a:spcBef>
              <a:spcAft>
                <a:spcPts val="0"/>
              </a:spcAft>
              <a:buClr>
                <a:srgbClr val="A82010"/>
              </a:buClr>
              <a:buSzPct val="80000"/>
              <a:buFontTx/>
              <a:buAutoNum type="arabicParenBoth"/>
            </a:pPr>
            <a:r>
              <a:rPr lang="en-US" sz="2400" dirty="0">
                <a:solidFill>
                  <a:srgbClr val="000000"/>
                </a:solidFill>
                <a:latin typeface="Segoe UI"/>
              </a:rPr>
              <a:t>but doesn’t directly affect people’s outcomes </a:t>
            </a:r>
            <a:r>
              <a:rPr lang="en-US" sz="2400" i="1" dirty="0">
                <a:solidFill>
                  <a:srgbClr val="000000"/>
                </a:solidFill>
                <a:latin typeface="Segoe UI"/>
              </a:rPr>
              <a:t>Y, other than through its effect on participation.</a:t>
            </a:r>
          </a:p>
        </p:txBody>
      </p:sp>
      <p:sp>
        <p:nvSpPr>
          <p:cNvPr id="8" name="7 Rectángulo"/>
          <p:cNvSpPr/>
          <p:nvPr/>
        </p:nvSpPr>
        <p:spPr>
          <a:xfrm>
            <a:off x="714348" y="1619896"/>
            <a:ext cx="2928958" cy="523220"/>
          </a:xfrm>
          <a:prstGeom prst="rect">
            <a:avLst/>
          </a:prstGeom>
        </p:spPr>
        <p:txBody>
          <a:bodyPr wrap="square" anchor="ctr">
            <a:spAutoFit/>
          </a:bodyPr>
          <a:lstStyle/>
          <a:p>
            <a:pPr fontAlgn="auto">
              <a:spcBef>
                <a:spcPts val="0"/>
              </a:spcBef>
              <a:spcAft>
                <a:spcPts val="0"/>
              </a:spcAft>
            </a:pPr>
            <a:r>
              <a:rPr lang="en-US" sz="2800" b="1" i="1" dirty="0">
                <a:solidFill>
                  <a:srgbClr val="000000"/>
                </a:solidFill>
                <a:latin typeface="Segoe UI"/>
              </a:rPr>
              <a:t>P</a:t>
            </a:r>
            <a:r>
              <a:rPr lang="en-US" sz="2800" dirty="0">
                <a:solidFill>
                  <a:srgbClr val="000000"/>
                </a:solidFill>
                <a:latin typeface="Segoe UI"/>
              </a:rPr>
              <a:t> = participation</a:t>
            </a:r>
          </a:p>
        </p:txBody>
      </p:sp>
      <p:sp>
        <p:nvSpPr>
          <p:cNvPr id="9" name="8 Lágrima"/>
          <p:cNvSpPr/>
          <p:nvPr/>
        </p:nvSpPr>
        <p:spPr>
          <a:xfrm>
            <a:off x="428596" y="1809370"/>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
        <p:nvSpPr>
          <p:cNvPr id="10" name="9 Rectángulo"/>
          <p:cNvSpPr/>
          <p:nvPr/>
        </p:nvSpPr>
        <p:spPr>
          <a:xfrm>
            <a:off x="714348" y="2285992"/>
            <a:ext cx="7858180" cy="1384995"/>
          </a:xfrm>
          <a:prstGeom prst="rect">
            <a:avLst/>
          </a:prstGeom>
        </p:spPr>
        <p:txBody>
          <a:bodyPr wrap="square" anchor="ctr">
            <a:spAutoFit/>
          </a:bodyPr>
          <a:lstStyle/>
          <a:p>
            <a:pPr fontAlgn="auto">
              <a:spcBef>
                <a:spcPts val="0"/>
              </a:spcBef>
              <a:spcAft>
                <a:spcPts val="0"/>
              </a:spcAft>
            </a:pPr>
            <a:r>
              <a:rPr lang="en-US" sz="2800" b="1" i="1" baseline="-25000" dirty="0">
                <a:solidFill>
                  <a:srgbClr val="000000"/>
                </a:solidFill>
                <a:latin typeface="Segoe UI"/>
              </a:rPr>
              <a:t> </a:t>
            </a:r>
            <a:r>
              <a:rPr lang="el-GR" sz="2800" b="1" i="1" dirty="0">
                <a:solidFill>
                  <a:srgbClr val="000000"/>
                </a:solidFill>
                <a:latin typeface="Segoe UI"/>
              </a:rPr>
              <a:t>ε </a:t>
            </a:r>
            <a:r>
              <a:rPr lang="en-US" sz="2800" i="1" dirty="0">
                <a:solidFill>
                  <a:srgbClr val="000000"/>
                </a:solidFill>
                <a:latin typeface="Segoe UI"/>
              </a:rPr>
              <a:t>= </a:t>
            </a:r>
            <a:r>
              <a:rPr lang="en-US" sz="2800" dirty="0">
                <a:solidFill>
                  <a:srgbClr val="000000"/>
                </a:solidFill>
                <a:latin typeface="Segoe UI"/>
              </a:rPr>
              <a:t>that part of outcomes that is not explained by program participation or by observed characteristics</a:t>
            </a:r>
          </a:p>
        </p:txBody>
      </p:sp>
      <p:sp>
        <p:nvSpPr>
          <p:cNvPr id="11" name="10 Lágrima"/>
          <p:cNvSpPr/>
          <p:nvPr/>
        </p:nvSpPr>
        <p:spPr>
          <a:xfrm>
            <a:off x="428596" y="2546904"/>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
        <p:nvSpPr>
          <p:cNvPr id="12" name="11 Rectángulo"/>
          <p:cNvSpPr/>
          <p:nvPr/>
        </p:nvSpPr>
        <p:spPr>
          <a:xfrm>
            <a:off x="714348" y="5666732"/>
            <a:ext cx="6786610" cy="954107"/>
          </a:xfrm>
          <a:prstGeom prst="rect">
            <a:avLst/>
          </a:prstGeom>
        </p:spPr>
        <p:txBody>
          <a:bodyPr wrap="square" anchor="ctr">
            <a:spAutoFit/>
          </a:bodyPr>
          <a:lstStyle/>
          <a:p>
            <a:pPr fontAlgn="auto">
              <a:spcBef>
                <a:spcPts val="0"/>
              </a:spcBef>
              <a:spcAft>
                <a:spcPts val="0"/>
              </a:spcAft>
            </a:pPr>
            <a:r>
              <a:rPr lang="en-US" sz="2800" dirty="0">
                <a:solidFill>
                  <a:srgbClr val="000000"/>
                </a:solidFill>
                <a:latin typeface="Segoe UI"/>
              </a:rPr>
              <a:t>So this variable must be coming from </a:t>
            </a:r>
            <a:r>
              <a:rPr lang="en-US" sz="2800" dirty="0">
                <a:solidFill>
                  <a:srgbClr val="A82010"/>
                </a:solidFill>
                <a:latin typeface="Segoe UI"/>
              </a:rPr>
              <a:t>outside.</a:t>
            </a:r>
          </a:p>
        </p:txBody>
      </p:sp>
      <p:sp>
        <p:nvSpPr>
          <p:cNvPr id="13" name="12 Lágrima"/>
          <p:cNvSpPr/>
          <p:nvPr/>
        </p:nvSpPr>
        <p:spPr>
          <a:xfrm>
            <a:off x="428596" y="5879360"/>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Tree>
    <p:extLst>
      <p:ext uri="{BB962C8B-B14F-4D97-AF65-F5344CB8AC3E}">
        <p14:creationId xmlns:p14="http://schemas.microsoft.com/office/powerpoint/2010/main" val="1663874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500"/>
                                        <p:tgtEl>
                                          <p:spTgt spid="7">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Effect transition="in" filter="fade">
                                      <p:cBhvr>
                                        <p:cTn id="31" dur="500"/>
                                        <p:tgtEl>
                                          <p:spTgt spid="7">
                                            <p:txEl>
                                              <p:pRg st="1" end="1"/>
                                            </p:txEl>
                                          </p:spTgt>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build="p" bldLvl="3"/>
      <p:bldP spid="8" grpId="0"/>
      <p:bldP spid="9" grpId="0" animBg="1"/>
      <p:bldP spid="10" grpId="0"/>
      <p:bldP spid="11" grpId="0" animBg="1"/>
      <p:bldP spid="12" grpId="0"/>
      <p:bldP spid="1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42" y="71414"/>
            <a:ext cx="9001158" cy="857256"/>
          </a:xfrm>
        </p:spPr>
        <p:txBody>
          <a:bodyPr>
            <a:noAutofit/>
          </a:bodyPr>
          <a:lstStyle/>
          <a:p>
            <a:r>
              <a:rPr lang="en-US" dirty="0"/>
              <a:t>Generating an outside variable for the job training program</a:t>
            </a:r>
          </a:p>
        </p:txBody>
      </p:sp>
      <p:sp>
        <p:nvSpPr>
          <p:cNvPr id="4" name="3 Rectángulo"/>
          <p:cNvSpPr/>
          <p:nvPr/>
        </p:nvSpPr>
        <p:spPr>
          <a:xfrm>
            <a:off x="714348" y="1714488"/>
            <a:ext cx="8001056" cy="954107"/>
          </a:xfrm>
          <a:prstGeom prst="rect">
            <a:avLst/>
          </a:prstGeom>
        </p:spPr>
        <p:txBody>
          <a:bodyPr wrap="square" anchor="ctr">
            <a:spAutoFit/>
          </a:bodyPr>
          <a:lstStyle/>
          <a:p>
            <a:pPr fontAlgn="auto">
              <a:spcBef>
                <a:spcPts val="0"/>
              </a:spcBef>
              <a:spcAft>
                <a:spcPts val="0"/>
              </a:spcAft>
            </a:pPr>
            <a:r>
              <a:rPr lang="en-US" sz="2800" dirty="0">
                <a:solidFill>
                  <a:srgbClr val="000000"/>
                </a:solidFill>
                <a:latin typeface="Segoe UI"/>
              </a:rPr>
              <a:t>Say that a social worker visits unemployed persons to encourage them to participate.</a:t>
            </a:r>
          </a:p>
        </p:txBody>
      </p:sp>
      <p:sp>
        <p:nvSpPr>
          <p:cNvPr id="5" name="4 Rectángulo"/>
          <p:cNvSpPr/>
          <p:nvPr/>
        </p:nvSpPr>
        <p:spPr>
          <a:xfrm>
            <a:off x="714348" y="2598003"/>
            <a:ext cx="8072494" cy="830997"/>
          </a:xfrm>
          <a:prstGeom prst="rect">
            <a:avLst/>
          </a:prstGeom>
        </p:spPr>
        <p:txBody>
          <a:bodyPr wrap="square">
            <a:spAutoFit/>
          </a:bodyPr>
          <a:lstStyle/>
          <a:p>
            <a:pPr marL="465138" lvl="1" indent="-457200" fontAlgn="auto">
              <a:spcBef>
                <a:spcPts val="0"/>
              </a:spcBef>
              <a:spcAft>
                <a:spcPts val="0"/>
              </a:spcAft>
              <a:buFont typeface="Courier New" pitchFamily="49" charset="0"/>
              <a:buChar char="o"/>
            </a:pPr>
            <a:r>
              <a:rPr lang="en-US" sz="2400" dirty="0">
                <a:solidFill>
                  <a:srgbClr val="000000"/>
                </a:solidFill>
                <a:latin typeface="Segoe UI"/>
              </a:rPr>
              <a:t>She only visits 50% of persons on her roster, and</a:t>
            </a:r>
          </a:p>
          <a:p>
            <a:pPr marL="465138" lvl="1" indent="-457200" fontAlgn="auto">
              <a:spcBef>
                <a:spcPts val="0"/>
              </a:spcBef>
              <a:spcAft>
                <a:spcPts val="0"/>
              </a:spcAft>
              <a:buFont typeface="Courier New" pitchFamily="49" charset="0"/>
              <a:buChar char="o"/>
            </a:pPr>
            <a:r>
              <a:rPr lang="en-US" sz="2400" dirty="0">
                <a:solidFill>
                  <a:srgbClr val="000000"/>
                </a:solidFill>
                <a:latin typeface="Segoe UI"/>
              </a:rPr>
              <a:t>She randomly chooses whom she will visit</a:t>
            </a:r>
          </a:p>
        </p:txBody>
      </p:sp>
      <p:sp>
        <p:nvSpPr>
          <p:cNvPr id="6" name="5 Lágrima"/>
          <p:cNvSpPr/>
          <p:nvPr/>
        </p:nvSpPr>
        <p:spPr>
          <a:xfrm>
            <a:off x="426910" y="1934881"/>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
        <p:nvSpPr>
          <p:cNvPr id="7" name="6 Rectángulo"/>
          <p:cNvSpPr/>
          <p:nvPr/>
        </p:nvSpPr>
        <p:spPr>
          <a:xfrm>
            <a:off x="714348" y="3356992"/>
            <a:ext cx="8429652" cy="523220"/>
          </a:xfrm>
          <a:prstGeom prst="rect">
            <a:avLst/>
          </a:prstGeom>
        </p:spPr>
        <p:txBody>
          <a:bodyPr wrap="square" anchor="ctr">
            <a:spAutoFit/>
          </a:bodyPr>
          <a:lstStyle/>
          <a:p>
            <a:pPr fontAlgn="auto">
              <a:spcBef>
                <a:spcPts val="0"/>
              </a:spcBef>
              <a:spcAft>
                <a:spcPts val="0"/>
              </a:spcAft>
            </a:pPr>
            <a:r>
              <a:rPr lang="en-US" sz="2800" dirty="0">
                <a:solidFill>
                  <a:srgbClr val="000000"/>
                </a:solidFill>
                <a:latin typeface="Segoe UI"/>
              </a:rPr>
              <a:t>If she is effective, many people she visits will enroll.</a:t>
            </a:r>
          </a:p>
        </p:txBody>
      </p:sp>
      <p:sp>
        <p:nvSpPr>
          <p:cNvPr id="8" name="7 Rectángulo"/>
          <p:cNvSpPr/>
          <p:nvPr/>
        </p:nvSpPr>
        <p:spPr>
          <a:xfrm>
            <a:off x="714348" y="3835033"/>
            <a:ext cx="8072494" cy="830997"/>
          </a:xfrm>
          <a:prstGeom prst="rect">
            <a:avLst/>
          </a:prstGeom>
        </p:spPr>
        <p:txBody>
          <a:bodyPr wrap="square">
            <a:spAutoFit/>
          </a:bodyPr>
          <a:lstStyle/>
          <a:p>
            <a:pPr marL="7938" lvl="1" fontAlgn="auto">
              <a:spcBef>
                <a:spcPts val="0"/>
              </a:spcBef>
              <a:spcAft>
                <a:spcPts val="0"/>
              </a:spcAft>
            </a:pPr>
            <a:r>
              <a:rPr lang="en-US" sz="2400" dirty="0">
                <a:solidFill>
                  <a:srgbClr val="000000"/>
                </a:solidFill>
                <a:latin typeface="Segoe UI"/>
              </a:rPr>
              <a:t>There will be a correlation between receiving a visit and enrolling</a:t>
            </a:r>
          </a:p>
        </p:txBody>
      </p:sp>
      <p:sp>
        <p:nvSpPr>
          <p:cNvPr id="9" name="8 Lágrima"/>
          <p:cNvSpPr/>
          <p:nvPr/>
        </p:nvSpPr>
        <p:spPr>
          <a:xfrm>
            <a:off x="428596" y="3529101"/>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
        <p:nvSpPr>
          <p:cNvPr id="10" name="9 Rectángulo"/>
          <p:cNvSpPr/>
          <p:nvPr/>
        </p:nvSpPr>
        <p:spPr>
          <a:xfrm>
            <a:off x="714348" y="4614880"/>
            <a:ext cx="8001056" cy="1384995"/>
          </a:xfrm>
          <a:prstGeom prst="rect">
            <a:avLst/>
          </a:prstGeom>
        </p:spPr>
        <p:txBody>
          <a:bodyPr wrap="square" anchor="ctr">
            <a:spAutoFit/>
          </a:bodyPr>
          <a:lstStyle/>
          <a:p>
            <a:pPr fontAlgn="auto">
              <a:spcBef>
                <a:spcPts val="0"/>
              </a:spcBef>
              <a:spcAft>
                <a:spcPts val="0"/>
              </a:spcAft>
            </a:pPr>
            <a:r>
              <a:rPr lang="en-US" sz="2800" dirty="0">
                <a:solidFill>
                  <a:srgbClr val="000000"/>
                </a:solidFill>
                <a:latin typeface="Segoe UI"/>
              </a:rPr>
              <a:t>But visit does not have direct effect on outcomes </a:t>
            </a:r>
            <a:r>
              <a:rPr lang="en-US" sz="2400" dirty="0">
                <a:solidFill>
                  <a:srgbClr val="A82010"/>
                </a:solidFill>
                <a:latin typeface="Segoe UI"/>
              </a:rPr>
              <a:t>(e.g. income) </a:t>
            </a:r>
            <a:r>
              <a:rPr lang="en-US" sz="2800" dirty="0">
                <a:solidFill>
                  <a:srgbClr val="000000"/>
                </a:solidFill>
                <a:latin typeface="Segoe UI"/>
              </a:rPr>
              <a:t>apart from its effect through enrollment in the training program.</a:t>
            </a:r>
          </a:p>
        </p:txBody>
      </p:sp>
      <p:sp>
        <p:nvSpPr>
          <p:cNvPr id="11" name="10 Lágrima"/>
          <p:cNvSpPr/>
          <p:nvPr/>
        </p:nvSpPr>
        <p:spPr>
          <a:xfrm>
            <a:off x="428596" y="4785429"/>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
        <p:nvSpPr>
          <p:cNvPr id="12" name="9 Rectángulo"/>
          <p:cNvSpPr/>
          <p:nvPr/>
        </p:nvSpPr>
        <p:spPr>
          <a:xfrm>
            <a:off x="719268" y="5859269"/>
            <a:ext cx="8001056" cy="954107"/>
          </a:xfrm>
          <a:prstGeom prst="rect">
            <a:avLst/>
          </a:prstGeom>
        </p:spPr>
        <p:txBody>
          <a:bodyPr wrap="square" anchor="ctr">
            <a:spAutoFit/>
          </a:bodyPr>
          <a:lstStyle/>
          <a:p>
            <a:pPr fontAlgn="auto">
              <a:spcBef>
                <a:spcPts val="0"/>
              </a:spcBef>
              <a:spcAft>
                <a:spcPts val="0"/>
              </a:spcAft>
            </a:pPr>
            <a:r>
              <a:rPr lang="en-US" sz="2800" dirty="0">
                <a:solidFill>
                  <a:srgbClr val="000000"/>
                </a:solidFill>
                <a:latin typeface="Segoe UI"/>
              </a:rPr>
              <a:t>Randomized “encouragement” or “promotion” visits are an Instrumental Variable.</a:t>
            </a:r>
          </a:p>
        </p:txBody>
      </p:sp>
      <p:sp>
        <p:nvSpPr>
          <p:cNvPr id="13" name="10 Lágrima"/>
          <p:cNvSpPr/>
          <p:nvPr/>
        </p:nvSpPr>
        <p:spPr>
          <a:xfrm>
            <a:off x="433516" y="6029181"/>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Tree>
    <p:extLst>
      <p:ext uri="{BB962C8B-B14F-4D97-AF65-F5344CB8AC3E}">
        <p14:creationId xmlns:p14="http://schemas.microsoft.com/office/powerpoint/2010/main" val="116024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500"/>
                                        <p:tgtEl>
                                          <p:spTgt spid="5">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500"/>
                                        <p:tgtEl>
                                          <p:spTgt spid="8">
                                            <p:txEl>
                                              <p:pRg st="0" end="0"/>
                                            </p:txEl>
                                          </p:spTgt>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par>
                          <p:cTn id="36" fill="hold">
                            <p:stCondLst>
                              <p:cond delay="2500"/>
                            </p:stCondLst>
                            <p:childTnLst>
                              <p:par>
                                <p:cTn id="37" presetID="10"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bldLvl="3"/>
      <p:bldP spid="6" grpId="0" animBg="1"/>
      <p:bldP spid="7" grpId="0"/>
      <p:bldP spid="8" grpId="0" build="p" bldLvl="3"/>
      <p:bldP spid="9" grpId="0" animBg="1"/>
      <p:bldP spid="10" grpId="0"/>
      <p:bldP spid="11" grpId="0" animBg="1"/>
      <p:bldP spid="12" grpId="0"/>
      <p:bldP spid="1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Characteristics of an</a:t>
            </a:r>
            <a:br>
              <a:rPr lang="en-US" dirty="0"/>
            </a:br>
            <a:r>
              <a:rPr lang="en-US" dirty="0"/>
              <a:t>instrumental variable</a:t>
            </a:r>
          </a:p>
        </p:txBody>
      </p:sp>
      <p:sp>
        <p:nvSpPr>
          <p:cNvPr id="4" name="Rectangle 3"/>
          <p:cNvSpPr txBox="1">
            <a:spLocks noChangeArrowheads="1"/>
          </p:cNvSpPr>
          <p:nvPr/>
        </p:nvSpPr>
        <p:spPr>
          <a:xfrm>
            <a:off x="714348" y="1571612"/>
            <a:ext cx="7429552" cy="613124"/>
          </a:xfrm>
          <a:prstGeom prst="rect">
            <a:avLst/>
          </a:prstGeom>
        </p:spPr>
        <p:txBody>
          <a:bodyPr>
            <a:noAutofit/>
          </a:bodyPr>
          <a:lstStyle/>
          <a:p>
            <a:pPr fontAlgn="auto">
              <a:spcBef>
                <a:spcPct val="20000"/>
              </a:spcBef>
              <a:spcAft>
                <a:spcPts val="0"/>
              </a:spcAft>
              <a:defRPr/>
            </a:pPr>
            <a:r>
              <a:rPr lang="en-US" sz="2800" dirty="0">
                <a:solidFill>
                  <a:srgbClr val="000000"/>
                </a:solidFill>
                <a:latin typeface="Segoe UI"/>
              </a:rPr>
              <a:t>Define a new variable </a:t>
            </a:r>
            <a:r>
              <a:rPr lang="en-US" sz="2800" i="1" dirty="0">
                <a:solidFill>
                  <a:srgbClr val="000000"/>
                </a:solidFill>
                <a:latin typeface="Segoe UI"/>
              </a:rPr>
              <a:t>Z</a:t>
            </a:r>
          </a:p>
        </p:txBody>
      </p:sp>
      <p:sp>
        <p:nvSpPr>
          <p:cNvPr id="7" name="6 Rectángulo"/>
          <p:cNvSpPr/>
          <p:nvPr/>
        </p:nvSpPr>
        <p:spPr>
          <a:xfrm>
            <a:off x="857224" y="2440840"/>
            <a:ext cx="912030" cy="523220"/>
          </a:xfrm>
          <a:prstGeom prst="rect">
            <a:avLst/>
          </a:prstGeom>
        </p:spPr>
        <p:txBody>
          <a:bodyPr wrap="square" anchor="ctr">
            <a:spAutoFit/>
          </a:bodyPr>
          <a:lstStyle/>
          <a:p>
            <a:pPr fontAlgn="auto">
              <a:spcBef>
                <a:spcPts val="0"/>
              </a:spcBef>
              <a:spcAft>
                <a:spcPts val="0"/>
              </a:spcAft>
            </a:pPr>
            <a:r>
              <a:rPr lang="en-US" sz="2800" i="1" dirty="0">
                <a:solidFill>
                  <a:srgbClr val="000000"/>
                </a:solidFill>
                <a:latin typeface="Segoe UI"/>
              </a:rPr>
              <a:t>Z</a:t>
            </a:r>
            <a:r>
              <a:rPr lang="en-US" sz="2800" dirty="0">
                <a:solidFill>
                  <a:srgbClr val="000000"/>
                </a:solidFill>
                <a:latin typeface="Segoe UI"/>
              </a:rPr>
              <a:t> = </a:t>
            </a:r>
          </a:p>
        </p:txBody>
      </p:sp>
      <p:sp>
        <p:nvSpPr>
          <p:cNvPr id="8" name="7 Rectángulo"/>
          <p:cNvSpPr/>
          <p:nvPr/>
        </p:nvSpPr>
        <p:spPr>
          <a:xfrm>
            <a:off x="1840692" y="2041860"/>
            <a:ext cx="6803274" cy="707886"/>
          </a:xfrm>
          <a:prstGeom prst="rect">
            <a:avLst/>
          </a:prstGeom>
        </p:spPr>
        <p:txBody>
          <a:bodyPr wrap="square" anchor="ctr">
            <a:spAutoFit/>
          </a:bodyPr>
          <a:lstStyle/>
          <a:p>
            <a:pPr marL="514350" indent="-514350" fontAlgn="auto">
              <a:spcBef>
                <a:spcPts val="0"/>
              </a:spcBef>
              <a:spcAft>
                <a:spcPts val="0"/>
              </a:spcAft>
            </a:pPr>
            <a:r>
              <a:rPr lang="en-US" sz="2000" dirty="0">
                <a:solidFill>
                  <a:srgbClr val="000000"/>
                </a:solidFill>
                <a:latin typeface="Segoe UI"/>
              </a:rPr>
              <a:t>1	If person was randomly chosen to receive the encouragement visit from the social worker</a:t>
            </a:r>
          </a:p>
        </p:txBody>
      </p:sp>
      <p:sp>
        <p:nvSpPr>
          <p:cNvPr id="9" name="8 Rectángulo"/>
          <p:cNvSpPr/>
          <p:nvPr/>
        </p:nvSpPr>
        <p:spPr>
          <a:xfrm>
            <a:off x="1840692" y="2756240"/>
            <a:ext cx="7017588" cy="707886"/>
          </a:xfrm>
          <a:prstGeom prst="rect">
            <a:avLst/>
          </a:prstGeom>
        </p:spPr>
        <p:txBody>
          <a:bodyPr wrap="square" anchor="ctr">
            <a:spAutoFit/>
          </a:bodyPr>
          <a:lstStyle/>
          <a:p>
            <a:pPr marL="514350" indent="-514350" fontAlgn="auto">
              <a:spcBef>
                <a:spcPts val="0"/>
              </a:spcBef>
              <a:spcAft>
                <a:spcPts val="0"/>
              </a:spcAft>
            </a:pPr>
            <a:r>
              <a:rPr lang="en-US" sz="2000" dirty="0">
                <a:solidFill>
                  <a:srgbClr val="000000"/>
                </a:solidFill>
                <a:latin typeface="Segoe UI"/>
              </a:rPr>
              <a:t>0	If person was randomly chosen not to receive the encouragement visit from the social worker</a:t>
            </a:r>
          </a:p>
        </p:txBody>
      </p:sp>
      <p:sp>
        <p:nvSpPr>
          <p:cNvPr id="10" name="9 Abrir llave"/>
          <p:cNvSpPr/>
          <p:nvPr/>
        </p:nvSpPr>
        <p:spPr>
          <a:xfrm>
            <a:off x="1554940" y="2064060"/>
            <a:ext cx="252000" cy="1332000"/>
          </a:xfrm>
          <a:prstGeom prst="leftBrace">
            <a:avLst>
              <a:gd name="adj1" fmla="val 39384"/>
              <a:gd name="adj2" fmla="val 50000"/>
            </a:avLst>
          </a:prstGeom>
          <a:ln w="190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a:solidFill>
                <a:srgbClr val="000000"/>
              </a:solidFill>
            </a:endParaRPr>
          </a:p>
        </p:txBody>
      </p:sp>
      <p:sp>
        <p:nvSpPr>
          <p:cNvPr id="12" name="11 Lágrima"/>
          <p:cNvSpPr/>
          <p:nvPr/>
        </p:nvSpPr>
        <p:spPr>
          <a:xfrm>
            <a:off x="426910" y="1754422"/>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
        <p:nvSpPr>
          <p:cNvPr id="13" name="Rectangle 3"/>
          <p:cNvSpPr txBox="1">
            <a:spLocks noChangeArrowheads="1"/>
          </p:cNvSpPr>
          <p:nvPr/>
        </p:nvSpPr>
        <p:spPr>
          <a:xfrm>
            <a:off x="716034" y="3613496"/>
            <a:ext cx="7429552" cy="613124"/>
          </a:xfrm>
          <a:prstGeom prst="rect">
            <a:avLst/>
          </a:prstGeom>
        </p:spPr>
        <p:txBody>
          <a:bodyPr>
            <a:noAutofit/>
          </a:bodyPr>
          <a:lstStyle/>
          <a:p>
            <a:pPr fontAlgn="auto">
              <a:spcBef>
                <a:spcPts val="0"/>
              </a:spcBef>
              <a:spcAft>
                <a:spcPts val="0"/>
              </a:spcAft>
            </a:pPr>
            <a:r>
              <a:rPr lang="en-US" sz="2800" i="1" dirty="0">
                <a:solidFill>
                  <a:srgbClr val="000000"/>
                </a:solidFill>
                <a:latin typeface="Segoe UI"/>
              </a:rPr>
              <a:t>Corr ( Z , P ) &gt; 0</a:t>
            </a:r>
          </a:p>
        </p:txBody>
      </p:sp>
      <p:sp>
        <p:nvSpPr>
          <p:cNvPr id="14" name="13 Lágrima"/>
          <p:cNvSpPr/>
          <p:nvPr/>
        </p:nvSpPr>
        <p:spPr>
          <a:xfrm>
            <a:off x="428596" y="3796306"/>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
        <p:nvSpPr>
          <p:cNvPr id="15" name="14 Rectángulo"/>
          <p:cNvSpPr/>
          <p:nvPr/>
        </p:nvSpPr>
        <p:spPr>
          <a:xfrm>
            <a:off x="785786" y="4042124"/>
            <a:ext cx="7017588" cy="707886"/>
          </a:xfrm>
          <a:prstGeom prst="rect">
            <a:avLst/>
          </a:prstGeom>
        </p:spPr>
        <p:txBody>
          <a:bodyPr wrap="square" anchor="ctr">
            <a:spAutoFit/>
          </a:bodyPr>
          <a:lstStyle/>
          <a:p>
            <a:pPr marL="7938" lvl="1" fontAlgn="auto">
              <a:spcBef>
                <a:spcPts val="0"/>
              </a:spcBef>
              <a:spcAft>
                <a:spcPts val="0"/>
              </a:spcAft>
            </a:pPr>
            <a:r>
              <a:rPr lang="en-US" sz="2000" dirty="0">
                <a:solidFill>
                  <a:srgbClr val="000000"/>
                </a:solidFill>
                <a:latin typeface="Segoe UI"/>
              </a:rPr>
              <a:t>People who receive the encouragement visit are more likely to participate than those who don’t</a:t>
            </a:r>
          </a:p>
        </p:txBody>
      </p:sp>
      <p:sp>
        <p:nvSpPr>
          <p:cNvPr id="16" name="Rectangle 3"/>
          <p:cNvSpPr txBox="1">
            <a:spLocks noChangeArrowheads="1"/>
          </p:cNvSpPr>
          <p:nvPr/>
        </p:nvSpPr>
        <p:spPr>
          <a:xfrm>
            <a:off x="716034" y="4827942"/>
            <a:ext cx="7429552" cy="613124"/>
          </a:xfrm>
          <a:prstGeom prst="rect">
            <a:avLst/>
          </a:prstGeom>
        </p:spPr>
        <p:txBody>
          <a:bodyPr>
            <a:noAutofit/>
          </a:bodyPr>
          <a:lstStyle/>
          <a:p>
            <a:pPr fontAlgn="auto">
              <a:spcBef>
                <a:spcPts val="0"/>
              </a:spcBef>
              <a:spcAft>
                <a:spcPts val="0"/>
              </a:spcAft>
            </a:pPr>
            <a:r>
              <a:rPr lang="en-US" sz="2800" i="1" dirty="0">
                <a:solidFill>
                  <a:srgbClr val="000000"/>
                </a:solidFill>
                <a:latin typeface="Segoe UI"/>
              </a:rPr>
              <a:t>Corr ( Z , </a:t>
            </a:r>
            <a:r>
              <a:rPr lang="el-GR" sz="2800" i="1" dirty="0">
                <a:solidFill>
                  <a:srgbClr val="000000"/>
                </a:solidFill>
                <a:latin typeface="Segoe UI"/>
              </a:rPr>
              <a:t>ε</a:t>
            </a:r>
            <a:r>
              <a:rPr lang="en-US" sz="2800" i="1" dirty="0">
                <a:solidFill>
                  <a:srgbClr val="000000"/>
                </a:solidFill>
                <a:latin typeface="Segoe UI"/>
              </a:rPr>
              <a:t> ) = 0</a:t>
            </a:r>
          </a:p>
        </p:txBody>
      </p:sp>
      <p:sp>
        <p:nvSpPr>
          <p:cNvPr id="17" name="16 Lágrima"/>
          <p:cNvSpPr/>
          <p:nvPr/>
        </p:nvSpPr>
        <p:spPr>
          <a:xfrm>
            <a:off x="428596" y="5010752"/>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
        <p:nvSpPr>
          <p:cNvPr id="18" name="17 Rectángulo"/>
          <p:cNvSpPr/>
          <p:nvPr/>
        </p:nvSpPr>
        <p:spPr>
          <a:xfrm>
            <a:off x="785786" y="5263064"/>
            <a:ext cx="8072494" cy="707886"/>
          </a:xfrm>
          <a:prstGeom prst="rect">
            <a:avLst/>
          </a:prstGeom>
        </p:spPr>
        <p:txBody>
          <a:bodyPr wrap="square" anchor="ctr">
            <a:spAutoFit/>
          </a:bodyPr>
          <a:lstStyle/>
          <a:p>
            <a:pPr marL="7938" lvl="1" fontAlgn="auto">
              <a:spcBef>
                <a:spcPts val="0"/>
              </a:spcBef>
              <a:spcAft>
                <a:spcPts val="0"/>
              </a:spcAft>
            </a:pPr>
            <a:r>
              <a:rPr lang="en-US" sz="2000" dirty="0">
                <a:solidFill>
                  <a:srgbClr val="000000"/>
                </a:solidFill>
                <a:latin typeface="Segoe UI"/>
              </a:rPr>
              <a:t>No correlation between receiving a visit and benefit to the program apart from the effect of the visit on participation.</a:t>
            </a:r>
          </a:p>
        </p:txBody>
      </p:sp>
      <p:sp>
        <p:nvSpPr>
          <p:cNvPr id="19" name="Rectangle 3"/>
          <p:cNvSpPr txBox="1">
            <a:spLocks noChangeArrowheads="1"/>
          </p:cNvSpPr>
          <p:nvPr/>
        </p:nvSpPr>
        <p:spPr>
          <a:xfrm>
            <a:off x="716034" y="6143644"/>
            <a:ext cx="7429552" cy="613124"/>
          </a:xfrm>
          <a:prstGeom prst="rect">
            <a:avLst/>
          </a:prstGeom>
        </p:spPr>
        <p:txBody>
          <a:bodyPr>
            <a:noAutofit/>
          </a:bodyPr>
          <a:lstStyle/>
          <a:p>
            <a:pPr fontAlgn="auto">
              <a:spcBef>
                <a:spcPts val="0"/>
              </a:spcBef>
              <a:spcAft>
                <a:spcPts val="0"/>
              </a:spcAft>
            </a:pPr>
            <a:r>
              <a:rPr lang="en-US" sz="2800" i="1" dirty="0">
                <a:solidFill>
                  <a:srgbClr val="000000"/>
                </a:solidFill>
                <a:latin typeface="Segoe UI"/>
              </a:rPr>
              <a:t>Z</a:t>
            </a:r>
            <a:r>
              <a:rPr lang="en-US" sz="2800" dirty="0">
                <a:solidFill>
                  <a:srgbClr val="000000"/>
                </a:solidFill>
                <a:latin typeface="Segoe UI"/>
              </a:rPr>
              <a:t> is called an </a:t>
            </a:r>
            <a:r>
              <a:rPr lang="en-US" sz="2800" dirty="0">
                <a:solidFill>
                  <a:srgbClr val="A82010"/>
                </a:solidFill>
                <a:latin typeface="Segoe UI"/>
              </a:rPr>
              <a:t>instrumental variable</a:t>
            </a:r>
          </a:p>
        </p:txBody>
      </p:sp>
      <p:sp>
        <p:nvSpPr>
          <p:cNvPr id="20" name="19 Lágrima"/>
          <p:cNvSpPr/>
          <p:nvPr/>
        </p:nvSpPr>
        <p:spPr>
          <a:xfrm>
            <a:off x="428596" y="6326454"/>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Tree>
    <p:extLst>
      <p:ext uri="{BB962C8B-B14F-4D97-AF65-F5344CB8AC3E}">
        <p14:creationId xmlns:p14="http://schemas.microsoft.com/office/powerpoint/2010/main" val="2247070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animBg="1"/>
      <p:bldP spid="12" grpId="0" animBg="1"/>
      <p:bldP spid="13" grpId="0"/>
      <p:bldP spid="14" grpId="0" animBg="1"/>
      <p:bldP spid="15" grpId="0"/>
      <p:bldP spid="16" grpId="0"/>
      <p:bldP spid="17" grpId="0" animBg="1"/>
      <p:bldP spid="18" grpId="0"/>
      <p:bldP spid="19" grpId="0"/>
      <p:bldP spid="2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p:cNvPicPr>
            <a:picLocks noChangeAspect="1" noChangeArrowheads="1"/>
          </p:cNvPicPr>
          <p:nvPr/>
        </p:nvPicPr>
        <p:blipFill>
          <a:blip r:embed="rId3" cstate="print"/>
          <a:srcRect/>
          <a:stretch>
            <a:fillRect/>
          </a:stretch>
        </p:blipFill>
        <p:spPr bwMode="auto">
          <a:xfrm>
            <a:off x="457200" y="304800"/>
            <a:ext cx="8229600" cy="602932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04800"/>
            <a:ext cx="7013575" cy="6137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68877"/>
            <a:ext cx="4419600" cy="6709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76200"/>
            <a:ext cx="6572250" cy="6638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76200"/>
            <a:ext cx="7007225" cy="6692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419600" y="2803770"/>
            <a:ext cx="3429000" cy="228600"/>
          </a:xfrm>
          <a:prstGeom prst="rect">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4415693" y="3232904"/>
            <a:ext cx="3429000" cy="228600"/>
          </a:xfrm>
          <a:prstGeom prst="rect">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4419600" y="4456292"/>
            <a:ext cx="3429000" cy="228600"/>
          </a:xfrm>
          <a:prstGeom prst="rect">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4415693" y="4885426"/>
            <a:ext cx="3429000" cy="228600"/>
          </a:xfrm>
          <a:prstGeom prst="rect">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357390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4601" y="0"/>
            <a:ext cx="4495800" cy="6858555"/>
          </a:xfrm>
          <a:prstGeom prst="rect">
            <a:avLst/>
          </a:prstGeom>
        </p:spPr>
      </p:pic>
    </p:spTree>
    <p:extLst>
      <p:ext uri="{BB962C8B-B14F-4D97-AF65-F5344CB8AC3E}">
        <p14:creationId xmlns:p14="http://schemas.microsoft.com/office/powerpoint/2010/main" val="401466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ATE, ATT, ATU</a:t>
            </a:r>
          </a:p>
        </p:txBody>
      </p:sp>
      <p:sp>
        <p:nvSpPr>
          <p:cNvPr id="3" name="Content Placeholder 2"/>
          <p:cNvSpPr>
            <a:spLocks noGrp="1"/>
          </p:cNvSpPr>
          <p:nvPr>
            <p:ph idx="1"/>
          </p:nvPr>
        </p:nvSpPr>
        <p:spPr>
          <a:xfrm>
            <a:off x="457200" y="1775191"/>
            <a:ext cx="8229600" cy="3101609"/>
          </a:xfrm>
        </p:spPr>
        <p:txBody>
          <a:bodyPr/>
          <a:lstStyle/>
          <a:p>
            <a:r>
              <a:rPr lang="en-US" dirty="0"/>
              <a:t>Call what we observe the Naïve Average Treatment Effect, NATE.</a:t>
            </a:r>
          </a:p>
          <a:p>
            <a:r>
              <a:rPr lang="en-US" dirty="0"/>
              <a:t>We just showed that NATE=</a:t>
            </a:r>
            <a:r>
              <a:rPr lang="en-US" dirty="0" err="1"/>
              <a:t>ATT+Selection</a:t>
            </a:r>
            <a:r>
              <a:rPr lang="en-US" dirty="0"/>
              <a:t> Effect</a:t>
            </a:r>
          </a:p>
          <a:p>
            <a:r>
              <a:rPr lang="en-US" dirty="0"/>
              <a:t>But what about the ATE? How does this differ from ATT? </a:t>
            </a:r>
          </a:p>
        </p:txBody>
      </p:sp>
      <p:pic>
        <p:nvPicPr>
          <p:cNvPr id="4" name="Picture 11"/>
          <p:cNvPicPr>
            <a:picLocks noChangeAspect="1" noChangeArrowheads="1"/>
          </p:cNvPicPr>
          <p:nvPr/>
        </p:nvPicPr>
        <p:blipFill rotWithShape="1">
          <a:blip r:embed="rId3" cstate="print"/>
          <a:srcRect t="49351"/>
          <a:stretch/>
        </p:blipFill>
        <p:spPr bwMode="auto">
          <a:xfrm>
            <a:off x="2133600" y="4953000"/>
            <a:ext cx="5200650" cy="1835523"/>
          </a:xfrm>
          <a:prstGeom prst="rect">
            <a:avLst/>
          </a:prstGeom>
          <a:noFill/>
          <a:ln w="9525">
            <a:noFill/>
            <a:miter lim="800000"/>
            <a:headEnd/>
            <a:tailEnd/>
          </a:ln>
        </p:spPr>
      </p:pic>
    </p:spTree>
    <p:extLst>
      <p:ext uri="{BB962C8B-B14F-4D97-AF65-F5344CB8AC3E}">
        <p14:creationId xmlns:p14="http://schemas.microsoft.com/office/powerpoint/2010/main" val="2823124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506" name="Picture 4"/>
          <p:cNvPicPr>
            <a:picLocks noChangeAspect="1" noChangeArrowheads="1"/>
          </p:cNvPicPr>
          <p:nvPr/>
        </p:nvPicPr>
        <p:blipFill>
          <a:blip r:embed="rId3" cstate="print"/>
          <a:srcRect/>
          <a:stretch>
            <a:fillRect/>
          </a:stretch>
        </p:blipFill>
        <p:spPr bwMode="auto">
          <a:xfrm>
            <a:off x="609600" y="457200"/>
            <a:ext cx="8229600" cy="2011363"/>
          </a:xfrm>
          <a:prstGeom prst="rect">
            <a:avLst/>
          </a:prstGeom>
          <a:noFill/>
          <a:ln w="9525">
            <a:noFill/>
            <a:miter lim="800000"/>
            <a:headEnd/>
            <a:tailEnd/>
          </a:ln>
        </p:spPr>
      </p:pic>
      <p:pic>
        <p:nvPicPr>
          <p:cNvPr id="21507" name="Picture 5"/>
          <p:cNvPicPr>
            <a:picLocks noChangeAspect="1" noChangeArrowheads="1"/>
          </p:cNvPicPr>
          <p:nvPr/>
        </p:nvPicPr>
        <p:blipFill>
          <a:blip r:embed="rId4" cstate="print"/>
          <a:srcRect/>
          <a:stretch>
            <a:fillRect/>
          </a:stretch>
        </p:blipFill>
        <p:spPr bwMode="auto">
          <a:xfrm>
            <a:off x="1295400" y="3276600"/>
            <a:ext cx="7056438" cy="773113"/>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04231"/>
            <a:ext cx="4470400" cy="6726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15259"/>
            <a:ext cx="8839200" cy="6316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00958A-FAED-4381-8A52-13CCF5964BA9}"/>
              </a:ext>
            </a:extLst>
          </p:cNvPr>
          <p:cNvSpPr>
            <a:spLocks noGrp="1"/>
          </p:cNvSpPr>
          <p:nvPr>
            <p:ph type="title"/>
          </p:nvPr>
        </p:nvSpPr>
        <p:spPr/>
        <p:txBody>
          <a:bodyPr/>
          <a:lstStyle/>
          <a:p>
            <a:r>
              <a:rPr lang="en-US" dirty="0"/>
              <a:t>Extra</a:t>
            </a:r>
          </a:p>
        </p:txBody>
      </p:sp>
      <p:sp>
        <p:nvSpPr>
          <p:cNvPr id="5" name="Content Placeholder 4">
            <a:extLst>
              <a:ext uri="{FF2B5EF4-FFF2-40B4-BE49-F238E27FC236}">
                <a16:creationId xmlns:a16="http://schemas.microsoft.com/office/drawing/2014/main" id="{BBD88822-52A3-4920-B19D-4C326124D0D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9706770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solidFill>
            <a:schemeClr val="tx1"/>
          </a:solidFill>
        </p:spPr>
        <p:txBody>
          <a:bodyPr/>
          <a:lstStyle/>
          <a:p>
            <a:pPr eaLnBrk="1" hangingPunct="1"/>
            <a:r>
              <a:rPr lang="en-US"/>
              <a:t>Matching</a:t>
            </a:r>
          </a:p>
        </p:txBody>
      </p:sp>
      <p:pic>
        <p:nvPicPr>
          <p:cNvPr id="9226" name="Picture 10"/>
          <p:cNvPicPr>
            <a:picLocks noChangeAspect="1" noChangeArrowheads="1"/>
          </p:cNvPicPr>
          <p:nvPr/>
        </p:nvPicPr>
        <p:blipFill>
          <a:blip r:embed="rId3" cstate="print"/>
          <a:srcRect/>
          <a:stretch>
            <a:fillRect/>
          </a:stretch>
        </p:blipFill>
        <p:spPr bwMode="auto">
          <a:xfrm>
            <a:off x="190500" y="381000"/>
            <a:ext cx="8648700" cy="603885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75939-C1DE-4C6A-AD1B-79AB63EB7D49}"/>
              </a:ext>
            </a:extLst>
          </p:cNvPr>
          <p:cNvSpPr>
            <a:spLocks noGrp="1"/>
          </p:cNvSpPr>
          <p:nvPr>
            <p:ph type="title"/>
          </p:nvPr>
        </p:nvSpPr>
        <p:spPr/>
        <p:txBody>
          <a:bodyPr/>
          <a:lstStyle/>
          <a:p>
            <a:r>
              <a:rPr lang="en-US" dirty="0"/>
              <a:t>Homework</a:t>
            </a:r>
          </a:p>
        </p:txBody>
      </p:sp>
      <p:sp>
        <p:nvSpPr>
          <p:cNvPr id="3" name="Content Placeholder 2">
            <a:extLst>
              <a:ext uri="{FF2B5EF4-FFF2-40B4-BE49-F238E27FC236}">
                <a16:creationId xmlns:a16="http://schemas.microsoft.com/office/drawing/2014/main" id="{8EFAF3A1-0353-4CED-B122-AFD817A9D4CA}"/>
              </a:ext>
            </a:extLst>
          </p:cNvPr>
          <p:cNvSpPr>
            <a:spLocks noGrp="1"/>
          </p:cNvSpPr>
          <p:nvPr>
            <p:ph idx="1"/>
          </p:nvPr>
        </p:nvSpPr>
        <p:spPr/>
        <p:txBody>
          <a:bodyPr/>
          <a:lstStyle/>
          <a:p>
            <a:pPr marL="118872" indent="0">
              <a:buNone/>
            </a:pPr>
            <a:endParaRPr lang="en-US" dirty="0"/>
          </a:p>
          <a:p>
            <a:r>
              <a:rPr lang="en-US" dirty="0"/>
              <a:t>I showed NATE=</a:t>
            </a:r>
            <a:r>
              <a:rPr lang="en-US" dirty="0" err="1"/>
              <a:t>ATT+Selection</a:t>
            </a:r>
            <a:r>
              <a:rPr lang="en-US" dirty="0"/>
              <a:t> Effect</a:t>
            </a:r>
          </a:p>
          <a:p>
            <a:endParaRPr lang="en-US" dirty="0"/>
          </a:p>
          <a:p>
            <a:r>
              <a:rPr lang="en-US" dirty="0"/>
              <a:t>Write NATE in terms of the ATE.</a:t>
            </a:r>
          </a:p>
          <a:p>
            <a:endParaRPr lang="en-US" dirty="0"/>
          </a:p>
          <a:p>
            <a:r>
              <a:rPr lang="en-US" dirty="0"/>
              <a:t>Use ATE, ATT, ATU let p=probability of treatment</a:t>
            </a:r>
          </a:p>
        </p:txBody>
      </p:sp>
    </p:spTree>
    <p:extLst>
      <p:ext uri="{BB962C8B-B14F-4D97-AF65-F5344CB8AC3E}">
        <p14:creationId xmlns:p14="http://schemas.microsoft.com/office/powerpoint/2010/main" val="2061598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EDDC01"/>
                </a:solidFill>
              </a:rPr>
              <a:t>The Gold Standard</a:t>
            </a:r>
          </a:p>
        </p:txBody>
      </p:sp>
      <p:sp>
        <p:nvSpPr>
          <p:cNvPr id="3" name="Content Placeholder 2"/>
          <p:cNvSpPr>
            <a:spLocks noGrp="1"/>
          </p:cNvSpPr>
          <p:nvPr>
            <p:ph idx="1"/>
          </p:nvPr>
        </p:nvSpPr>
        <p:spPr/>
        <p:txBody>
          <a:bodyPr>
            <a:normAutofit fontScale="85000" lnSpcReduction="20000"/>
          </a:bodyPr>
          <a:lstStyle/>
          <a:p>
            <a:pPr>
              <a:lnSpc>
                <a:spcPct val="90000"/>
              </a:lnSpc>
            </a:pPr>
            <a:r>
              <a:rPr lang="en-US" dirty="0"/>
              <a:t>The gold standard is randomization. If units are randomly assigned to treatment then the selection effect disappears.</a:t>
            </a:r>
          </a:p>
          <a:p>
            <a:pPr lvl="1">
              <a:lnSpc>
                <a:spcPct val="90000"/>
              </a:lnSpc>
            </a:pPr>
            <a:r>
              <a:rPr lang="en-US" dirty="0"/>
              <a:t>i.e. with random assignment the groups selected for treatment and the groups actually treated would have had the same outcomes on average if not treated.</a:t>
            </a:r>
          </a:p>
          <a:p>
            <a:pPr>
              <a:lnSpc>
                <a:spcPct val="90000"/>
              </a:lnSpc>
            </a:pPr>
            <a:r>
              <a:rPr lang="en-US" dirty="0"/>
              <a:t>With random assignment the average treated minus the average untreated measures the average treatment effect on the treated (and in fact with random assignment this is also equal to the average treatment effect).</a:t>
            </a:r>
          </a:p>
          <a:p>
            <a:pPr>
              <a:lnSpc>
                <a:spcPct val="90000"/>
              </a:lnSpc>
            </a:pPr>
            <a:r>
              <a:rPr lang="en-US" dirty="0"/>
              <a:t>In a randomized experiment we select N individuals from the population and randomly split them into two groups the treated with </a:t>
            </a:r>
            <a:r>
              <a:rPr lang="en-US" dirty="0" err="1"/>
              <a:t>N</a:t>
            </a:r>
            <a:r>
              <a:rPr lang="en-US" baseline="30000" dirty="0" err="1"/>
              <a:t>t</a:t>
            </a:r>
            <a:r>
              <a:rPr lang="en-US" dirty="0"/>
              <a:t> members and the untreated with N-N</a:t>
            </a:r>
            <a:r>
              <a:rPr lang="en-US" baseline="30000" dirty="0"/>
              <a:t>t</a:t>
            </a:r>
            <a:r>
              <a:rPr lang="en-US" dirty="0"/>
              <a:t>.</a:t>
            </a:r>
          </a:p>
        </p:txBody>
      </p:sp>
    </p:spTree>
    <p:extLst>
      <p:ext uri="{BB962C8B-B14F-4D97-AF65-F5344CB8AC3E}">
        <p14:creationId xmlns:p14="http://schemas.microsoft.com/office/powerpoint/2010/main" val="181572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HumanDevelopmentNetwork">
  <a:themeElements>
    <a:clrScheme name="HDN">
      <a:dk1>
        <a:srgbClr val="000000"/>
      </a:dk1>
      <a:lt1>
        <a:srgbClr val="FFFFFF"/>
      </a:lt1>
      <a:dk2>
        <a:srgbClr val="000000"/>
      </a:dk2>
      <a:lt2>
        <a:srgbClr val="FFFFFF"/>
      </a:lt2>
      <a:accent1>
        <a:srgbClr val="A82010"/>
      </a:accent1>
      <a:accent2>
        <a:srgbClr val="B8B8C0"/>
      </a:accent2>
      <a:accent3>
        <a:srgbClr val="B33826"/>
      </a:accent3>
      <a:accent4>
        <a:srgbClr val="E8842B"/>
      </a:accent4>
      <a:accent5>
        <a:srgbClr val="929292"/>
      </a:accent5>
      <a:accent6>
        <a:srgbClr val="AFAFB9"/>
      </a:accent6>
      <a:hlink>
        <a:srgbClr val="5F95D7"/>
      </a:hlink>
      <a:folHlink>
        <a:srgbClr val="CD7371"/>
      </a:folHlink>
    </a:clrScheme>
    <a:fontScheme name="WorldBank">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HumanDevelopmentNetwork">
  <a:themeElements>
    <a:clrScheme name="HDN">
      <a:dk1>
        <a:srgbClr val="000000"/>
      </a:dk1>
      <a:lt1>
        <a:srgbClr val="FFFFFF"/>
      </a:lt1>
      <a:dk2>
        <a:srgbClr val="000000"/>
      </a:dk2>
      <a:lt2>
        <a:srgbClr val="FFFFFF"/>
      </a:lt2>
      <a:accent1>
        <a:srgbClr val="A82010"/>
      </a:accent1>
      <a:accent2>
        <a:srgbClr val="B8B8C0"/>
      </a:accent2>
      <a:accent3>
        <a:srgbClr val="B33826"/>
      </a:accent3>
      <a:accent4>
        <a:srgbClr val="E8842B"/>
      </a:accent4>
      <a:accent5>
        <a:srgbClr val="929292"/>
      </a:accent5>
      <a:accent6>
        <a:srgbClr val="AFAFB9"/>
      </a:accent6>
      <a:hlink>
        <a:srgbClr val="5F95D7"/>
      </a:hlink>
      <a:folHlink>
        <a:srgbClr val="CD7371"/>
      </a:folHlink>
    </a:clrScheme>
    <a:fontScheme name="WorldBank">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HumanDevelopmentNetwork">
  <a:themeElements>
    <a:clrScheme name="HDN">
      <a:dk1>
        <a:srgbClr val="000000"/>
      </a:dk1>
      <a:lt1>
        <a:srgbClr val="FFFFFF"/>
      </a:lt1>
      <a:dk2>
        <a:srgbClr val="000000"/>
      </a:dk2>
      <a:lt2>
        <a:srgbClr val="FFFFFF"/>
      </a:lt2>
      <a:accent1>
        <a:srgbClr val="A82010"/>
      </a:accent1>
      <a:accent2>
        <a:srgbClr val="B8B8C0"/>
      </a:accent2>
      <a:accent3>
        <a:srgbClr val="B33826"/>
      </a:accent3>
      <a:accent4>
        <a:srgbClr val="E8842B"/>
      </a:accent4>
      <a:accent5>
        <a:srgbClr val="929292"/>
      </a:accent5>
      <a:accent6>
        <a:srgbClr val="AFAFB9"/>
      </a:accent6>
      <a:hlink>
        <a:srgbClr val="5F95D7"/>
      </a:hlink>
      <a:folHlink>
        <a:srgbClr val="CD7371"/>
      </a:folHlink>
    </a:clrScheme>
    <a:fontScheme name="WorldBank">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3849</TotalTime>
  <Words>3374</Words>
  <Application>Microsoft Office PowerPoint</Application>
  <PresentationFormat>On-screen Show (4:3)</PresentationFormat>
  <Paragraphs>297</Paragraphs>
  <Slides>74</Slides>
  <Notes>31</Notes>
  <HiddenSlides>0</HiddenSlides>
  <MMClips>0</MMClips>
  <ScaleCrop>false</ScaleCrop>
  <HeadingPairs>
    <vt:vector size="8" baseType="variant">
      <vt:variant>
        <vt:lpstr>Fonts Used</vt:lpstr>
      </vt:variant>
      <vt:variant>
        <vt:i4>12</vt:i4>
      </vt:variant>
      <vt:variant>
        <vt:lpstr>Theme</vt:lpstr>
      </vt:variant>
      <vt:variant>
        <vt:i4>4</vt:i4>
      </vt:variant>
      <vt:variant>
        <vt:lpstr>Embedded OLE Servers</vt:lpstr>
      </vt:variant>
      <vt:variant>
        <vt:i4>1</vt:i4>
      </vt:variant>
      <vt:variant>
        <vt:lpstr>Slide Titles</vt:lpstr>
      </vt:variant>
      <vt:variant>
        <vt:i4>74</vt:i4>
      </vt:variant>
    </vt:vector>
  </HeadingPairs>
  <TitlesOfParts>
    <vt:vector size="91" baseType="lpstr">
      <vt:lpstr>Times New Roman</vt:lpstr>
      <vt:lpstr>Wingdings 3</vt:lpstr>
      <vt:lpstr>宋体</vt:lpstr>
      <vt:lpstr>Calibri</vt:lpstr>
      <vt:lpstr>cmbx12</vt:lpstr>
      <vt:lpstr>Arial</vt:lpstr>
      <vt:lpstr>Wingdings 2</vt:lpstr>
      <vt:lpstr>Cambria Math</vt:lpstr>
      <vt:lpstr>Segoe UI</vt:lpstr>
      <vt:lpstr>Wingdings</vt:lpstr>
      <vt:lpstr>Symbol</vt:lpstr>
      <vt:lpstr>Courier New</vt:lpstr>
      <vt:lpstr>Module</vt:lpstr>
      <vt:lpstr>HumanDevelopmentNetwork</vt:lpstr>
      <vt:lpstr>1_HumanDevelopmentNetwork</vt:lpstr>
      <vt:lpstr>2_HumanDevelopmentNetwork</vt:lpstr>
      <vt:lpstr>Equation</vt:lpstr>
      <vt:lpstr>The Fundamental Problem of Causal Inference</vt:lpstr>
      <vt:lpstr>Ideal and Real Data</vt:lpstr>
      <vt:lpstr>What can we Learn from Real Data?</vt:lpstr>
      <vt:lpstr>Danger!</vt:lpstr>
      <vt:lpstr>What can we Learn from Real Data?</vt:lpstr>
      <vt:lpstr>PowerPoint Presentation</vt:lpstr>
      <vt:lpstr>ATE, ATT, ATU</vt:lpstr>
      <vt:lpstr>Homework</vt:lpstr>
      <vt:lpstr>The Gold Standard</vt:lpstr>
      <vt:lpstr>Regression (Aside)</vt:lpstr>
      <vt:lpstr>Matching</vt:lpstr>
      <vt:lpstr>One Difference Example</vt:lpstr>
      <vt:lpstr>PowerPoint Presentation</vt:lpstr>
      <vt:lpstr>When can we use matching?</vt:lpstr>
      <vt:lpstr>Matching with More Than One Conditioning Variable</vt:lpstr>
      <vt:lpstr>Peer Effects and Matching Sacerdote, B. (Dartmouth), 2001, Peer effects with random assignment: Results for Dartmouth roommates. Quarterly Journal of Economics, 116(2), 681-704</vt:lpstr>
      <vt:lpstr>Random within blocks</vt:lpstr>
      <vt:lpstr>Show Pre-Treatment Variables are Randomized</vt:lpstr>
      <vt:lpstr>PowerPoint Presentation</vt:lpstr>
      <vt:lpstr>Peer Effects</vt:lpstr>
      <vt:lpstr>Random within blocks</vt:lpstr>
      <vt:lpstr>The Curse of Dimensionality</vt:lpstr>
      <vt:lpstr>Distance Measures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Matching based on the Propensity Score</vt:lpstr>
      <vt:lpstr>Does the propensity score approach solve the dimensionality problem?</vt:lpstr>
      <vt:lpstr>The Philosophy of PS Matching</vt:lpstr>
      <vt:lpstr>Implementation of the estimation strategy</vt:lpstr>
      <vt:lpstr>Step 2: Estimate the average treatment effect given the propensity score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Matching Methods Stata</vt:lpstr>
      <vt:lpstr>Inverse Probability Weighting</vt:lpstr>
      <vt:lpstr>PowerPoint Presentation</vt:lpstr>
      <vt:lpstr>PowerPoint Presentation</vt:lpstr>
      <vt:lpstr>PowerPoint Presentation</vt:lpstr>
      <vt:lpstr>Angrist-Krueger IV</vt:lpstr>
      <vt:lpstr>PowerPoint Presentation</vt:lpstr>
      <vt:lpstr>PowerPoint Presentation</vt:lpstr>
      <vt:lpstr>Voluntary job training program</vt:lpstr>
      <vt:lpstr>Problem #1: Omitted Variables</vt:lpstr>
      <vt:lpstr>Omitted variable bias</vt:lpstr>
      <vt:lpstr>Problem #2: Endogenous Decision to Participate</vt:lpstr>
      <vt:lpstr>Problem #2: Endogenous Decision to Participate</vt:lpstr>
      <vt:lpstr>What can we do to solve this problem?</vt:lpstr>
      <vt:lpstr>Back to the job training program</vt:lpstr>
      <vt:lpstr>Generating an outside variable for the job training program</vt:lpstr>
      <vt:lpstr>Characteristics of an instrumental variable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Extra</vt:lpstr>
      <vt:lpstr>Matching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Fundamental Problem of Causal Inference</dc:title>
  <dc:creator>GMU</dc:creator>
  <cp:lastModifiedBy>Alex T Tabarrok</cp:lastModifiedBy>
  <cp:revision>123</cp:revision>
  <dcterms:created xsi:type="dcterms:W3CDTF">2007-01-12T14:58:53Z</dcterms:created>
  <dcterms:modified xsi:type="dcterms:W3CDTF">2021-08-30T17:58:17Z</dcterms:modified>
</cp:coreProperties>
</file>