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2" r:id="rId9"/>
    <p:sldId id="265" r:id="rId10"/>
    <p:sldId id="270" r:id="rId11"/>
    <p:sldId id="271" r:id="rId12"/>
    <p:sldId id="266" r:id="rId13"/>
    <p:sldId id="277" r:id="rId14"/>
    <p:sldId id="278" r:id="rId15"/>
    <p:sldId id="273" r:id="rId16"/>
    <p:sldId id="274" r:id="rId17"/>
    <p:sldId id="275" r:id="rId18"/>
    <p:sldId id="276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ngooding\Local%20Settings\Temporary%20Internet%20Files\Content.Outlook\OXSO0TBB\fundraiser%20grap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Wes</c:v>
                </c:pt>
              </c:strCache>
            </c:strRef>
          </c:tx>
          <c:marker>
            <c:symbol val="none"/>
          </c:marker>
          <c:val>
            <c:numRef>
              <c:f>Sheet1!$B$2:$B$24</c:f>
              <c:numCache>
                <c:formatCode>General</c:formatCode>
                <c:ptCount val="23"/>
                <c:pt idx="0">
                  <c:v>180</c:v>
                </c:pt>
                <c:pt idx="1">
                  <c:v>170</c:v>
                </c:pt>
                <c:pt idx="2">
                  <c:v>160</c:v>
                </c:pt>
                <c:pt idx="3">
                  <c:v>150</c:v>
                </c:pt>
                <c:pt idx="4">
                  <c:v>140</c:v>
                </c:pt>
                <c:pt idx="5">
                  <c:v>130</c:v>
                </c:pt>
                <c:pt idx="6">
                  <c:v>120</c:v>
                </c:pt>
                <c:pt idx="7">
                  <c:v>110</c:v>
                </c:pt>
                <c:pt idx="8">
                  <c:v>100</c:v>
                </c:pt>
                <c:pt idx="9">
                  <c:v>90</c:v>
                </c:pt>
                <c:pt idx="10">
                  <c:v>80</c:v>
                </c:pt>
                <c:pt idx="11">
                  <c:v>70</c:v>
                </c:pt>
                <c:pt idx="12">
                  <c:v>60</c:v>
                </c:pt>
                <c:pt idx="13">
                  <c:v>50</c:v>
                </c:pt>
                <c:pt idx="14">
                  <c:v>40</c:v>
                </c:pt>
                <c:pt idx="15">
                  <c:v>30</c:v>
                </c:pt>
                <c:pt idx="16">
                  <c:v>20</c:v>
                </c:pt>
                <c:pt idx="17">
                  <c:v>10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Scott</c:v>
                </c:pt>
              </c:strCache>
            </c:strRef>
          </c:tx>
          <c:marker>
            <c:symbol val="none"/>
          </c:marker>
          <c:val>
            <c:numRef>
              <c:f>Sheet1!$C$2:$C$24</c:f>
              <c:numCache>
                <c:formatCode>General</c:formatCode>
                <c:ptCount val="23"/>
                <c:pt idx="0">
                  <c:v>110</c:v>
                </c:pt>
                <c:pt idx="1">
                  <c:v>105</c:v>
                </c:pt>
                <c:pt idx="2">
                  <c:v>100</c:v>
                </c:pt>
                <c:pt idx="3">
                  <c:v>95</c:v>
                </c:pt>
                <c:pt idx="4">
                  <c:v>90</c:v>
                </c:pt>
                <c:pt idx="5">
                  <c:v>85</c:v>
                </c:pt>
                <c:pt idx="6">
                  <c:v>80</c:v>
                </c:pt>
                <c:pt idx="7">
                  <c:v>75</c:v>
                </c:pt>
                <c:pt idx="8">
                  <c:v>70</c:v>
                </c:pt>
                <c:pt idx="9">
                  <c:v>65</c:v>
                </c:pt>
                <c:pt idx="10">
                  <c:v>60</c:v>
                </c:pt>
                <c:pt idx="11">
                  <c:v>55</c:v>
                </c:pt>
                <c:pt idx="12">
                  <c:v>50</c:v>
                </c:pt>
                <c:pt idx="13">
                  <c:v>45</c:v>
                </c:pt>
                <c:pt idx="14">
                  <c:v>40</c:v>
                </c:pt>
                <c:pt idx="15">
                  <c:v>35</c:v>
                </c:pt>
                <c:pt idx="16">
                  <c:v>30</c:v>
                </c:pt>
                <c:pt idx="17">
                  <c:v>25</c:v>
                </c:pt>
                <c:pt idx="18">
                  <c:v>20</c:v>
                </c:pt>
                <c:pt idx="19">
                  <c:v>15</c:v>
                </c:pt>
                <c:pt idx="20">
                  <c:v>10</c:v>
                </c:pt>
                <c:pt idx="21">
                  <c:v>5</c:v>
                </c:pt>
                <c:pt idx="22">
                  <c:v>0</c:v>
                </c:pt>
              </c:numCache>
            </c:numRef>
          </c:val>
        </c:ser>
        <c:marker val="1"/>
        <c:axId val="50964352"/>
        <c:axId val="50965888"/>
      </c:lineChart>
      <c:catAx>
        <c:axId val="50964352"/>
        <c:scaling>
          <c:orientation val="minMax"/>
        </c:scaling>
        <c:axPos val="b"/>
        <c:numFmt formatCode="General" sourceLinked="1"/>
        <c:tickLblPos val="nextTo"/>
        <c:crossAx val="50965888"/>
        <c:crosses val="autoZero"/>
        <c:auto val="1"/>
        <c:lblAlgn val="ctr"/>
        <c:lblOffset val="100"/>
      </c:catAx>
      <c:valAx>
        <c:axId val="50965888"/>
        <c:scaling>
          <c:orientation val="minMax"/>
        </c:scaling>
        <c:axPos val="l"/>
        <c:majorGridlines/>
        <c:numFmt formatCode="General" sourceLinked="1"/>
        <c:tickLblPos val="nextTo"/>
        <c:crossAx val="509643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794621-49AB-4DBD-A96D-7F65529BE7B1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A8C2BD-F0F1-47E9-B151-B5A908A17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6EA99A-E802-4675-ADAD-4F8D2C816D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32D5F60-5A10-45A4-B118-C2AB5BC16D63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5CC8A9D-C78F-4406-9134-E51F7A0E8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5861-3F7E-4669-9AFD-EB1E26FAB089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C41D-9FB6-4395-A962-977E71282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F9CE-5967-4230-9AC0-51619A4726D7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20D31-CE6E-4279-B96D-BF1501F2A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3721AB-F805-4CD8-AC42-B49184F27B0C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6B55B1-0426-41AA-875B-367D7958E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3F94C23-9E82-4A17-9EE0-A64CE76A2682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AEE7D75-0C52-48B2-B7B6-54B220F7F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E51F46-7279-4461-9676-E477D62E87B6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A7C4D-1EE0-417D-93DB-5EDD67158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CCBFF8-FCB2-43FB-961D-E6C959B11A4B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CA2C96-DB99-412C-8F1B-3E871BF3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B594C0-ECE1-4338-91E1-5ABDE51A16AB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3F890-2398-46B3-B8B4-783E95A0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776F-AEDC-4D76-B689-67424C4C09E9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C3593-6B40-4EC4-936E-D8DDD82A8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A5126FF-2163-4E9B-A348-BD07A3288343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FAD268B-6B60-404A-892D-AE68CB137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833F0A0-300F-459D-A6F5-B755279FDDF4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7A16C76-74E3-4494-9FEB-3CEE9EAC5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F2A5F1-0D5C-48FA-9B81-9308985A8384}" type="datetimeFigureOut">
              <a:rPr lang="en-US"/>
              <a:pPr>
                <a:defRPr/>
              </a:pPr>
              <a:t>2/19/2010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837E8EC-E3FB-44DD-98FD-FF07FEF3F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1" r:id="rId7"/>
    <p:sldLayoutId id="2147483690" r:id="rId8"/>
    <p:sldLayoutId id="2147483691" r:id="rId9"/>
    <p:sldLayoutId id="2147483682" r:id="rId10"/>
    <p:sldLayoutId id="2147483683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Lesson Study- Stone MS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October 7,2009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smtClean="0"/>
              <a:t>Emily Altadonna, Laura Gooding, Velma Greene, Karen Serroka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>
                <a:effectLst/>
              </a:rPr>
              <a:t>Results:</a:t>
            </a:r>
          </a:p>
        </p:txBody>
      </p:sp>
      <p:pic>
        <p:nvPicPr>
          <p:cNvPr id="37895" name="Picture 7" descr="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 l="-2362" t="43143"/>
          <a:stretch>
            <a:fillRect/>
          </a:stretch>
        </p:blipFill>
        <p:spPr>
          <a:xfrm>
            <a:off x="1038225" y="1646238"/>
            <a:ext cx="3381375" cy="4525962"/>
          </a:xfrm>
          <a:noFill/>
        </p:spPr>
      </p:pic>
      <p:pic>
        <p:nvPicPr>
          <p:cNvPr id="37896" name="Picture 8" descr="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 t="29471" r="9183"/>
          <a:stretch>
            <a:fillRect/>
          </a:stretch>
        </p:blipFill>
        <p:spPr>
          <a:xfrm>
            <a:off x="5091113" y="1646238"/>
            <a:ext cx="3151187" cy="4525962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endParaRPr lang="en-US" smtClean="0">
              <a:effectLst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Key ideas that came out:</a:t>
            </a:r>
          </a:p>
          <a:p>
            <a:r>
              <a:rPr lang="en-US" smtClean="0"/>
              <a:t>“one decreased faster and the other decreased slower”</a:t>
            </a:r>
          </a:p>
          <a:p>
            <a:r>
              <a:rPr lang="en-US" smtClean="0"/>
              <a:t>“When did Nate (Dan) run out of money”</a:t>
            </a:r>
          </a:p>
          <a:p>
            <a:r>
              <a:rPr lang="en-US" smtClean="0"/>
              <a:t>“What day were they both out of money, (or the money was equal again)”</a:t>
            </a:r>
          </a:p>
          <a:p>
            <a:r>
              <a:rPr lang="en-US" smtClean="0"/>
              <a:t>“How many extra days did Nate get candy and Dan didn’t”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Laura’s Lesson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Set-Up</a:t>
            </a:r>
          </a:p>
          <a:p>
            <a:r>
              <a:rPr lang="en-US" dirty="0" smtClean="0"/>
              <a:t>Same problem, just changed names to student names for engagement purposes</a:t>
            </a:r>
          </a:p>
          <a:p>
            <a:r>
              <a:rPr lang="en-US" dirty="0" smtClean="0"/>
              <a:t>Presented to an Algebra Honors class</a:t>
            </a:r>
          </a:p>
          <a:p>
            <a:r>
              <a:rPr lang="en-US" dirty="0" smtClean="0"/>
              <a:t>Placement was after linear equations graphing unit.</a:t>
            </a:r>
          </a:p>
          <a:p>
            <a:r>
              <a:rPr lang="en-US" dirty="0" smtClean="0"/>
              <a:t>Homework was a decreasing function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Laura’s Lesson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 we surprisingly almost identical to the original lesson study</a:t>
            </a:r>
          </a:p>
          <a:p>
            <a:r>
              <a:rPr lang="en-US" dirty="0" smtClean="0"/>
              <a:t>Many students did come up with equations, but none of them tried to graph the equations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Conclusion:</a:t>
            </a:r>
          </a:p>
          <a:p>
            <a:r>
              <a:rPr lang="en-US" dirty="0" smtClean="0"/>
              <a:t>Students are not comfortable with graphing as a problem solving method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Laura’s Lesson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 minutes not enough time for the lesson.</a:t>
            </a:r>
          </a:p>
          <a:p>
            <a:r>
              <a:rPr lang="en-US" dirty="0" smtClean="0"/>
              <a:t>Students were not motivated to find alternate methods for finding solutions</a:t>
            </a:r>
          </a:p>
          <a:p>
            <a:r>
              <a:rPr lang="en-US" dirty="0" smtClean="0"/>
              <a:t>Perhaps more problems needed in order to keep students on task </a:t>
            </a:r>
          </a:p>
          <a:p>
            <a:r>
              <a:rPr lang="en-US" dirty="0" smtClean="0"/>
              <a:t>Need to rework lesson to insure time to reach comparison/contrast of solution methods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Velma’s Lesson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lesson was taught to my 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 tutorial  mat h class. Tutorial Math is for students that have failed the </a:t>
            </a:r>
            <a:r>
              <a:rPr lang="en-US" dirty="0" err="1" smtClean="0"/>
              <a:t>Va</a:t>
            </a:r>
            <a:r>
              <a:rPr lang="en-US" dirty="0" smtClean="0"/>
              <a:t> SOL the previous year.  The class sizes are small ( max . 15 students) and equipped with computers for each student.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Most of my students initially thought the lesson was easy.</a:t>
            </a:r>
          </a:p>
          <a:p>
            <a:r>
              <a:rPr lang="en-US" dirty="0" smtClean="0"/>
              <a:t>- Some wanted to know if candy was bought on the first day. </a:t>
            </a:r>
          </a:p>
          <a:p>
            <a:r>
              <a:rPr lang="en-US" dirty="0" smtClean="0"/>
              <a:t>- All but one team got the problem incorrect. </a:t>
            </a:r>
          </a:p>
          <a:p>
            <a:r>
              <a:rPr lang="en-US" dirty="0" smtClean="0"/>
              <a:t>- They found when the money was even.</a:t>
            </a:r>
          </a:p>
          <a:p>
            <a:r>
              <a:rPr lang="en-US" dirty="0" smtClean="0"/>
              <a:t>- I had to reread the problem with the students for them to comprehend 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All students used a chart to work the problem.</a:t>
            </a:r>
          </a:p>
          <a:p>
            <a:r>
              <a:rPr lang="en-US" dirty="0" smtClean="0"/>
              <a:t>- One student who was in detention that day used an equation.</a:t>
            </a:r>
          </a:p>
          <a:p>
            <a:r>
              <a:rPr lang="en-US" dirty="0" smtClean="0"/>
              <a:t>                       Conclusion</a:t>
            </a:r>
          </a:p>
          <a:p>
            <a:r>
              <a:rPr lang="en-US" dirty="0" smtClean="0"/>
              <a:t>- They want the easy way out.</a:t>
            </a:r>
          </a:p>
          <a:p>
            <a:r>
              <a:rPr lang="en-US" dirty="0" smtClean="0"/>
              <a:t>-They want  the ends rather than the means.</a:t>
            </a:r>
          </a:p>
          <a:p>
            <a:r>
              <a:rPr lang="en-US" dirty="0" smtClean="0"/>
              <a:t>- They want  to do like everyone else.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With the exception of one team all of their answers were correct.</a:t>
            </a:r>
          </a:p>
          <a:p>
            <a:r>
              <a:rPr lang="en-US" dirty="0" smtClean="0"/>
              <a:t>- They had not been exposed to equations as my 8</a:t>
            </a:r>
            <a:r>
              <a:rPr lang="en-US" baseline="30000" dirty="0" smtClean="0"/>
              <a:t>th</a:t>
            </a:r>
            <a:r>
              <a:rPr lang="en-US" dirty="0" smtClean="0"/>
              <a:t> graders had.</a:t>
            </a:r>
          </a:p>
          <a:p>
            <a:r>
              <a:rPr lang="en-US" dirty="0" smtClean="0"/>
              <a:t>- They used pictures and charts to solve the problem. </a:t>
            </a:r>
          </a:p>
          <a:p>
            <a:r>
              <a:rPr lang="en-US" dirty="0" smtClean="0"/>
              <a:t>                          Conclusions</a:t>
            </a:r>
          </a:p>
          <a:p>
            <a:r>
              <a:rPr lang="en-US" dirty="0" smtClean="0"/>
              <a:t>-7</a:t>
            </a:r>
            <a:r>
              <a:rPr lang="en-US" baseline="30000" dirty="0" smtClean="0"/>
              <a:t>th</a:t>
            </a:r>
            <a:r>
              <a:rPr lang="en-US" dirty="0" smtClean="0"/>
              <a:t> graders work harder, have less complaints and strive for perfection.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Ways to Extend the Lesson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1500" b="1" smtClean="0"/>
              <a:t>Our classrooms are filled with a diverse population. Have students do the same lesson but use one currency from another country. It could be their native country, a country in which they are learning the language, or a country of their choice. (example the Euro)  Because the dollar fluctuations daily it may be interesting do this lesson on two different days to see if the results change. </a:t>
            </a:r>
            <a:endParaRPr lang="en-US" sz="1500" smtClean="0"/>
          </a:p>
          <a:p>
            <a:pPr hangingPunct="0">
              <a:buFont typeface="Wingdings 2" pitchFamily="18" charset="2"/>
              <a:buNone/>
            </a:pPr>
            <a:r>
              <a:rPr lang="en-US" sz="1500" b="1" smtClean="0"/>
              <a:t> </a:t>
            </a:r>
            <a:endParaRPr lang="en-US" sz="1500" smtClean="0"/>
          </a:p>
          <a:p>
            <a:pPr hangingPunct="0">
              <a:buFont typeface="Wingdings 2" pitchFamily="18" charset="2"/>
              <a:buNone/>
            </a:pPr>
            <a:r>
              <a:rPr lang="en-US" sz="1500" b="1" smtClean="0"/>
              <a:t> </a:t>
            </a:r>
            <a:endParaRPr lang="en-US" sz="1500" smtClean="0"/>
          </a:p>
          <a:p>
            <a:pPr hangingPunct="0"/>
            <a:r>
              <a:rPr lang="en-US" sz="1500" b="1" smtClean="0"/>
              <a:t>We as teachers often teach two to three preps. It may be interesting to give the lesson to different preps to see the following differences- how students arrive at answers, how much guidance is given, how many methods were used, etc.</a:t>
            </a:r>
            <a:endParaRPr lang="en-US" sz="1500" smtClean="0"/>
          </a:p>
          <a:p>
            <a:pPr hangingPunct="0">
              <a:buFont typeface="Wingdings 2" pitchFamily="18" charset="2"/>
              <a:buNone/>
            </a:pPr>
            <a:r>
              <a:rPr lang="en-US" sz="1500" b="1" smtClean="0"/>
              <a:t> </a:t>
            </a:r>
            <a:endParaRPr lang="en-US" sz="1500" smtClean="0"/>
          </a:p>
          <a:p>
            <a:pPr hangingPunct="0"/>
            <a:r>
              <a:rPr lang="en-US" sz="1500" b="1" smtClean="0"/>
              <a:t>Present the problem backwards. Students are told on that on the 18</a:t>
            </a:r>
            <a:r>
              <a:rPr lang="en-US" sz="1500" b="1" baseline="30000" smtClean="0"/>
              <a:t>th</a:t>
            </a:r>
            <a:r>
              <a:rPr lang="en-US" sz="1500" b="1" smtClean="0"/>
              <a:t> day Wes had 0 cents and Scott had 20 cents and on the 22</a:t>
            </a:r>
            <a:r>
              <a:rPr lang="en-US" sz="1500" b="1" baseline="30000" smtClean="0"/>
              <a:t>nd</a:t>
            </a:r>
            <a:r>
              <a:rPr lang="en-US" sz="1500" b="1" smtClean="0"/>
              <a:t> day Scott had 0 cents. How much did the have on day zero? </a:t>
            </a:r>
            <a:endParaRPr lang="en-US" sz="1500" smtClean="0"/>
          </a:p>
          <a:p>
            <a:pPr hangingPunct="0">
              <a:buFont typeface="Wingdings 2" pitchFamily="18" charset="2"/>
              <a:buNone/>
            </a:pPr>
            <a:r>
              <a:rPr lang="en-US" sz="1500" b="1" smtClean="0"/>
              <a:t> </a:t>
            </a:r>
            <a:endParaRPr lang="en-US" sz="1500" smtClean="0"/>
          </a:p>
          <a:p>
            <a:pPr hangingPunct="0"/>
            <a:r>
              <a:rPr lang="en-US" sz="1500" b="1" smtClean="0"/>
              <a:t>The lesson is being taught one month after school has started. Teach the lesson in the 4</a:t>
            </a:r>
            <a:r>
              <a:rPr lang="en-US" sz="1500" b="1" baseline="30000" smtClean="0"/>
              <a:t>th</a:t>
            </a:r>
            <a:r>
              <a:rPr lang="en-US" sz="1500" b="1" smtClean="0"/>
              <a:t> quarter after relations, functions, etc. have been taught. Compare the results.</a:t>
            </a:r>
            <a:endParaRPr lang="en-US" sz="1500" smtClean="0"/>
          </a:p>
          <a:p>
            <a:pPr hangingPunct="0">
              <a:buFont typeface="Wingdings 2" pitchFamily="18" charset="2"/>
              <a:buNone/>
            </a:pPr>
            <a:r>
              <a:rPr lang="en-US" sz="1500" b="1" smtClean="0"/>
              <a:t> </a:t>
            </a:r>
            <a:endParaRPr lang="en-US" sz="1500" smtClean="0"/>
          </a:p>
          <a:p>
            <a:r>
              <a:rPr lang="en-US" sz="1500" b="1" smtClean="0"/>
              <a:t>Change the problem by saying on every 5</a:t>
            </a:r>
            <a:r>
              <a:rPr lang="en-US" sz="1500" b="1" baseline="30000" smtClean="0"/>
              <a:t>th</a:t>
            </a:r>
            <a:r>
              <a:rPr lang="en-US" sz="1500" b="1" smtClean="0"/>
              <a:t>  day ( Fridays) the lollipops were half   price. Wes continued to buy only one lollipop on Friday. Compare your results.</a:t>
            </a:r>
            <a:endParaRPr lang="en-US" sz="15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Research Aim &amp; Lesson Goal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 Develop Students’ Algebraic Thinking in the Middle Grades Students will communicate their mathematical ideas, make connections &amp; generalizations.</a:t>
            </a:r>
          </a:p>
          <a:p>
            <a:r>
              <a:rPr lang="en-US" smtClean="0"/>
              <a:t>Explore the use of tables, graphs, and algebraic expressions/equations to assist in problem-solving.  Compare the different solution strategies that students may use.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VA SOL’s and Lesson Placement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Explore the use of tables, graphs, and algebraic expressions/equations to assist in problem-solving.  Compare the different solution strategies that students may use.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SOLs addressed:  A.1, A.2, A.5, A.8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Summary of </a:t>
            </a: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SOL topics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A.1 -</a:t>
            </a:r>
            <a:r>
              <a:rPr lang="en-US" cap="all" dirty="0" smtClean="0"/>
              <a:t> The student will investigate and analyze function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A.2-</a:t>
            </a:r>
            <a:r>
              <a:rPr lang="en-US" cap="all" dirty="0" smtClean="0"/>
              <a:t> The student will use knowledge of transformations to write an equation given the graph of a function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A.5-</a:t>
            </a:r>
            <a:r>
              <a:rPr lang="en-US" cap="all" dirty="0" smtClean="0"/>
              <a:t> The student will determine optimal values in problem situations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A.8-</a:t>
            </a:r>
            <a:r>
              <a:rPr lang="en-US" cap="all" dirty="0" smtClean="0"/>
              <a:t> The student will design and conduct an experiment/survey (Data analysis)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PTA Fundraiser Problem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The PTA is selling candy in the cafeteria to raise money for the 8</a:t>
            </a:r>
            <a:r>
              <a:rPr lang="en-US" baseline="30000" dirty="0" smtClean="0"/>
              <a:t>th</a:t>
            </a:r>
            <a:r>
              <a:rPr lang="en-US" dirty="0" smtClean="0"/>
              <a:t> grade field trip.  They are selling mints for 5 cents apiece and lollipops for 10 cents apiece.  Wes has 18 dimes in his wallet, and Scott has 22 nickels.  Every day at lunch, Wes buys a lollipop and Scott buys a mint.  After lunch one day, the boys discover that Scott has more money than Wes.  At this point, how many days have they been buying candy?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Anticipated Response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5883275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Anticipated Response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447800"/>
          <a:ext cx="3352799" cy="5105392"/>
        </p:xfrm>
        <a:graphic>
          <a:graphicData uri="http://schemas.openxmlformats.org/drawingml/2006/table">
            <a:tbl>
              <a:tblPr/>
              <a:tblGrid>
                <a:gridCol w="838199"/>
                <a:gridCol w="1295400"/>
                <a:gridCol w="1219200"/>
              </a:tblGrid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Day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Wes’ Money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Scott’s Money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0 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180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110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1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170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105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2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160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100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3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150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95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4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140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90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5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130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85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6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120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80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7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110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75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8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100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70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9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90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65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10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80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60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11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70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55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12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60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50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13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50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45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14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40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40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15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30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35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16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20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30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17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10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25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18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20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19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20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10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21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  5 cents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9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atin typeface="Times New Roman"/>
                          <a:ea typeface="Times New Roman"/>
                        </a:rPr>
                        <a:t>              22</a:t>
                      </a: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atin typeface="Times New Roman"/>
                          <a:ea typeface="Times New Roman"/>
                        </a:rPr>
                        <a:t>                0 cents</a:t>
                      </a:r>
                      <a:endParaRPr lang="en-US" sz="700" kern="1400" dirty="0">
                        <a:latin typeface="Times New Roman"/>
                        <a:ea typeface="Times New Roman"/>
                      </a:endParaRPr>
                    </a:p>
                  </a:txBody>
                  <a:tcPr marL="80992" marR="8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84" name="Content Placeholder 2"/>
          <p:cNvSpPr>
            <a:spLocks noGrp="1"/>
          </p:cNvSpPr>
          <p:nvPr>
            <p:ph idx="1"/>
          </p:nvPr>
        </p:nvSpPr>
        <p:spPr>
          <a:xfrm>
            <a:off x="3886200" y="5486400"/>
            <a:ext cx="4800600" cy="10668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FFFF00"/>
                </a:solidFill>
              </a:rPr>
              <a:t>W=180-10x</a:t>
            </a:r>
          </a:p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FFFF00"/>
                </a:solidFill>
              </a:rPr>
              <a:t>S=110-5x</a:t>
            </a:r>
          </a:p>
        </p:txBody>
      </p:sp>
      <p:grpSp>
        <p:nvGrpSpPr>
          <p:cNvPr id="20585" name="Group 12"/>
          <p:cNvGrpSpPr>
            <a:grpSpLocks/>
          </p:cNvGrpSpPr>
          <p:nvPr/>
        </p:nvGrpSpPr>
        <p:grpSpPr bwMode="auto">
          <a:xfrm>
            <a:off x="4038600" y="1447800"/>
            <a:ext cx="4281488" cy="4114800"/>
            <a:chOff x="4038600" y="1447800"/>
            <a:chExt cx="4281487" cy="4114800"/>
          </a:xfrm>
        </p:grpSpPr>
        <p:graphicFrame>
          <p:nvGraphicFramePr>
            <p:cNvPr id="8" name="Chart 7"/>
            <p:cNvGraphicFramePr>
              <a:graphicFrameLocks/>
            </p:cNvGraphicFramePr>
            <p:nvPr/>
          </p:nvGraphicFramePr>
          <p:xfrm>
            <a:off x="4419600" y="1752600"/>
            <a:ext cx="3900487" cy="3438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587" name="Content Placeholder 2"/>
            <p:cNvSpPr txBox="1">
              <a:spLocks/>
            </p:cNvSpPr>
            <p:nvPr/>
          </p:nvSpPr>
          <p:spPr bwMode="auto">
            <a:xfrm>
              <a:off x="4495800" y="1447800"/>
              <a:ext cx="3276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92100" indent="-292100" algn="ctr">
                <a:buClr>
                  <a:schemeClr val="accent1"/>
                </a:buClr>
                <a:buSzPct val="70000"/>
                <a:buFont typeface="Wingdings 2" pitchFamily="18" charset="2"/>
                <a:buNone/>
              </a:pPr>
              <a:r>
                <a:rPr lang="en-US" sz="1500">
                  <a:latin typeface="Rockwell"/>
                </a:rPr>
                <a:t>Wes and Scott’s Money</a:t>
              </a:r>
            </a:p>
          </p:txBody>
        </p:sp>
        <p:sp>
          <p:nvSpPr>
            <p:cNvPr id="20588" name="Content Placeholder 2"/>
            <p:cNvSpPr txBox="1">
              <a:spLocks/>
            </p:cNvSpPr>
            <p:nvPr/>
          </p:nvSpPr>
          <p:spPr bwMode="auto">
            <a:xfrm>
              <a:off x="4572000" y="5105400"/>
              <a:ext cx="3276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92100" indent="-292100" algn="ctr">
                <a:buClr>
                  <a:schemeClr val="accent1"/>
                </a:buClr>
                <a:buSzPct val="70000"/>
                <a:buFont typeface="Wingdings 2" pitchFamily="18" charset="2"/>
                <a:buNone/>
              </a:pPr>
              <a:r>
                <a:rPr lang="en-US" sz="1500">
                  <a:latin typeface="Rockwell"/>
                </a:rPr>
                <a:t>Day of buying candy</a:t>
              </a: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4038600" y="2057400"/>
              <a:ext cx="533400" cy="2667000"/>
            </a:xfrm>
            <a:prstGeom prst="rect">
              <a:avLst/>
            </a:prstGeom>
          </p:spPr>
          <p:txBody>
            <a:bodyPr vert="vert270">
              <a:normAutofit/>
            </a:bodyPr>
            <a:lstStyle/>
            <a:p>
              <a:pPr marL="292100" indent="-292100"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 2"/>
                <a:buNone/>
                <a:defRPr/>
              </a:pPr>
              <a:r>
                <a:rPr lang="en-US" sz="1500" dirty="0">
                  <a:latin typeface="+mn-lt"/>
                </a:rPr>
                <a:t>Amount of money(cents)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084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Student Response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62000"/>
            <a:ext cx="413385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449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Karen’s Lesson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Focus was Statistics: asked students to 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            “collect and, represent” the data</a:t>
            </a:r>
          </a:p>
          <a:p>
            <a:r>
              <a:rPr lang="en-US" sz="2800" smtClean="0"/>
              <a:t>What are some other types of information we can determine from the data.</a:t>
            </a:r>
          </a:p>
          <a:p>
            <a:r>
              <a:rPr lang="en-US" sz="2800" smtClean="0"/>
              <a:t>Introduction questions: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How much money do they each have?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Who starts with more money?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Will he always have more money?</a:t>
            </a:r>
          </a:p>
          <a:p>
            <a:r>
              <a:rPr lang="en-US" sz="2800" smtClean="0"/>
              <a:t>I prepared a graph for them to use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</TotalTime>
  <Words>849</Words>
  <Application>Microsoft Office PowerPoint</Application>
  <PresentationFormat>On-screen Show (4:3)</PresentationFormat>
  <Paragraphs>164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Lesson Study- Stone MS October 7,2009</vt:lpstr>
      <vt:lpstr> Research Aim &amp; Lesson Goal</vt:lpstr>
      <vt:lpstr>VA SOL’s and Lesson Placement</vt:lpstr>
      <vt:lpstr>Summary of SOL topics</vt:lpstr>
      <vt:lpstr>PTA Fundraiser Problem</vt:lpstr>
      <vt:lpstr>Anticipated Response</vt:lpstr>
      <vt:lpstr>Anticipated Response</vt:lpstr>
      <vt:lpstr>Student Response</vt:lpstr>
      <vt:lpstr>Karen’s Lesson</vt:lpstr>
      <vt:lpstr>Results:</vt:lpstr>
      <vt:lpstr>Slide 11</vt:lpstr>
      <vt:lpstr>Laura’s Lesson</vt:lpstr>
      <vt:lpstr>Laura’s Lesson Continued</vt:lpstr>
      <vt:lpstr>Laura’s Lesson Continued</vt:lpstr>
      <vt:lpstr>Velma’s Lesson</vt:lpstr>
      <vt:lpstr>8th Graders  </vt:lpstr>
      <vt:lpstr>8th Graders (cont.)</vt:lpstr>
      <vt:lpstr>7th Graders</vt:lpstr>
      <vt:lpstr>Ways to Extend the Lesson</vt:lpstr>
    </vt:vector>
  </TitlesOfParts>
  <Company>Fairfax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Study- Stone MS October 7,2009</dc:title>
  <dc:creator>LNGooding</dc:creator>
  <cp:lastModifiedBy>GoodBerger</cp:lastModifiedBy>
  <cp:revision>10</cp:revision>
  <dcterms:created xsi:type="dcterms:W3CDTF">2009-10-07T14:55:21Z</dcterms:created>
  <dcterms:modified xsi:type="dcterms:W3CDTF">2010-02-20T02:13:25Z</dcterms:modified>
</cp:coreProperties>
</file>