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0"/>
  </p:notesMasterIdLst>
  <p:sldIdLst>
    <p:sldId id="256" r:id="rId2"/>
    <p:sldId id="290" r:id="rId3"/>
    <p:sldId id="289" r:id="rId4"/>
    <p:sldId id="257" r:id="rId5"/>
    <p:sldId id="258" r:id="rId6"/>
    <p:sldId id="274" r:id="rId7"/>
    <p:sldId id="275" r:id="rId8"/>
    <p:sldId id="276" r:id="rId9"/>
    <p:sldId id="281" r:id="rId10"/>
    <p:sldId id="282" r:id="rId11"/>
    <p:sldId id="283" r:id="rId12"/>
    <p:sldId id="284" r:id="rId13"/>
    <p:sldId id="277" r:id="rId14"/>
    <p:sldId id="278" r:id="rId15"/>
    <p:sldId id="279" r:id="rId16"/>
    <p:sldId id="280" r:id="rId17"/>
    <p:sldId id="260" r:id="rId18"/>
    <p:sldId id="303" r:id="rId19"/>
    <p:sldId id="269" r:id="rId20"/>
    <p:sldId id="311" r:id="rId21"/>
    <p:sldId id="270" r:id="rId22"/>
    <p:sldId id="310" r:id="rId23"/>
    <p:sldId id="262" r:id="rId24"/>
    <p:sldId id="307" r:id="rId25"/>
    <p:sldId id="264" r:id="rId26"/>
    <p:sldId id="305" r:id="rId27"/>
    <p:sldId id="265" r:id="rId28"/>
    <p:sldId id="309" r:id="rId29"/>
    <p:sldId id="298" r:id="rId30"/>
    <p:sldId id="299" r:id="rId31"/>
    <p:sldId id="300" r:id="rId32"/>
    <p:sldId id="297" r:id="rId33"/>
    <p:sldId id="306" r:id="rId34"/>
    <p:sldId id="293" r:id="rId35"/>
    <p:sldId id="271" r:id="rId36"/>
    <p:sldId id="291" r:id="rId37"/>
    <p:sldId id="285" r:id="rId38"/>
    <p:sldId id="292" r:id="rId39"/>
    <p:sldId id="286" r:id="rId40"/>
    <p:sldId id="287" r:id="rId41"/>
    <p:sldId id="267" r:id="rId42"/>
    <p:sldId id="268" r:id="rId43"/>
    <p:sldId id="288" r:id="rId44"/>
    <p:sldId id="294" r:id="rId45"/>
    <p:sldId id="295" r:id="rId46"/>
    <p:sldId id="308" r:id="rId47"/>
    <p:sldId id="312" r:id="rId48"/>
    <p:sldId id="296"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5D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3651" autoAdjust="0"/>
  </p:normalViewPr>
  <p:slideViewPr>
    <p:cSldViewPr>
      <p:cViewPr varScale="1">
        <p:scale>
          <a:sx n="122" d="100"/>
          <a:sy n="122" d="100"/>
        </p:scale>
        <p:origin x="1038" y="102"/>
      </p:cViewPr>
      <p:guideLst>
        <p:guide orient="horz" pos="2160"/>
        <p:guide pos="2880"/>
      </p:guideLst>
    </p:cSldViewPr>
  </p:slideViewPr>
  <p:notesTextViewPr>
    <p:cViewPr>
      <p:scale>
        <a:sx n="3" d="2"/>
        <a:sy n="3" d="2"/>
      </p:scale>
      <p:origin x="0" y="0"/>
    </p:cViewPr>
  </p:notesTextViewPr>
  <p:notesViewPr>
    <p:cSldViewPr>
      <p:cViewPr varScale="1">
        <p:scale>
          <a:sx n="78" d="100"/>
          <a:sy n="78" d="100"/>
        </p:scale>
        <p:origin x="-2102"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0C7FC10-FA80-4B35-8537-6DF9BB02F47C}" type="slidenum">
              <a:rPr lang="en-US"/>
              <a:pPr>
                <a:defRPr/>
              </a:pPr>
              <a:t>‹#›</a:t>
            </a:fld>
            <a:endParaRPr lang="en-US"/>
          </a:p>
        </p:txBody>
      </p:sp>
    </p:spTree>
    <p:extLst>
      <p:ext uri="{BB962C8B-B14F-4D97-AF65-F5344CB8AC3E}">
        <p14:creationId xmlns:p14="http://schemas.microsoft.com/office/powerpoint/2010/main" val="49545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2678F3-04F0-4299-8E20-4E9647109FD3}" type="slidenum">
              <a:rPr lang="en-US" altLang="en-US" smtClean="0">
                <a:latin typeface="Arial" panose="020B0604020202020204" pitchFamily="34" charset="0"/>
              </a:rPr>
              <a:pPr/>
              <a:t>1</a:t>
            </a:fld>
            <a:endParaRPr lang="en-US" altLang="en-US">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6615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0E3F716-9753-42CA-8800-3DC2F31242E9}"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14940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712A6A3-FE10-4364-8764-49DC580A936D}"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06382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6D9F22-B03D-4519-9663-EEE7938D8240}"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62075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BFBB3D5-73D4-4C47-8DFD-00447A9AC854}" type="slidenum">
              <a:rPr lang="en-US" altLang="en-US" smtClean="0">
                <a:latin typeface="Arial" panose="020B0604020202020204" pitchFamily="34" charset="0"/>
              </a:rPr>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1560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8D55B8A-E411-423D-8E6D-BA527B84C359}" type="slidenum">
              <a:rPr lang="en-US" altLang="en-US" smtClean="0">
                <a:latin typeface="Arial" panose="020B0604020202020204" pitchFamily="34" charset="0"/>
              </a:rPr>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852801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http://sociology.osu.edu/mdm/UCR1960-2004.zip</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396666-AC64-43C3-9B92-F0A8DF8E014A}" type="slidenum">
              <a:rPr lang="en-US" altLang="en-US" smtClean="0">
                <a:latin typeface="Arial" panose="020B0604020202020204" pitchFamily="34" charset="0"/>
              </a:rPr>
              <a:pPr/>
              <a:t>15</a:t>
            </a:fld>
            <a:endParaRPr lang="en-US" altLang="en-US">
              <a:latin typeface="Arial" panose="020B0604020202020204" pitchFamily="34" charset="0"/>
            </a:endParaRPr>
          </a:p>
        </p:txBody>
      </p:sp>
    </p:spTree>
    <p:extLst>
      <p:ext uri="{BB962C8B-B14F-4D97-AF65-F5344CB8AC3E}">
        <p14:creationId xmlns:p14="http://schemas.microsoft.com/office/powerpoint/2010/main" val="3102034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13A6D3E-77F3-4424-B412-5A041295D69C}" type="slidenum">
              <a:rPr lang="en-US" altLang="en-US" smtClean="0">
                <a:latin typeface="Arial" panose="020B0604020202020204" pitchFamily="34" charset="0"/>
              </a:rPr>
              <a:pPr/>
              <a:t>16</a:t>
            </a:fld>
            <a:endParaRPr lang="en-US" altLang="en-US">
              <a:latin typeface="Arial" panose="020B0604020202020204" pitchFamily="34" charset="0"/>
            </a:endParaRPr>
          </a:p>
        </p:txBody>
      </p:sp>
    </p:spTree>
    <p:extLst>
      <p:ext uri="{BB962C8B-B14F-4D97-AF65-F5344CB8AC3E}">
        <p14:creationId xmlns:p14="http://schemas.microsoft.com/office/powerpoint/2010/main" val="357191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6FEA8D1-FDE5-4540-81FF-E997A6D95738}"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164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0076C3D-3DAE-486A-BFCE-525C0EC6DE3F}"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31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offenses, for example, can be broken down into possession, sale, manufacturing. </a:t>
            </a:r>
          </a:p>
          <a:p>
            <a:pPr lvl="1"/>
            <a:r>
              <a:rPr lang="en-US" dirty="0"/>
              <a:t>Choices must be made unlike for UCR.</a:t>
            </a:r>
          </a:p>
          <a:p>
            <a:pPr lvl="1"/>
            <a:endParaRPr lang="en-US" dirty="0"/>
          </a:p>
          <a:p>
            <a:pPr lvl="1"/>
            <a:r>
              <a:rPr lang="en-US" dirty="0"/>
              <a:t>Group B crimes only have arrestee data.</a:t>
            </a:r>
          </a:p>
          <a:p>
            <a:endParaRPr lang="en-US" dirty="0"/>
          </a:p>
        </p:txBody>
      </p:sp>
      <p:sp>
        <p:nvSpPr>
          <p:cNvPr id="4" name="Slide Number Placeholder 3"/>
          <p:cNvSpPr>
            <a:spLocks noGrp="1"/>
          </p:cNvSpPr>
          <p:nvPr>
            <p:ph type="sldNum" sz="quarter" idx="5"/>
          </p:nvPr>
        </p:nvSpPr>
        <p:spPr/>
        <p:txBody>
          <a:bodyPr/>
          <a:lstStyle/>
          <a:p>
            <a:pPr>
              <a:defRPr/>
            </a:pPr>
            <a:fld id="{F0C7FC10-FA80-4B35-8537-6DF9BB02F47C}" type="slidenum">
              <a:rPr lang="en-US" smtClean="0"/>
              <a:pPr>
                <a:defRPr/>
              </a:pPr>
              <a:t>20</a:t>
            </a:fld>
            <a:endParaRPr lang="en-US"/>
          </a:p>
        </p:txBody>
      </p:sp>
    </p:spTree>
    <p:extLst>
      <p:ext uri="{BB962C8B-B14F-4D97-AF65-F5344CB8AC3E}">
        <p14:creationId xmlns:p14="http://schemas.microsoft.com/office/powerpoint/2010/main" val="209758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Thomas Hobbes personal</a:t>
            </a:r>
            <a:r>
              <a:rPr lang="en-US" altLang="en-US" baseline="0" dirty="0">
                <a:latin typeface="Arial" panose="020B0604020202020204" pitchFamily="34" charset="0"/>
              </a:rPr>
              <a:t> secretary. First calculations of GDP, first quantity theory of money.</a:t>
            </a:r>
          </a:p>
          <a:p>
            <a:r>
              <a:rPr lang="en-US" altLang="en-US" dirty="0">
                <a:latin typeface="Arial" panose="020B0604020202020204" pitchFamily="34" charset="0"/>
              </a:rPr>
              <a:t>For Petty picture</a:t>
            </a:r>
          </a:p>
          <a:p>
            <a:endParaRPr lang="en-US" altLang="en-US" dirty="0">
              <a:latin typeface="Arial" panose="020B0604020202020204" pitchFamily="34" charset="0"/>
            </a:endParaRPr>
          </a:p>
          <a:p>
            <a:r>
              <a:rPr lang="en-US" altLang="en-US" dirty="0">
                <a:latin typeface="Arial" panose="020B0604020202020204" pitchFamily="34" charset="0"/>
              </a:rPr>
              <a:t>http://www.bowood-house.co.uk/i/marquis/sir_william_petty.jpg</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A14FFA-EBD8-4BC9-83FD-79FF560FA1A6}" type="slidenum">
              <a:rPr lang="en-US" altLang="en-US" smtClean="0">
                <a:latin typeface="Arial" panose="020B0604020202020204" pitchFamily="34" charset="0"/>
              </a:rPr>
              <a:pPr/>
              <a:t>2</a:t>
            </a:fld>
            <a:endParaRPr lang="en-US" altLang="en-US">
              <a:latin typeface="Arial" panose="020B0604020202020204" pitchFamily="34" charset="0"/>
            </a:endParaRPr>
          </a:p>
        </p:txBody>
      </p:sp>
    </p:spTree>
    <p:extLst>
      <p:ext uri="{BB962C8B-B14F-4D97-AF65-F5344CB8AC3E}">
        <p14:creationId xmlns:p14="http://schemas.microsoft.com/office/powerpoint/2010/main" val="254265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8B00936-1811-40CF-9179-38227B53EA72}"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FBI</a:t>
            </a:r>
            <a:r>
              <a:rPr lang="en-US" altLang="en-US" baseline="0" dirty="0">
                <a:latin typeface="Arial" panose="020B0604020202020204" pitchFamily="34" charset="0"/>
              </a:rPr>
              <a:t> Director </a:t>
            </a:r>
            <a:r>
              <a:rPr lang="en-US" altLang="en-US" baseline="0" dirty="0" err="1">
                <a:latin typeface="Arial" panose="020B0604020202020204" pitchFamily="34" charset="0"/>
              </a:rPr>
              <a:t>Comey</a:t>
            </a:r>
            <a:r>
              <a:rPr lang="en-US" altLang="en-US" baseline="0" dirty="0">
                <a:latin typeface="Arial" panose="020B0604020202020204" pitchFamily="34" charset="0"/>
              </a:rPr>
              <a:t> said everyone should use NIBRS by 2021, today about 30%.</a:t>
            </a:r>
            <a:endParaRPr lang="en-US" altLang="en-US" dirty="0">
              <a:latin typeface="Arial" panose="020B0604020202020204" pitchFamily="34" charset="0"/>
            </a:endParaRPr>
          </a:p>
        </p:txBody>
      </p:sp>
    </p:spTree>
    <p:extLst>
      <p:ext uri="{BB962C8B-B14F-4D97-AF65-F5344CB8AC3E}">
        <p14:creationId xmlns:p14="http://schemas.microsoft.com/office/powerpoint/2010/main" val="1079393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7702B4-BEBB-4266-8440-96120C04AB50}"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75360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some reason victimization</a:t>
            </a:r>
            <a:r>
              <a:rPr lang="en-US" baseline="0" dirty="0"/>
              <a:t> rate</a:t>
            </a:r>
            <a:r>
              <a:rPr lang="en-US" dirty="0"/>
              <a:t> is often given per 1000 and the prevalence</a:t>
            </a:r>
            <a:r>
              <a:rPr lang="en-US" baseline="0" dirty="0"/>
              <a:t> rate </a:t>
            </a:r>
            <a:r>
              <a:rPr lang="en-US" dirty="0"/>
              <a:t>as a percentage)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Domestic</a:t>
            </a:r>
            <a:r>
              <a:rPr lang="en-US" baseline="0" dirty="0"/>
              <a:t> violence is repeated. But also where you live, what you do etc.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0C7FC10-FA80-4B35-8537-6DF9BB02F47C}" type="slidenum">
              <a:rPr lang="en-US" smtClean="0"/>
              <a:pPr>
                <a:defRPr/>
              </a:pPr>
              <a:t>24</a:t>
            </a:fld>
            <a:endParaRPr lang="en-US"/>
          </a:p>
        </p:txBody>
      </p:sp>
    </p:spTree>
    <p:extLst>
      <p:ext uri="{BB962C8B-B14F-4D97-AF65-F5344CB8AC3E}">
        <p14:creationId xmlns:p14="http://schemas.microsoft.com/office/powerpoint/2010/main" val="945233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3EFD2C9-6E56-4B51-A519-1AEB6B99B647}" type="slidenum">
              <a:rPr lang="en-US" altLang="en-US" smtClean="0">
                <a:latin typeface="Arial" panose="020B0604020202020204" pitchFamily="34" charset="0"/>
              </a:rPr>
              <a:pPr/>
              <a:t>25</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92591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114B1D2-AFAA-47F3-BA7B-B6D1D55A26C5}" type="slidenum">
              <a:rPr lang="en-US" altLang="en-US" smtClean="0">
                <a:latin typeface="Arial" panose="020B0604020202020204" pitchFamily="34" charset="0"/>
              </a:rPr>
              <a:pPr/>
              <a:t>27</a:t>
            </a:fld>
            <a:endParaRPr lang="en-US"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53885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2DD91C8-1BB6-4DF6-98D2-A967A93301B4}" type="slidenum">
              <a:rPr lang="en-US" altLang="en-US" smtClean="0">
                <a:latin typeface="Arial" panose="020B0604020202020204" pitchFamily="34" charset="0"/>
              </a:rPr>
              <a:pPr/>
              <a:t>29</a:t>
            </a:fld>
            <a:endParaRPr lang="en-US" altLang="en-US">
              <a:latin typeface="Arial" panose="020B0604020202020204" pitchFamily="34" charset="0"/>
            </a:endParaRPr>
          </a:p>
        </p:txBody>
      </p:sp>
    </p:spTree>
    <p:extLst>
      <p:ext uri="{BB962C8B-B14F-4D97-AF65-F5344CB8AC3E}">
        <p14:creationId xmlns:p14="http://schemas.microsoft.com/office/powerpoint/2010/main" val="409175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ECCE0F2-35D8-4A7D-B145-445DFEDC0D8A}" type="slidenum">
              <a:rPr lang="en-US" altLang="en-US" smtClean="0">
                <a:latin typeface="Arial" panose="020B0604020202020204" pitchFamily="34" charset="0"/>
              </a:rPr>
              <a:pPr/>
              <a:t>30</a:t>
            </a:fld>
            <a:endParaRPr lang="en-US" altLang="en-US">
              <a:latin typeface="Arial" panose="020B0604020202020204" pitchFamily="34" charset="0"/>
            </a:endParaRPr>
          </a:p>
        </p:txBody>
      </p:sp>
    </p:spTree>
    <p:extLst>
      <p:ext uri="{BB962C8B-B14F-4D97-AF65-F5344CB8AC3E}">
        <p14:creationId xmlns:p14="http://schemas.microsoft.com/office/powerpoint/2010/main" val="1766284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354BCE5-38A6-4CEC-AB4D-C53A8417AE72}"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extLst>
      <p:ext uri="{BB962C8B-B14F-4D97-AF65-F5344CB8AC3E}">
        <p14:creationId xmlns:p14="http://schemas.microsoft.com/office/powerpoint/2010/main" val="3938922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31DDC83-5C38-446A-8330-848DF8133AA1}" type="slidenum">
              <a:rPr lang="en-US" altLang="en-US" smtClean="0">
                <a:latin typeface="Arial" panose="020B0604020202020204" pitchFamily="34" charset="0"/>
              </a:rPr>
              <a:pPr/>
              <a:t>32</a:t>
            </a:fld>
            <a:endParaRPr lang="en-US" altLang="en-US">
              <a:latin typeface="Arial" panose="020B0604020202020204" pitchFamily="34" charset="0"/>
            </a:endParaRPr>
          </a:p>
        </p:txBody>
      </p:sp>
    </p:spTree>
    <p:extLst>
      <p:ext uri="{BB962C8B-B14F-4D97-AF65-F5344CB8AC3E}">
        <p14:creationId xmlns:p14="http://schemas.microsoft.com/office/powerpoint/2010/main" val="50083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11866A-C8FD-419D-B7B0-400D8FE5237E}" type="slidenum">
              <a:rPr lang="en-US" altLang="en-US" smtClean="0">
                <a:latin typeface="Arial" panose="020B0604020202020204" pitchFamily="34" charset="0"/>
              </a:rPr>
              <a:pPr/>
              <a:t>34</a:t>
            </a:fld>
            <a:endParaRPr lang="en-US"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407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61384E1-23AF-4F18-90F5-BEC1E072C682}" type="slidenum">
              <a:rPr lang="en-US" altLang="en-US" smtClean="0">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1830655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88E8E28-1553-4A6A-A766-3D3A3082882E}" type="slidenum">
              <a:rPr lang="en-US" altLang="en-US" smtClean="0">
                <a:latin typeface="Arial" panose="020B0604020202020204" pitchFamily="34" charset="0"/>
              </a:rPr>
              <a:pPr/>
              <a:t>35</a:t>
            </a:fld>
            <a:endParaRPr lang="en-US" altLang="en-US">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61008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A7360E9-D296-40B2-8CDB-0253EF97D3F5}" type="slidenum">
              <a:rPr lang="en-US" altLang="en-US" smtClean="0">
                <a:latin typeface="Arial" panose="020B0604020202020204" pitchFamily="34" charset="0"/>
              </a:rPr>
              <a:pPr/>
              <a:t>36</a:t>
            </a:fld>
            <a:endParaRPr lang="en-US" altLang="en-US">
              <a:latin typeface="Arial" panose="020B0604020202020204" pitchFamily="34" charset="0"/>
            </a:endParaRPr>
          </a:p>
        </p:txBody>
      </p:sp>
    </p:spTree>
    <p:extLst>
      <p:ext uri="{BB962C8B-B14F-4D97-AF65-F5344CB8AC3E}">
        <p14:creationId xmlns:p14="http://schemas.microsoft.com/office/powerpoint/2010/main" val="1986905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B377515-C9AC-4EDA-8E2F-1C5BBD1E16B6}" type="slidenum">
              <a:rPr lang="en-US" altLang="en-US" smtClean="0">
                <a:latin typeface="Arial" panose="020B0604020202020204" pitchFamily="34" charset="0"/>
              </a:rPr>
              <a:pPr/>
              <a:t>37</a:t>
            </a:fld>
            <a:endParaRPr lang="en-US" altLang="en-US">
              <a:latin typeface="Arial" panose="020B0604020202020204" pitchFamily="34" charset="0"/>
            </a:endParaRPr>
          </a:p>
        </p:txBody>
      </p:sp>
    </p:spTree>
    <p:extLst>
      <p:ext uri="{BB962C8B-B14F-4D97-AF65-F5344CB8AC3E}">
        <p14:creationId xmlns:p14="http://schemas.microsoft.com/office/powerpoint/2010/main" val="2922331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029733D-C3AA-450A-8277-C9CE412F44B8}" type="slidenum">
              <a:rPr lang="en-US" altLang="en-US" smtClean="0">
                <a:latin typeface="Arial" panose="020B0604020202020204" pitchFamily="34" charset="0"/>
              </a:rPr>
              <a:pPr/>
              <a:t>38</a:t>
            </a:fld>
            <a:endParaRPr lang="en-US" altLang="en-US">
              <a:latin typeface="Arial" panose="020B0604020202020204" pitchFamily="34" charset="0"/>
            </a:endParaRPr>
          </a:p>
        </p:txBody>
      </p:sp>
    </p:spTree>
    <p:extLst>
      <p:ext uri="{BB962C8B-B14F-4D97-AF65-F5344CB8AC3E}">
        <p14:creationId xmlns:p14="http://schemas.microsoft.com/office/powerpoint/2010/main" val="3427658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D71F3C3-4E50-49ED-9E0F-667671779CDA}" type="slidenum">
              <a:rPr lang="en-US" altLang="en-US" smtClean="0">
                <a:latin typeface="Arial" panose="020B0604020202020204" pitchFamily="34" charset="0"/>
              </a:rPr>
              <a:pPr/>
              <a:t>39</a:t>
            </a:fld>
            <a:endParaRPr lang="en-US" altLang="en-US">
              <a:latin typeface="Arial" panose="020B0604020202020204" pitchFamily="34" charset="0"/>
            </a:endParaRPr>
          </a:p>
        </p:txBody>
      </p:sp>
    </p:spTree>
    <p:extLst>
      <p:ext uri="{BB962C8B-B14F-4D97-AF65-F5344CB8AC3E}">
        <p14:creationId xmlns:p14="http://schemas.microsoft.com/office/powerpoint/2010/main" val="1697275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01B200C-6409-4E4E-AB7E-6BA10A21A2F5}" type="slidenum">
              <a:rPr lang="en-US" altLang="en-US" smtClean="0">
                <a:latin typeface="Arial" panose="020B0604020202020204" pitchFamily="34" charset="0"/>
              </a:rPr>
              <a:pPr/>
              <a:t>40</a:t>
            </a:fld>
            <a:endParaRPr lang="en-US" altLang="en-US">
              <a:latin typeface="Arial" panose="020B0604020202020204" pitchFamily="34" charset="0"/>
            </a:endParaRPr>
          </a:p>
        </p:txBody>
      </p:sp>
    </p:spTree>
    <p:extLst>
      <p:ext uri="{BB962C8B-B14F-4D97-AF65-F5344CB8AC3E}">
        <p14:creationId xmlns:p14="http://schemas.microsoft.com/office/powerpoint/2010/main" val="4256593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03A82E-3D67-44E1-987F-CD194EBADE02}" type="slidenum">
              <a:rPr lang="en-US" altLang="en-US" smtClean="0">
                <a:latin typeface="Arial" panose="020B0604020202020204" pitchFamily="34" charset="0"/>
              </a:rPr>
              <a:pPr/>
              <a:t>41</a:t>
            </a:fld>
            <a:endParaRPr lang="en-US" altLang="en-US">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84443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89DA874-EC8D-448E-BA82-09B58E237E4A}" type="slidenum">
              <a:rPr lang="en-US" altLang="en-US" smtClean="0">
                <a:latin typeface="Arial" panose="020B0604020202020204" pitchFamily="34" charset="0"/>
              </a:rPr>
              <a:pPr/>
              <a:t>42</a:t>
            </a:fld>
            <a:endParaRPr lang="en-US" altLang="en-US">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22865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05A7753-A8AD-4C4F-9954-5C547AFD180D}" type="slidenum">
              <a:rPr lang="en-US" altLang="en-US" smtClean="0">
                <a:latin typeface="Arial" panose="020B0604020202020204" pitchFamily="34" charset="0"/>
              </a:rPr>
              <a:pPr/>
              <a:t>43</a:t>
            </a:fld>
            <a:endParaRPr lang="en-US" altLang="en-US">
              <a:latin typeface="Arial" panose="020B0604020202020204" pitchFamily="34" charset="0"/>
            </a:endParaRPr>
          </a:p>
        </p:txBody>
      </p:sp>
    </p:spTree>
    <p:extLst>
      <p:ext uri="{BB962C8B-B14F-4D97-AF65-F5344CB8AC3E}">
        <p14:creationId xmlns:p14="http://schemas.microsoft.com/office/powerpoint/2010/main" val="1589726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F01F24D-7AA6-48B4-BB89-FF2310778BD5}" type="slidenum">
              <a:rPr lang="en-US" altLang="en-US" smtClean="0">
                <a:latin typeface="Arial" panose="020B0604020202020204" pitchFamily="34" charset="0"/>
              </a:rPr>
              <a:pPr/>
              <a:t>44</a:t>
            </a:fld>
            <a:endParaRPr lang="en-US" altLang="en-US">
              <a:latin typeface="Arial" panose="020B0604020202020204" pitchFamily="34" charset="0"/>
            </a:endParaRPr>
          </a:p>
        </p:txBody>
      </p:sp>
    </p:spTree>
    <p:extLst>
      <p:ext uri="{BB962C8B-B14F-4D97-AF65-F5344CB8AC3E}">
        <p14:creationId xmlns:p14="http://schemas.microsoft.com/office/powerpoint/2010/main" val="252840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041A6A8-3933-4CC9-B516-D4320B5DF364}"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81476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19B7C0C-A2C2-4FD3-BD9C-B331CBF97DE9}" type="slidenum">
              <a:rPr lang="en-US" altLang="en-US" smtClean="0">
                <a:latin typeface="Arial" panose="020B0604020202020204" pitchFamily="34" charset="0"/>
              </a:rPr>
              <a:pPr/>
              <a:t>45</a:t>
            </a:fld>
            <a:endParaRPr lang="en-US" altLang="en-US">
              <a:latin typeface="Arial" panose="020B0604020202020204" pitchFamily="34" charset="0"/>
            </a:endParaRPr>
          </a:p>
        </p:txBody>
      </p:sp>
    </p:spTree>
    <p:extLst>
      <p:ext uri="{BB962C8B-B14F-4D97-AF65-F5344CB8AC3E}">
        <p14:creationId xmlns:p14="http://schemas.microsoft.com/office/powerpoint/2010/main" val="4276982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84A7282-3FA4-4E29-9305-DEF6CB3AE6B2}" type="slidenum">
              <a:rPr lang="en-US" altLang="en-US" smtClean="0">
                <a:latin typeface="Arial" panose="020B0604020202020204" pitchFamily="34" charset="0"/>
              </a:rPr>
              <a:pPr/>
              <a:t>48</a:t>
            </a:fld>
            <a:endParaRPr lang="en-US" altLang="en-US">
              <a:latin typeface="Arial" panose="020B0604020202020204" pitchFamily="34" charset="0"/>
            </a:endParaRPr>
          </a:p>
        </p:txBody>
      </p:sp>
    </p:spTree>
    <p:extLst>
      <p:ext uri="{BB962C8B-B14F-4D97-AF65-F5344CB8AC3E}">
        <p14:creationId xmlns:p14="http://schemas.microsoft.com/office/powerpoint/2010/main" val="215556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30DA13-2328-4437-B8C0-0AD54F1C0616}" type="slidenum">
              <a:rPr lang="en-US" altLang="en-US" smtClean="0">
                <a:latin typeface="Arial" panose="020B0604020202020204" pitchFamily="34" charset="0"/>
              </a:rPr>
              <a:pPr/>
              <a:t>5</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1852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E008F79-16D5-45A0-BAEF-072BE30569B7}" type="slidenum">
              <a:rPr lang="en-US" altLang="en-US" smtClean="0">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186543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7593F31-4951-4021-B412-E1168177A00C}"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105559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024429-DC5B-4AA3-8B00-0F56D984114E}"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228389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713FFD2-CFC2-4D32-8FFB-A9B7A4D858E8}"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extLst>
      <p:ext uri="{BB962C8B-B14F-4D97-AF65-F5344CB8AC3E}">
        <p14:creationId xmlns:p14="http://schemas.microsoft.com/office/powerpoint/2010/main" val="88925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88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288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F3A35989-852C-4D6F-948B-BF0974EA77D8}" type="slidenum">
              <a:rPr lang="en-US"/>
              <a:pPr>
                <a:defRPr/>
              </a:pPr>
              <a:t>‹#›</a:t>
            </a:fld>
            <a:endParaRPr lang="en-US"/>
          </a:p>
        </p:txBody>
      </p:sp>
    </p:spTree>
    <p:extLst>
      <p:ext uri="{BB962C8B-B14F-4D97-AF65-F5344CB8AC3E}">
        <p14:creationId xmlns:p14="http://schemas.microsoft.com/office/powerpoint/2010/main" val="201625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07F525B-B80B-4EAB-84E8-08D6EDD3EBD4}" type="slidenum">
              <a:rPr lang="en-US"/>
              <a:pPr>
                <a:defRPr/>
              </a:pPr>
              <a:t>‹#›</a:t>
            </a:fld>
            <a:endParaRPr lang="en-US"/>
          </a:p>
        </p:txBody>
      </p:sp>
    </p:spTree>
    <p:extLst>
      <p:ext uri="{BB962C8B-B14F-4D97-AF65-F5344CB8AC3E}">
        <p14:creationId xmlns:p14="http://schemas.microsoft.com/office/powerpoint/2010/main" val="168224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9566132-7BA9-496D-82AE-9C6412D2007E}" type="slidenum">
              <a:rPr lang="en-US"/>
              <a:pPr>
                <a:defRPr/>
              </a:pPr>
              <a:t>‹#›</a:t>
            </a:fld>
            <a:endParaRPr lang="en-US"/>
          </a:p>
        </p:txBody>
      </p:sp>
    </p:spTree>
    <p:extLst>
      <p:ext uri="{BB962C8B-B14F-4D97-AF65-F5344CB8AC3E}">
        <p14:creationId xmlns:p14="http://schemas.microsoft.com/office/powerpoint/2010/main" val="364340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26AFFBF-E86B-4725-9A05-1001131A1DF2}" type="slidenum">
              <a:rPr lang="en-US"/>
              <a:pPr>
                <a:defRPr/>
              </a:pPr>
              <a:t>‹#›</a:t>
            </a:fld>
            <a:endParaRPr lang="en-US"/>
          </a:p>
        </p:txBody>
      </p:sp>
    </p:spTree>
    <p:extLst>
      <p:ext uri="{BB962C8B-B14F-4D97-AF65-F5344CB8AC3E}">
        <p14:creationId xmlns:p14="http://schemas.microsoft.com/office/powerpoint/2010/main" val="192087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2A527DA-4D02-4608-89D3-4D31B5D7EB6C}" type="slidenum">
              <a:rPr lang="en-US"/>
              <a:pPr>
                <a:defRPr/>
              </a:pPr>
              <a:t>‹#›</a:t>
            </a:fld>
            <a:endParaRPr lang="en-US"/>
          </a:p>
        </p:txBody>
      </p:sp>
    </p:spTree>
    <p:extLst>
      <p:ext uri="{BB962C8B-B14F-4D97-AF65-F5344CB8AC3E}">
        <p14:creationId xmlns:p14="http://schemas.microsoft.com/office/powerpoint/2010/main" val="290507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2A239A5-4E38-40F5-9A71-7783D6CAFD6B}" type="slidenum">
              <a:rPr lang="en-US"/>
              <a:pPr>
                <a:defRPr/>
              </a:pPr>
              <a:t>‹#›</a:t>
            </a:fld>
            <a:endParaRPr lang="en-US"/>
          </a:p>
        </p:txBody>
      </p:sp>
    </p:spTree>
    <p:extLst>
      <p:ext uri="{BB962C8B-B14F-4D97-AF65-F5344CB8AC3E}">
        <p14:creationId xmlns:p14="http://schemas.microsoft.com/office/powerpoint/2010/main" val="116722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318BA1D-3D9E-4350-8ECE-2EDB27877281}" type="slidenum">
              <a:rPr lang="en-US"/>
              <a:pPr>
                <a:defRPr/>
              </a:pPr>
              <a:t>‹#›</a:t>
            </a:fld>
            <a:endParaRPr lang="en-US"/>
          </a:p>
        </p:txBody>
      </p:sp>
    </p:spTree>
    <p:extLst>
      <p:ext uri="{BB962C8B-B14F-4D97-AF65-F5344CB8AC3E}">
        <p14:creationId xmlns:p14="http://schemas.microsoft.com/office/powerpoint/2010/main" val="159399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6406E08-7040-4AAC-939E-DBA99167A00D}" type="slidenum">
              <a:rPr lang="en-US"/>
              <a:pPr>
                <a:defRPr/>
              </a:pPr>
              <a:t>‹#›</a:t>
            </a:fld>
            <a:endParaRPr lang="en-US"/>
          </a:p>
        </p:txBody>
      </p:sp>
    </p:spTree>
    <p:extLst>
      <p:ext uri="{BB962C8B-B14F-4D97-AF65-F5344CB8AC3E}">
        <p14:creationId xmlns:p14="http://schemas.microsoft.com/office/powerpoint/2010/main" val="16962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0F0CAF2-BE36-4F35-9AF4-D61AE2A968AE}" type="slidenum">
              <a:rPr lang="en-US"/>
              <a:pPr>
                <a:defRPr/>
              </a:pPr>
              <a:t>‹#›</a:t>
            </a:fld>
            <a:endParaRPr lang="en-US"/>
          </a:p>
        </p:txBody>
      </p:sp>
    </p:spTree>
    <p:extLst>
      <p:ext uri="{BB962C8B-B14F-4D97-AF65-F5344CB8AC3E}">
        <p14:creationId xmlns:p14="http://schemas.microsoft.com/office/powerpoint/2010/main" val="146827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427A21C1-E52F-4D9D-9909-E3454BEEAA55}" type="slidenum">
              <a:rPr lang="en-US"/>
              <a:pPr>
                <a:defRPr/>
              </a:pPr>
              <a:t>‹#›</a:t>
            </a:fld>
            <a:endParaRPr lang="en-US"/>
          </a:p>
        </p:txBody>
      </p:sp>
    </p:spTree>
    <p:extLst>
      <p:ext uri="{BB962C8B-B14F-4D97-AF65-F5344CB8AC3E}">
        <p14:creationId xmlns:p14="http://schemas.microsoft.com/office/powerpoint/2010/main" val="357455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3D36C50-C7F6-45B6-9285-52315B7A6CCB}" type="slidenum">
              <a:rPr lang="en-US"/>
              <a:pPr>
                <a:defRPr/>
              </a:pPr>
              <a:t>‹#›</a:t>
            </a:fld>
            <a:endParaRPr lang="en-US"/>
          </a:p>
        </p:txBody>
      </p:sp>
    </p:spTree>
    <p:extLst>
      <p:ext uri="{BB962C8B-B14F-4D97-AF65-F5344CB8AC3E}">
        <p14:creationId xmlns:p14="http://schemas.microsoft.com/office/powerpoint/2010/main" val="24829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3240684-16D7-4644-8A2A-958DEA99A331}" type="slidenum">
              <a:rPr lang="en-US"/>
              <a:pPr>
                <a:defRPr/>
              </a:pPr>
              <a:t>‹#›</a:t>
            </a:fld>
            <a:endParaRPr lang="en-US"/>
          </a:p>
        </p:txBody>
      </p:sp>
    </p:spTree>
    <p:extLst>
      <p:ext uri="{BB962C8B-B14F-4D97-AF65-F5344CB8AC3E}">
        <p14:creationId xmlns:p14="http://schemas.microsoft.com/office/powerpoint/2010/main" val="79040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057083F-82BA-4913-8205-9218F3FC2D98}" type="slidenum">
              <a:rPr lang="en-US"/>
              <a:pPr>
                <a:defRPr/>
              </a:pPr>
              <a:t>‹#›</a:t>
            </a:fld>
            <a:endParaRPr lang="en-US"/>
          </a:p>
        </p:txBody>
      </p:sp>
    </p:spTree>
    <p:extLst>
      <p:ext uri="{BB962C8B-B14F-4D97-AF65-F5344CB8AC3E}">
        <p14:creationId xmlns:p14="http://schemas.microsoft.com/office/powerpoint/2010/main" val="130929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2185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charset="0"/>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186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6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charset="0"/>
              </a:defRPr>
            </a:lvl1pPr>
          </a:lstStyle>
          <a:p>
            <a:pPr>
              <a:defRPr/>
            </a:pPr>
            <a:endParaRPr lang="en-US"/>
          </a:p>
        </p:txBody>
      </p:sp>
      <p:sp>
        <p:nvSpPr>
          <p:cNvPr id="12186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charset="0"/>
              </a:defRPr>
            </a:lvl1pPr>
          </a:lstStyle>
          <a:p>
            <a:pPr>
              <a:defRPr/>
            </a:pPr>
            <a:endParaRPr lang="en-US"/>
          </a:p>
        </p:txBody>
      </p:sp>
      <p:sp>
        <p:nvSpPr>
          <p:cNvPr id="12186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FE6846A3-F733-4F46-9418-C2F0023AE59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4"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hyperlink" Target="https://www.ncjrs.gov/pdffiles1/nij/grants/215343.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fbi.gov/about-us/cjis/ucr/crime-in-the-u.s/2011/crime-in-the-u.s.-2011/tables/expanded-homicide-data-table-8" TargetMode="External"/><Relationship Id="rId7" Type="http://schemas.openxmlformats.org/officeDocument/2006/relationships/hyperlink" Target="http://www.fbi.gov/about-us/cjis/ucr/crime-in-the-u.s/2010/crime-in-the-u.s.-2010/tables/10shrtbl15.xls" TargetMode="External"/><Relationship Id="rId2" Type="http://schemas.openxmlformats.org/officeDocument/2006/relationships/hyperlink" Target="http://www.fbi.gov/about-us/cjis/ucr/crime-in-the-u.s/2010/crime-in-the-u.s.-2010/tables/10shrtbl01.xls" TargetMode="External"/><Relationship Id="rId1" Type="http://schemas.openxmlformats.org/officeDocument/2006/relationships/slideLayout" Target="../slideLayouts/slideLayout2.xml"/><Relationship Id="rId6" Type="http://schemas.openxmlformats.org/officeDocument/2006/relationships/hyperlink" Target="http://www.fbi.gov/about-us/cjis/ucr/crime-in-the-u.s/2010/crime-in-the-u.s.-2010/tables/10shrtbl14.xls" TargetMode="External"/><Relationship Id="rId5" Type="http://schemas.openxmlformats.org/officeDocument/2006/relationships/hyperlink" Target="http://webappa.cdc.gov/sasweb/ncipc/mortrate10_us.html" TargetMode="External"/><Relationship Id="rId4" Type="http://schemas.openxmlformats.org/officeDocument/2006/relationships/hyperlink" Target="http://www.bjs.gov/content/pub/pdf/hus11.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ibrsbook.com/" TargetMode="External"/><Relationship Id="rId2" Type="http://schemas.openxmlformats.org/officeDocument/2006/relationships/hyperlink" Target="https://www.icpsr.umich.edu/web/pages/NACJD/NIBRS/" TargetMode="External"/><Relationship Id="rId1" Type="http://schemas.openxmlformats.org/officeDocument/2006/relationships/slideLayout" Target="../slideLayouts/slideLayout12.xml"/><Relationship Id="rId5" Type="http://schemas.openxmlformats.org/officeDocument/2006/relationships/hyperlink" Target="https://jacobdkaplan.com/faq.html" TargetMode="External"/><Relationship Id="rId4" Type="http://schemas.openxmlformats.org/officeDocument/2006/relationships/hyperlink" Target="https://jacobdkaplan.com/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arginalrevolution.com/marginalrevolution/2009/06/divorce-and-crime-victimization.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bjs.gov/index.cfm?ty=nvat" TargetMode="External"/><Relationship Id="rId4" Type="http://schemas.openxmlformats.org/officeDocument/2006/relationships/hyperlink" Target="https://www.icpsr.umich.edu/web/pages/NACJD/NCVS/index.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bjs.gov/index.cfm?ty=tp&amp;tid=911"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www.icpsr.umich.edu/icpsrweb/content/NACJD/guides/victimization/index.html"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07/s11417-016-9236-3"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www.unicri.it/services/library_documentation/publications/icvs/dat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icpsr.umich.edu/icpsrweb/NACJD/series/00092" TargetMode="External"/><Relationship Id="rId3" Type="http://schemas.openxmlformats.org/officeDocument/2006/relationships/hyperlink" Target="https://www.icpsr.umich.edu/web/NACJD/cms/4819" TargetMode="External"/><Relationship Id="rId7" Type="http://schemas.openxmlformats.org/officeDocument/2006/relationships/hyperlink" Target="http://www.bjs.gov/index.cfm?ty=pbdetail&amp;iid=498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bjs.gov/index.cfm?ty=pbdetail&amp;iid=1134" TargetMode="External"/><Relationship Id="rId11" Type="http://schemas.openxmlformats.org/officeDocument/2006/relationships/hyperlink" Target="https://cjars.isr.umich.edu/" TargetMode="External"/><Relationship Id="rId5" Type="http://schemas.openxmlformats.org/officeDocument/2006/relationships/hyperlink" Target="https://www.icpsr.umich.edu/web/pages/NACJD/NCVS/index.html" TargetMode="External"/><Relationship Id="rId10" Type="http://schemas.openxmlformats.org/officeDocument/2006/relationships/hyperlink" Target="https://www.icpsr.umich.edu/web/pages/NACJD/gis/resources.html" TargetMode="External"/><Relationship Id="rId4" Type="http://schemas.openxmlformats.org/officeDocument/2006/relationships/hyperlink" Target="https://www.icpsr.umich.edu/web/pages/NACJD/NIBRS/" TargetMode="External"/><Relationship Id="rId9" Type="http://schemas.openxmlformats.org/officeDocument/2006/relationships/hyperlink" Target="http://www.unicri.it/services/library_documentation/publications/icvs/dat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psr.umich.edu/web/NACJD/cms/4872" TargetMode="External"/><Relationship Id="rId7" Type="http://schemas.openxmlformats.org/officeDocument/2006/relationships/hyperlink" Target="https://www.courtstatistics.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icpsr.umich.edu/web/ICPSR/series/00079" TargetMode="External"/><Relationship Id="rId5" Type="http://schemas.openxmlformats.org/officeDocument/2006/relationships/hyperlink" Target="https://bjs.ojp.gov/data-collection/national-judicial-reporting-program-njrp" TargetMode="External"/><Relationship Id="rId4" Type="http://schemas.openxmlformats.org/officeDocument/2006/relationships/hyperlink" Target="http://www.bjs.gov/index.cfm?ty=datool&amp;surl=/recidivism/index.cf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potcrime.com/ca/oaklan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ata.census.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stata.com/support/faqs/graphics/spmap.html" TargetMode="External"/><Relationship Id="rId5" Type="http://schemas.openxmlformats.org/officeDocument/2006/relationships/hyperlink" Target="http://www.esri.com/data/download/census2000_tigerline/index.html" TargetMode="External"/><Relationship Id="rId4" Type="http://schemas.openxmlformats.org/officeDocument/2006/relationships/hyperlink" Target="https://www.census.gov/geographies/mapping-files/time-series/geo/tiger-line-file.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ensus.gov/fsrdc" TargetMode="External"/><Relationship Id="rId2" Type="http://schemas.openxmlformats.org/officeDocument/2006/relationships/hyperlink" Target="https://cjars.isr.umich.ed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cpsr.umich.edu/NACJD/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cpsr.umich.edu/web/NACJD/cms/481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de.ucr.cjis.gov/LATEST/webapp/#/pages/ho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js.ojp.gov/data/data-analysis-tools" TargetMode="External"/><Relationship Id="rId4" Type="http://schemas.openxmlformats.org/officeDocument/2006/relationships/hyperlink" Target="http://bjs.ojp.usdoj.gov/index.cf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cr.fbi.gov/ucr-public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icpsr.umich.edu/web/NACJD/cms/4819" TargetMode="External"/><Relationship Id="rId4" Type="http://schemas.openxmlformats.org/officeDocument/2006/relationships/hyperlink" Target="http://ojjdp.ncjrs.gov/ojstatbb/dat.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p:txBody>
          <a:bodyPr>
            <a:normAutofit/>
          </a:bodyPr>
          <a:lstStyle/>
          <a:p>
            <a:pPr>
              <a:defRPr/>
            </a:pPr>
            <a:r>
              <a:rPr lang="en-US" sz="4000" b="1" dirty="0"/>
              <a:t>The Measure of Vice and Sin</a:t>
            </a:r>
            <a:br>
              <a:rPr lang="en-US" sz="3200" b="1" dirty="0"/>
            </a:br>
            <a:r>
              <a:rPr lang="en-US" sz="3200" b="1" dirty="0"/>
              <a:t>A Review of the Uses, Limitations and Implications of Crime Data</a:t>
            </a:r>
            <a:endParaRPr lang="en-US" sz="3200" dirty="0"/>
          </a:p>
        </p:txBody>
      </p:sp>
      <p:sp>
        <p:nvSpPr>
          <p:cNvPr id="4099" name="TextBox 3"/>
          <p:cNvSpPr txBox="1">
            <a:spLocks noChangeArrowheads="1"/>
          </p:cNvSpPr>
          <p:nvPr/>
        </p:nvSpPr>
        <p:spPr bwMode="auto">
          <a:xfrm>
            <a:off x="1905000" y="41148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r>
              <a:rPr lang="en-US" altLang="en-US" sz="1800" b="1" i="1"/>
              <a:t>Alex Tabarrok, Paul Heaton, Eric Helland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0"/>
            <a:ext cx="8686800" cy="1371600"/>
          </a:xfrm>
        </p:spPr>
        <p:txBody>
          <a:bodyPr>
            <a:normAutofit fontScale="55000" lnSpcReduction="20000"/>
          </a:bodyPr>
          <a:lstStyle/>
          <a:p>
            <a:pPr>
              <a:defRPr/>
            </a:pPr>
            <a:r>
              <a:rPr lang="en-US" dirty="0"/>
              <a:t>Figure 1, for example, shows the violent and property crime indexes from 1960-2012 based on UCR data.  Between 1960 and 1980 crime rates in the United States doubled.  For about ten years crime rates fluctuated before beginning to fall quite dramatically in the early 1990s.  Understanding these trends is a key question for economist interested in crime and criminologists (e.g. Levitt).</a:t>
            </a:r>
          </a:p>
          <a:p>
            <a:pPr>
              <a:defRPr/>
            </a:pPr>
            <a:endParaRPr lang="en-US" dirty="0"/>
          </a:p>
        </p:txBody>
      </p:sp>
      <p:pic>
        <p:nvPicPr>
          <p:cNvPr id="2" name="Picture 1"/>
          <p:cNvPicPr>
            <a:picLocks noChangeAspect="1"/>
          </p:cNvPicPr>
          <p:nvPr/>
        </p:nvPicPr>
        <p:blipFill>
          <a:blip r:embed="rId3"/>
          <a:stretch>
            <a:fillRect/>
          </a:stretch>
        </p:blipFill>
        <p:spPr>
          <a:xfrm>
            <a:off x="1295400" y="228600"/>
            <a:ext cx="6814908" cy="49875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0200"/>
            <a:ext cx="8229600" cy="1295400"/>
          </a:xfrm>
        </p:spPr>
        <p:txBody>
          <a:bodyPr>
            <a:normAutofit fontScale="40000" lnSpcReduction="20000"/>
          </a:bodyPr>
          <a:lstStyle/>
          <a:p>
            <a:pPr>
              <a:defRPr/>
            </a:pPr>
            <a:r>
              <a:rPr lang="en-US" dirty="0"/>
              <a:t>The peak probability of offending for both blacks and whites is around age 20 but black homicide offenders are clustered around age 20 to a greater extent than white offenders – indicating, as is well known, the very high rate of offending among young black men.  Victim ages tend to follow offender ages so Figure 2 also suggests high rates of victims among young blacks. A density function is a “sophisticated histogram.”  The total area under the density function is equal to 1 and the area under the density function between any two points is the probability that a randomly drawn observation lies between those two points.  </a:t>
            </a:r>
          </a:p>
        </p:txBody>
      </p:sp>
      <p:pic>
        <p:nvPicPr>
          <p:cNvPr id="245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
            <a:ext cx="67818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524000"/>
          </a:xfrm>
        </p:spPr>
        <p:txBody>
          <a:bodyPr>
            <a:normAutofit fontScale="40000" lnSpcReduction="20000"/>
          </a:bodyPr>
          <a:lstStyle/>
          <a:p>
            <a:pPr>
              <a:defRPr/>
            </a:pPr>
            <a:r>
              <a:rPr lang="en-US" dirty="0"/>
              <a:t>The percentage of white and black young (aged 14-24) males among the population and among homicide offenders from 1976-2005.  In 1989, for example, young black males committed nearly 26% of all homicides while accounting for just 1.2% of the population.  In the same year, young white males committed around 17% of all homicides while accounting for 7% of the population.  Thus both young black and white males committed homicides in greater proportion than expected by population alone but the ratio was far higher among young, black males.  Over the 1976-2005 period the ratio of offender percentage to population percentage for young black males averaged 20.7 and for young white males 2.5.  Also evident in the figure is the large increase in black offending rates from 1985-1995 during the so-called crack epidemic (Fryer, Heaton, Levitt, Murphy 2005).</a:t>
            </a:r>
          </a:p>
          <a:p>
            <a:pPr>
              <a:defRPr/>
            </a:pPr>
            <a:endParaRPr lang="en-US" dirty="0"/>
          </a:p>
        </p:txBody>
      </p:sp>
      <p:pic>
        <p:nvPicPr>
          <p:cNvPr id="266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0"/>
            <a:ext cx="68580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dirty="0"/>
              <a:t>Problems and Issues</a:t>
            </a:r>
          </a:p>
        </p:txBody>
      </p:sp>
      <p:sp>
        <p:nvSpPr>
          <p:cNvPr id="3" name="Content Placeholder 2"/>
          <p:cNvSpPr>
            <a:spLocks noGrp="1"/>
          </p:cNvSpPr>
          <p:nvPr>
            <p:ph idx="1"/>
          </p:nvPr>
        </p:nvSpPr>
        <p:spPr>
          <a:xfrm>
            <a:off x="457200" y="1143000"/>
            <a:ext cx="8229600" cy="5562600"/>
          </a:xfrm>
        </p:spPr>
        <p:txBody>
          <a:bodyPr/>
          <a:lstStyle/>
          <a:p>
            <a:pPr eaLnBrk="1" hangingPunct="1">
              <a:defRPr/>
            </a:pPr>
            <a:r>
              <a:rPr lang="en-US" sz="1600" b="1" dirty="0"/>
              <a:t>Hierarchy rule</a:t>
            </a:r>
            <a:r>
              <a:rPr lang="en-US" sz="1600" dirty="0"/>
              <a:t>: when a single incident involves multiple Part One offenses, the agency report that crime, and only that crime which is highest on the list of Part One offenses (called the hierarchy list).  The FBI’s UCR Handbook provides a useful example of the hierarchy rule:</a:t>
            </a:r>
          </a:p>
          <a:p>
            <a:pPr lvl="1" eaLnBrk="1" hangingPunct="1">
              <a:defRPr/>
            </a:pPr>
            <a:r>
              <a:rPr lang="en-US" sz="1600" b="1" dirty="0"/>
              <a:t>Situation</a:t>
            </a:r>
            <a:r>
              <a:rPr lang="en-US" sz="1600" dirty="0"/>
              <a:t>: A burglar broke into a home, stole several items, and placed them in a car belonging to the owner of the home. The homeowner returned and surprised the thief, who in turn knocked the owner unconscious by hitting him over the head with a chair. The burglar drove away in the homeowner’s car. </a:t>
            </a:r>
          </a:p>
          <a:p>
            <a:pPr lvl="1" eaLnBrk="1" hangingPunct="1">
              <a:defRPr/>
            </a:pPr>
            <a:r>
              <a:rPr lang="en-US" sz="1600" b="1" dirty="0"/>
              <a:t>Applying the Hierarchy Rule: </a:t>
            </a:r>
            <a:r>
              <a:rPr lang="en-US" sz="1600" dirty="0"/>
              <a:t>A Burglary—Forcible Entry (5a), Larceny-theft (6), Robbery—Other Dangerous Weapon (3c), Aggravated Assault—Other Dangerous Weapon (4d), and Motor Vehicle Theft—Auto (7a) occurred in this situation. After classifying the offenses, the reporting agency must score only one offense—Robbery— Other Dangerous Weapon (3c)—the crime appearing first in the list of Part I offenses. </a:t>
            </a:r>
          </a:p>
          <a:p>
            <a:pPr eaLnBrk="1" hangingPunct="1">
              <a:defRPr/>
            </a:pPr>
            <a:r>
              <a:rPr lang="en-US" sz="1600" dirty="0"/>
              <a:t>The hierarchy rule applies only to single-incidents </a:t>
            </a:r>
            <a:r>
              <a:rPr lang="en-US" sz="1600" i="1" dirty="0"/>
              <a:t>not</a:t>
            </a:r>
            <a:r>
              <a:rPr lang="en-US" sz="1600" dirty="0"/>
              <a:t> to multiple offenses separated in time or place but committed by the same criminals.  For example, (again from the UCR handbook) a gunman surprises a man and a woman parked in a car.  He kills the man and abducts the woman driving her across town to a secluded spot where she is raped.  The murder and the rape are separated in time and space and are considered two incidents – thus the hierarchy rule would not apply and both crimes would be reported.  </a:t>
            </a:r>
          </a:p>
          <a:p>
            <a:pPr eaLnBrk="1" hangingPunct="1">
              <a:defRPr/>
            </a:pPr>
            <a:endParaRPr lang="en-US" dirty="0"/>
          </a:p>
        </p:txBody>
      </p:sp>
      <p:graphicFrame>
        <p:nvGraphicFramePr>
          <p:cNvPr id="4" name="Table 3"/>
          <p:cNvGraphicFramePr>
            <a:graphicFrameLocks noGrp="1"/>
          </p:cNvGraphicFramePr>
          <p:nvPr/>
        </p:nvGraphicFramePr>
        <p:xfrm>
          <a:off x="0" y="2133600"/>
          <a:ext cx="838200" cy="2682875"/>
        </p:xfrm>
        <a:graphic>
          <a:graphicData uri="http://schemas.openxmlformats.org/drawingml/2006/table">
            <a:tbl>
              <a:tblPr/>
              <a:tblGrid>
                <a:gridCol w="838200">
                  <a:extLst>
                    <a:ext uri="{9D8B030D-6E8A-4147-A177-3AD203B41FA5}">
                      <a16:colId xmlns:a16="http://schemas.microsoft.com/office/drawing/2014/main" val="20000"/>
                    </a:ext>
                  </a:extLst>
                </a:gridCol>
              </a:tblGrid>
              <a:tr h="2682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1" i="0" u="none" strike="noStrike" cap="none" normalizeH="0" baseline="0" dirty="0">
                          <a:ln>
                            <a:noFill/>
                          </a:ln>
                          <a:solidFill>
                            <a:schemeClr val="tx1"/>
                          </a:solidFill>
                          <a:effectLst>
                            <a:outerShdw blurRad="38100" dist="38100" dir="2700000" algn="tl">
                              <a:srgbClr val="000000"/>
                            </a:outerShdw>
                          </a:effectLst>
                          <a:latin typeface="Tahoma" charset="0"/>
                        </a:rPr>
                        <a:t>Violent: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Murder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Forcible Rape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Robbery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Aggravated Assault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1" i="0" u="none" strike="noStrike" cap="none" normalizeH="0" baseline="0" dirty="0">
                          <a:ln>
                            <a:noFill/>
                          </a:ln>
                          <a:solidFill>
                            <a:schemeClr val="tx1"/>
                          </a:solidFill>
                          <a:effectLst>
                            <a:outerShdw blurRad="38100" dist="38100" dir="2700000" algn="tl">
                              <a:srgbClr val="000000"/>
                            </a:outerShdw>
                          </a:effectLst>
                          <a:latin typeface="Tahoma" charset="0"/>
                        </a:rPr>
                        <a:t>Property: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Burglary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Larceny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Motor Vehicle Theft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000" b="0" i="0" u="none" strike="noStrike" cap="none" normalizeH="0" baseline="0" dirty="0">
                          <a:ln>
                            <a:noFill/>
                          </a:ln>
                          <a:solidFill>
                            <a:schemeClr val="tx1"/>
                          </a:solidFill>
                          <a:effectLst>
                            <a:outerShdw blurRad="38100" dist="38100" dir="2700000" algn="tl">
                              <a:srgbClr val="000000"/>
                            </a:outerShdw>
                          </a:effectLst>
                          <a:latin typeface="Tahoma" charset="0"/>
                        </a:rPr>
                        <a:t>Arson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p>
            <a:pPr eaLnBrk="1" hangingPunct="1">
              <a:defRPr/>
            </a:pPr>
            <a:r>
              <a:rPr lang="en-US" dirty="0"/>
              <a:t>Problems and Issues</a:t>
            </a:r>
          </a:p>
        </p:txBody>
      </p:sp>
      <p:sp>
        <p:nvSpPr>
          <p:cNvPr id="3" name="Content Placeholder 2"/>
          <p:cNvSpPr>
            <a:spLocks noGrp="1"/>
          </p:cNvSpPr>
          <p:nvPr>
            <p:ph idx="1"/>
          </p:nvPr>
        </p:nvSpPr>
        <p:spPr>
          <a:xfrm>
            <a:off x="457200" y="1600200"/>
            <a:ext cx="4038600" cy="4495800"/>
          </a:xfrm>
        </p:spPr>
        <p:txBody>
          <a:bodyPr>
            <a:normAutofit fontScale="85000" lnSpcReduction="20000"/>
          </a:bodyPr>
          <a:lstStyle/>
          <a:p>
            <a:pPr eaLnBrk="1" hangingPunct="1">
              <a:defRPr/>
            </a:pPr>
            <a:r>
              <a:rPr lang="en-US" sz="1600" dirty="0"/>
              <a:t>The primary practical problem with UCR data is that a surprising amount of it is missing or inaccurate.  The national, state and county data are aggregated using data from approximately 17 to 18 thousand reporting agencies (typically police departments).  If we think of these reporting agencies as providing the atoms from which all the other data is built then an uncertainty principle applies.  The closer we get to the atoms, the less certain things appear.     </a:t>
            </a:r>
          </a:p>
          <a:p>
            <a:pPr eaLnBrk="1" hangingPunct="1">
              <a:defRPr/>
            </a:pPr>
            <a:r>
              <a:rPr lang="en-US" sz="1600" dirty="0"/>
              <a:t>At the national level, random errors are likely to cancel. </a:t>
            </a:r>
          </a:p>
          <a:p>
            <a:pPr eaLnBrk="1" hangingPunct="1">
              <a:defRPr/>
            </a:pPr>
            <a:r>
              <a:rPr lang="en-US" sz="1600" dirty="0"/>
              <a:t>As we disaggregate to the state level then missing data becomes important.  Table X, for example, shows the states and years between 1980-2005 for which Supplementary Homicide Reports are not available or are so low as to require imputation.</a:t>
            </a:r>
          </a:p>
          <a:p>
            <a:pPr eaLnBrk="1" hangingPunct="1">
              <a:defRPr/>
            </a:pPr>
            <a:r>
              <a:rPr lang="en-US" sz="1600" dirty="0"/>
              <a:t>Note that it’s not just Supplementary Reports which may be unavailable – this is just an illustration of the types of problems that exist in the UCR data. </a:t>
            </a:r>
          </a:p>
          <a:p>
            <a:pPr eaLnBrk="1" hangingPunct="1">
              <a:defRPr/>
            </a:pPr>
            <a:endParaRPr lang="en-US" dirty="0"/>
          </a:p>
        </p:txBody>
      </p:sp>
      <p:graphicFrame>
        <p:nvGraphicFramePr>
          <p:cNvPr id="30724" name="Object 2"/>
          <p:cNvGraphicFramePr>
            <a:graphicFrameLocks noChangeAspect="1"/>
          </p:cNvGraphicFramePr>
          <p:nvPr/>
        </p:nvGraphicFramePr>
        <p:xfrm>
          <a:off x="5105400" y="304800"/>
          <a:ext cx="3657600" cy="6235700"/>
        </p:xfrm>
        <a:graphic>
          <a:graphicData uri="http://schemas.openxmlformats.org/presentationml/2006/ole">
            <mc:AlternateContent xmlns:mc="http://schemas.openxmlformats.org/markup-compatibility/2006">
              <mc:Choice xmlns:v="urn:schemas-microsoft-com:vml" Requires="v">
                <p:oleObj spid="_x0000_s30765" name="Document" r:id="rId4" imgW="3658998" imgH="6259580" progId="Word.Document.8">
                  <p:embed/>
                </p:oleObj>
              </mc:Choice>
              <mc:Fallback>
                <p:oleObj name="Document" r:id="rId4" imgW="3658998" imgH="625958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04800"/>
                        <a:ext cx="3657600" cy="62357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Problems and Issues</a:t>
            </a:r>
          </a:p>
        </p:txBody>
      </p:sp>
      <p:sp>
        <p:nvSpPr>
          <p:cNvPr id="3" name="Content Placeholder 2"/>
          <p:cNvSpPr>
            <a:spLocks noGrp="1"/>
          </p:cNvSpPr>
          <p:nvPr>
            <p:ph idx="1"/>
          </p:nvPr>
        </p:nvSpPr>
        <p:spPr/>
        <p:txBody>
          <a:bodyPr>
            <a:normAutofit fontScale="55000" lnSpcReduction="20000"/>
          </a:bodyPr>
          <a:lstStyle/>
          <a:p>
            <a:pPr eaLnBrk="1" hangingPunct="1">
              <a:defRPr/>
            </a:pPr>
            <a:r>
              <a:rPr lang="en-US" dirty="0"/>
              <a:t>If we disaggregate further to the county level then more data is missing and the NAJCD imputes as necessary. </a:t>
            </a:r>
          </a:p>
          <a:p>
            <a:pPr eaLnBrk="1" hangingPunct="1">
              <a:defRPr/>
            </a:pPr>
            <a:r>
              <a:rPr lang="en-US" dirty="0"/>
              <a:t>Regarding the county level offense data, </a:t>
            </a:r>
            <a:r>
              <a:rPr lang="en-US" dirty="0" err="1"/>
              <a:t>Maltz</a:t>
            </a:r>
            <a:r>
              <a:rPr lang="en-US" dirty="0"/>
              <a:t> and </a:t>
            </a:r>
            <a:r>
              <a:rPr lang="en-US" dirty="0" err="1"/>
              <a:t>Targanski</a:t>
            </a:r>
            <a:r>
              <a:rPr lang="en-US" dirty="0"/>
              <a:t> (2002, 2003) argue ‘‘that in their current condition, county-level UCR crime statistics cannot be used for evaluating the effects of changes in policy.’’  Lott and Whitley 2003, offer a more optimistic argument but recognize that account must be made of the sometimes poor quality of the county data.</a:t>
            </a:r>
          </a:p>
          <a:p>
            <a:pPr eaLnBrk="1" hangingPunct="1">
              <a:buFont typeface="Wingdings" panose="05000000000000000000" pitchFamily="2" charset="2"/>
              <a:buNone/>
              <a:defRPr/>
            </a:pPr>
            <a:endParaRPr lang="en-US" dirty="0"/>
          </a:p>
          <a:p>
            <a:pPr eaLnBrk="1" hangingPunct="1">
              <a:defRPr/>
            </a:pPr>
            <a:r>
              <a:rPr lang="en-US" dirty="0"/>
              <a:t>As we disaggregate further to the atom we find plenty of missing data – </a:t>
            </a:r>
            <a:r>
              <a:rPr lang="en-US" dirty="0" err="1"/>
              <a:t>Maltz</a:t>
            </a:r>
            <a:r>
              <a:rPr lang="en-US" dirty="0"/>
              <a:t> (1999), for example, found that between 1992 and 1994 only 64 percent of agencies filed reports for each of the 36 months and 19 percent filed no reports at all during this period.  It should also be noted that everything that has been said about the offense data applies to an even greater extent to the arrest data  (</a:t>
            </a:r>
            <a:r>
              <a:rPr lang="en-US" dirty="0" err="1"/>
              <a:t>Maltz</a:t>
            </a:r>
            <a:r>
              <a:rPr lang="en-US" dirty="0"/>
              <a:t> 1999).</a:t>
            </a:r>
          </a:p>
          <a:p>
            <a:pPr eaLnBrk="1" hangingPunct="1">
              <a:defRPr/>
            </a:pPr>
            <a:endParaRPr lang="en-US" dirty="0"/>
          </a:p>
          <a:p>
            <a:pPr eaLnBrk="1" hangingPunct="1">
              <a:defRPr/>
            </a:pPr>
            <a:r>
              <a:rPr lang="en-US" dirty="0" err="1"/>
              <a:t>Maltz</a:t>
            </a:r>
            <a:r>
              <a:rPr lang="en-US" dirty="0"/>
              <a:t> has cleaned up and flagged the </a:t>
            </a:r>
            <a:r>
              <a:rPr lang="en-US" dirty="0">
                <a:hlinkClick r:id="rId3"/>
              </a:rPr>
              <a:t>agency data</a:t>
            </a:r>
            <a:r>
              <a:rPr lang="en-US" dirty="0"/>
              <a:t> (1960-2004) for issues and problems.</a:t>
            </a:r>
          </a:p>
          <a:p>
            <a:pPr eaLnBrk="1" hangingPunct="1">
              <a:buFont typeface="Wingdings" panose="05000000000000000000" pitchFamily="2" charset="2"/>
              <a:buNone/>
              <a:defRPr/>
            </a:pPr>
            <a:endParaRPr lang="en-US" dirty="0"/>
          </a:p>
          <a:p>
            <a:pPr eaLnBrk="1" hangingPunct="1">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Problems and Issues</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a:t>When using the agency-level data, especially for smaller agencies, we must bear in mind the wisdom of the British economist Sir Josiah Stamp (1929, 258) who said:</a:t>
            </a:r>
          </a:p>
          <a:p>
            <a:pPr eaLnBrk="1" hangingPunct="1">
              <a:defRPr/>
            </a:pPr>
            <a:r>
              <a:rPr lang="en-US" dirty="0"/>
              <a:t> </a:t>
            </a:r>
          </a:p>
          <a:p>
            <a:pPr lvl="1" eaLnBrk="1" hangingPunct="1">
              <a:defRPr/>
            </a:pPr>
            <a:r>
              <a:rPr lang="en-US" dirty="0"/>
              <a:t>“The government are very keen on amassing statistics. They collect them, add them, raise them to the nth power, take the cube root and prepare wonderful diagrams. But you must never forget that every one of these figures comes in the first instance from the village watchman, who just puts down what he damn pleases.”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Uniform Crime Reports</a:t>
            </a:r>
          </a:p>
        </p:txBody>
      </p:sp>
      <p:graphicFrame>
        <p:nvGraphicFramePr>
          <p:cNvPr id="29736" name="Group 40"/>
          <p:cNvGraphicFramePr>
            <a:graphicFrameLocks noGrp="1"/>
          </p:cNvGraphicFramePr>
          <p:nvPr>
            <p:ph idx="1"/>
          </p:nvPr>
        </p:nvGraphicFramePr>
        <p:xfrm>
          <a:off x="457200" y="1447800"/>
          <a:ext cx="8229600" cy="48768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Pros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Cons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5800">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Covers all states in the U.S. for over 50 years</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Uniform definitions across time and    space – this allows for comparisons across locations and time.</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Ability to disaggregate the data over different geographic entities (agencies, cities, and states).</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Police cannot observe and record </a:t>
                      </a:r>
                      <a:r>
                        <a:rPr kumimoji="0" lang="en-US" sz="1600" b="0" i="1" u="none" strike="noStrike" cap="none" normalizeH="0" baseline="0">
                          <a:ln>
                            <a:noFill/>
                          </a:ln>
                          <a:solidFill>
                            <a:schemeClr val="tx1"/>
                          </a:solidFill>
                          <a:effectLst>
                            <a:outerShdw blurRad="38100" dist="38100" dir="2700000" algn="tl">
                              <a:srgbClr val="000000"/>
                            </a:outerShdw>
                          </a:effectLst>
                          <a:latin typeface="Tahoma" charset="0"/>
                        </a:rPr>
                        <a:t>all </a:t>
                      </a: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crime that takes place, however police reports are more comprehensive than reports of prosecutions and/or numbers of inmates in prison (not all reports lead to arrests, not all arrests lead to prosecutions, not all prosecutions lead to jail time)</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Possibilities of political manipulation of crime statistics</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Different interpretations of classifications of crime across agencies</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Data missing from entire jurisdictions is extrapolated from jurisdictions with similar populations, could lead to sampling bias. If only a few months of data are reported those figures are used to calculate the statistics for the rest of that year</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While offenses reported are conveyed in UCR for Part I crimes, only arrests are reported for Part II crimes, which can be difficult to analyze.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How Many Homicides in the United States in 2010?</a:t>
            </a:r>
          </a:p>
        </p:txBody>
      </p:sp>
      <p:sp>
        <p:nvSpPr>
          <p:cNvPr id="3" name="Content Placeholder 2"/>
          <p:cNvSpPr>
            <a:spLocks noGrp="1"/>
          </p:cNvSpPr>
          <p:nvPr>
            <p:ph idx="1"/>
          </p:nvPr>
        </p:nvSpPr>
        <p:spPr>
          <a:xfrm>
            <a:off x="457200" y="1600200"/>
            <a:ext cx="8229600" cy="4953000"/>
          </a:xfrm>
        </p:spPr>
        <p:txBody>
          <a:bodyPr/>
          <a:lstStyle/>
          <a:p>
            <a:pPr>
              <a:spcBef>
                <a:spcPct val="0"/>
              </a:spcBef>
              <a:buClrTx/>
              <a:buSzTx/>
              <a:defRPr/>
            </a:pPr>
            <a:r>
              <a:rPr lang="en-US" sz="2000" dirty="0">
                <a:solidFill>
                  <a:srgbClr val="FFFFFF"/>
                </a:solidFill>
                <a:effectLst/>
                <a:latin typeface="Georgia" panose="02040502050405020303" pitchFamily="18" charset="0"/>
              </a:rPr>
              <a:t>Easy. Let's just do some Googling:</a:t>
            </a:r>
            <a:endParaRPr lang="en-US" sz="2000" dirty="0">
              <a:solidFill>
                <a:srgbClr val="FFFFFF"/>
              </a:solidFill>
              <a:effectLst/>
            </a:endParaRPr>
          </a:p>
          <a:p>
            <a:pPr lvl="1">
              <a:spcBef>
                <a:spcPct val="0"/>
              </a:spcBef>
              <a:buClrTx/>
              <a:buFont typeface="+mj-lt"/>
              <a:buAutoNum type="arabicPeriod"/>
              <a:defRPr/>
            </a:pPr>
            <a:r>
              <a:rPr lang="en-US" sz="1400" dirty="0">
                <a:solidFill>
                  <a:srgbClr val="FFFFFF"/>
                </a:solidFill>
                <a:effectLst/>
                <a:hlinkClick r:id="rId2"/>
              </a:rPr>
              <a:t>12,966</a:t>
            </a:r>
            <a:r>
              <a:rPr lang="en-US" sz="1400" dirty="0">
                <a:solidFill>
                  <a:srgbClr val="FFFFFF"/>
                </a:solidFill>
                <a:effectLst/>
              </a:rPr>
              <a:t>, FBI, Crime in the United States 2010.</a:t>
            </a:r>
          </a:p>
          <a:p>
            <a:pPr lvl="1">
              <a:spcBef>
                <a:spcPct val="0"/>
              </a:spcBef>
              <a:buClrTx/>
              <a:buFont typeface="+mj-lt"/>
              <a:buAutoNum type="arabicPeriod"/>
              <a:defRPr/>
            </a:pPr>
            <a:r>
              <a:rPr lang="en-US" sz="1400" dirty="0">
                <a:solidFill>
                  <a:srgbClr val="FFFFFF"/>
                </a:solidFill>
                <a:effectLst/>
                <a:hlinkClick r:id="rId3"/>
              </a:rPr>
              <a:t>13,164</a:t>
            </a:r>
            <a:r>
              <a:rPr lang="en-US" sz="1400" dirty="0">
                <a:solidFill>
                  <a:srgbClr val="FFFFFF"/>
                </a:solidFill>
                <a:effectLst/>
              </a:rPr>
              <a:t>, FBI, Crime in the United States 2011 (2010 figure).</a:t>
            </a:r>
          </a:p>
          <a:p>
            <a:pPr lvl="1">
              <a:spcBef>
                <a:spcPct val="0"/>
              </a:spcBef>
              <a:buClrTx/>
              <a:buFont typeface="+mj-lt"/>
              <a:buAutoNum type="arabicPeriod"/>
              <a:defRPr/>
            </a:pPr>
            <a:r>
              <a:rPr lang="en-US" sz="1400" dirty="0">
                <a:solidFill>
                  <a:srgbClr val="FFFFFF"/>
                </a:solidFill>
                <a:effectLst/>
                <a:hlinkClick r:id="rId4"/>
              </a:rPr>
              <a:t>14,720</a:t>
            </a:r>
            <a:r>
              <a:rPr lang="en-US" sz="1400" dirty="0">
                <a:solidFill>
                  <a:srgbClr val="FFFFFF"/>
                </a:solidFill>
                <a:effectLst/>
              </a:rPr>
              <a:t>, Bureau of Justice Statistics (Table 1, based on FBI, Supplementary Homicide Statistics).</a:t>
            </a:r>
          </a:p>
          <a:p>
            <a:pPr lvl="1">
              <a:spcBef>
                <a:spcPct val="0"/>
              </a:spcBef>
              <a:buClrTx/>
              <a:buFont typeface="+mj-lt"/>
              <a:buAutoNum type="arabicPeriod"/>
              <a:defRPr/>
            </a:pPr>
            <a:r>
              <a:rPr lang="en-US" sz="1400" dirty="0">
                <a:solidFill>
                  <a:srgbClr val="FFFFFF"/>
                </a:solidFill>
                <a:effectLst/>
                <a:hlinkClick r:id="rId5"/>
              </a:rPr>
              <a:t>16,259</a:t>
            </a:r>
            <a:r>
              <a:rPr lang="en-US" sz="1400" dirty="0">
                <a:solidFill>
                  <a:srgbClr val="FFFFFF"/>
                </a:solidFill>
                <a:effectLst/>
              </a:rPr>
              <a:t>, CDC (based on death certificates in the </a:t>
            </a:r>
            <a:r>
              <a:rPr lang="en-US" sz="1400" i="1" dirty="0">
                <a:solidFill>
                  <a:srgbClr val="FFFFFF"/>
                </a:solidFill>
                <a:effectLst/>
              </a:rPr>
              <a:t>National Vital Statistics System).</a:t>
            </a:r>
            <a:endParaRPr lang="en-US" sz="1400" dirty="0">
              <a:solidFill>
                <a:srgbClr val="FFFFFF"/>
              </a:solidFill>
              <a:effectLst/>
            </a:endParaRPr>
          </a:p>
          <a:p>
            <a:pPr>
              <a:spcBef>
                <a:spcPct val="0"/>
              </a:spcBef>
              <a:buClrTx/>
              <a:buSzTx/>
              <a:defRPr/>
            </a:pPr>
            <a:r>
              <a:rPr lang="en-US" sz="2000" dirty="0">
                <a:solidFill>
                  <a:srgbClr val="FFFFFF"/>
                </a:solidFill>
                <a:effectLst/>
                <a:latin typeface="Georgia" panose="02040502050405020303" pitchFamily="18" charset="0"/>
              </a:rPr>
              <a:t>Between the smallest and largest figures there is a difference of 3,292 deaths or 25%!</a:t>
            </a:r>
            <a:endParaRPr lang="en-US" sz="2000" dirty="0">
              <a:solidFill>
                <a:srgbClr val="FFFFFF"/>
              </a:solidFill>
              <a:effectLst/>
            </a:endParaRPr>
          </a:p>
          <a:p>
            <a:pPr>
              <a:spcBef>
                <a:spcPct val="0"/>
              </a:spcBef>
              <a:buClrTx/>
              <a:buSzTx/>
              <a:defRPr/>
            </a:pPr>
            <a:r>
              <a:rPr lang="en-US" sz="1400" dirty="0">
                <a:solidFill>
                  <a:srgbClr val="FFFFFF"/>
                </a:solidFill>
                <a:effectLst/>
                <a:latin typeface="Georgia" panose="02040502050405020303" pitchFamily="18" charset="0"/>
              </a:rPr>
              <a:t>The differences are striking but not entirely arbitrary or without explanation. I assume the second figure adds late additions to the 2010 data and so should be considered more authoritative.</a:t>
            </a:r>
          </a:p>
          <a:p>
            <a:pPr>
              <a:spcBef>
                <a:spcPct val="0"/>
              </a:spcBef>
              <a:buClrTx/>
              <a:buSzTx/>
              <a:defRPr/>
            </a:pPr>
            <a:r>
              <a:rPr lang="en-US" sz="1400" dirty="0">
                <a:solidFill>
                  <a:srgbClr val="FFFFFF"/>
                </a:solidFill>
                <a:effectLst/>
                <a:latin typeface="Georgia" panose="02040502050405020303" pitchFamily="18" charset="0"/>
              </a:rPr>
              <a:t>The difference between 1 &amp; 2 and 3 is puzzling and seems to be that the lower figure is from data from the SHR when extra victim information is collected and not every agency reports to the SHR while 3 is when any report exists from the larger UCR.</a:t>
            </a:r>
            <a:endParaRPr lang="en-US" sz="1400" dirty="0">
              <a:solidFill>
                <a:srgbClr val="FFFFFF"/>
              </a:solidFill>
              <a:effectLst/>
            </a:endParaRPr>
          </a:p>
          <a:p>
            <a:pPr>
              <a:spcBef>
                <a:spcPct val="0"/>
              </a:spcBef>
              <a:buClrTx/>
              <a:buSzTx/>
              <a:defRPr/>
            </a:pPr>
            <a:r>
              <a:rPr lang="en-US" sz="1400" dirty="0">
                <a:solidFill>
                  <a:srgbClr val="FFFFFF"/>
                </a:solidFill>
                <a:effectLst/>
                <a:latin typeface="Georgia" panose="02040502050405020303" pitchFamily="18" charset="0"/>
              </a:rPr>
              <a:t>The FBI collects data on crimes. If a killing is ruled justified, i.e. not a crime, it doesn't go into the FBI homicide statistics. The CDC collects data from death certificates which list as homicide any death caused by</a:t>
            </a:r>
            <a:r>
              <a:rPr lang="en-US" sz="1400" dirty="0">
                <a:solidFill>
                  <a:srgbClr val="FFFFFF"/>
                </a:solidFill>
                <a:effectLst/>
              </a:rPr>
              <a:t> “</a:t>
            </a:r>
            <a:r>
              <a:rPr lang="en-US" sz="1400" dirty="0">
                <a:solidFill>
                  <a:srgbClr val="FFFFFF"/>
                </a:solidFill>
                <a:effectLst/>
                <a:latin typeface="Georgia" panose="02040502050405020303" pitchFamily="18" charset="0"/>
              </a:rPr>
              <a:t>injuries inflicted by another person with</a:t>
            </a:r>
            <a:r>
              <a:rPr lang="en-US" sz="1400" dirty="0">
                <a:solidFill>
                  <a:srgbClr val="FFFFFF"/>
                </a:solidFill>
                <a:effectLst/>
              </a:rPr>
              <a:t> </a:t>
            </a:r>
            <a:r>
              <a:rPr lang="en-US" sz="1400" dirty="0">
                <a:solidFill>
                  <a:srgbClr val="FFFFFF"/>
                </a:solidFill>
                <a:effectLst/>
                <a:latin typeface="Georgia" panose="02040502050405020303" pitchFamily="18" charset="0"/>
              </a:rPr>
              <a:t>intent to injure or kill, by any means.</a:t>
            </a:r>
            <a:r>
              <a:rPr lang="en-US" sz="1400" dirty="0">
                <a:solidFill>
                  <a:srgbClr val="FFFFFF"/>
                </a:solidFill>
                <a:effectLst/>
              </a:rPr>
              <a:t>”</a:t>
            </a:r>
            <a:r>
              <a:rPr lang="en-US" sz="1400" dirty="0">
                <a:solidFill>
                  <a:srgbClr val="FFFFFF"/>
                </a:solidFill>
                <a:effectLst/>
                <a:latin typeface="Georgia" panose="02040502050405020303" pitchFamily="18" charset="0"/>
              </a:rPr>
              <a:t> Thus, the CDC data includes justifiable homicide. In 2010 according to the FBI there were</a:t>
            </a:r>
            <a:r>
              <a:rPr lang="en-US" sz="1400" dirty="0">
                <a:solidFill>
                  <a:srgbClr val="FFFFFF"/>
                </a:solidFill>
                <a:effectLst/>
              </a:rPr>
              <a:t> </a:t>
            </a:r>
            <a:r>
              <a:rPr lang="en-US" sz="1400" dirty="0">
                <a:solidFill>
                  <a:srgbClr val="FFFFFF"/>
                </a:solidFill>
                <a:effectLst/>
                <a:latin typeface="Georgia" panose="02040502050405020303" pitchFamily="18" charset="0"/>
                <a:hlinkClick r:id="rId6"/>
              </a:rPr>
              <a:t>387</a:t>
            </a:r>
            <a:r>
              <a:rPr lang="en-US" sz="1400" dirty="0">
                <a:solidFill>
                  <a:srgbClr val="FFFFFF"/>
                </a:solidFill>
                <a:effectLst/>
              </a:rPr>
              <a:t> </a:t>
            </a:r>
            <a:r>
              <a:rPr lang="en-US" sz="1400" dirty="0">
                <a:solidFill>
                  <a:srgbClr val="FFFFFF"/>
                </a:solidFill>
                <a:effectLst/>
                <a:latin typeface="Georgia" panose="02040502050405020303" pitchFamily="18" charset="0"/>
              </a:rPr>
              <a:t>justifiable homicides by law enforcement and</a:t>
            </a:r>
            <a:r>
              <a:rPr lang="en-US" sz="1400" dirty="0">
                <a:solidFill>
                  <a:srgbClr val="FFFFFF"/>
                </a:solidFill>
                <a:effectLst/>
              </a:rPr>
              <a:t> </a:t>
            </a:r>
            <a:r>
              <a:rPr lang="en-US" sz="1400" dirty="0">
                <a:solidFill>
                  <a:srgbClr val="FFFFFF"/>
                </a:solidFill>
                <a:effectLst/>
                <a:latin typeface="Georgia" panose="02040502050405020303" pitchFamily="18" charset="0"/>
                <a:hlinkClick r:id="rId7"/>
              </a:rPr>
              <a:t>278</a:t>
            </a:r>
            <a:r>
              <a:rPr lang="en-US" sz="1400" dirty="0">
                <a:solidFill>
                  <a:srgbClr val="FFFFFF"/>
                </a:solidFill>
                <a:effectLst/>
              </a:rPr>
              <a:t> </a:t>
            </a:r>
            <a:r>
              <a:rPr lang="en-US" sz="1400" dirty="0">
                <a:solidFill>
                  <a:srgbClr val="FFFFFF"/>
                </a:solidFill>
                <a:effectLst/>
                <a:latin typeface="Georgia" panose="02040502050405020303" pitchFamily="18" charset="0"/>
              </a:rPr>
              <a:t>by private citizen for a total of 665 justifiable homicides, so that accounts for some but not all of the difference.</a:t>
            </a:r>
            <a:endParaRPr lang="en-US" sz="1400" dirty="0">
              <a:solidFill>
                <a:srgbClr val="FFFFFF"/>
              </a:solidFill>
              <a:effectLst/>
            </a:endParaRPr>
          </a:p>
          <a:p>
            <a:pPr>
              <a:spcBef>
                <a:spcPct val="0"/>
              </a:spcBef>
              <a:buClrTx/>
              <a:buSzTx/>
              <a:defRPr/>
            </a:pPr>
            <a:r>
              <a:rPr lang="en-US" sz="1400" dirty="0">
                <a:solidFill>
                  <a:srgbClr val="FFFFFF"/>
                </a:solidFill>
                <a:effectLst/>
                <a:latin typeface="Georgia" panose="02040502050405020303" pitchFamily="18" charset="0"/>
              </a:rPr>
              <a:t>The FBI and NVSS figures track each other closely over time but its important to be aware of the differences.</a:t>
            </a:r>
            <a:endParaRPr lang="en-US" sz="1400" dirty="0">
              <a:solidFill>
                <a:srgbClr val="FFFFFF"/>
              </a:solidFill>
              <a:effectLst/>
            </a:endParaRP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a:t>NIBRS</a:t>
            </a:r>
          </a:p>
        </p:txBody>
      </p:sp>
      <p:sp>
        <p:nvSpPr>
          <p:cNvPr id="133123" name="Rectangle 3"/>
          <p:cNvSpPr>
            <a:spLocks noGrp="1" noChangeArrowheads="1"/>
          </p:cNvSpPr>
          <p:nvPr>
            <p:ph type="body" sz="half" idx="1"/>
          </p:nvPr>
        </p:nvSpPr>
        <p:spPr>
          <a:xfrm>
            <a:off x="457200" y="1371600"/>
            <a:ext cx="7620000" cy="1219200"/>
          </a:xfrm>
        </p:spPr>
        <p:txBody>
          <a:bodyPr/>
          <a:lstStyle/>
          <a:p>
            <a:pPr eaLnBrk="1" hangingPunct="1">
              <a:defRPr/>
            </a:pPr>
            <a:r>
              <a:rPr lang="en-US" sz="2000" dirty="0"/>
              <a:t>The National Incident Based Reporting System (NIBRS) is an expansion of the UCR which is meant to collect more data and make up for some of the deficiencies in the original UCR program.</a:t>
            </a:r>
          </a:p>
        </p:txBody>
      </p:sp>
      <p:sp>
        <p:nvSpPr>
          <p:cNvPr id="133141" name="Rectangle 21"/>
          <p:cNvSpPr>
            <a:spLocks noChangeArrowheads="1"/>
          </p:cNvSpPr>
          <p:nvPr/>
        </p:nvSpPr>
        <p:spPr bwMode="auto">
          <a:xfrm>
            <a:off x="457200" y="2658856"/>
            <a:ext cx="7620000" cy="4487382"/>
          </a:xfrm>
          <a:prstGeom prst="rect">
            <a:avLst/>
          </a:prstGeom>
          <a:noFill/>
          <a:ln w="9525">
            <a:noFill/>
            <a:miter lim="800000"/>
            <a:headEnd/>
            <a:tailEnd/>
          </a:ln>
          <a:effectLst/>
        </p:spPr>
        <p:txBody>
          <a:bodyPr wrap="square">
            <a:spAutoFit/>
          </a:bodyPr>
          <a:lstStyle/>
          <a:p>
            <a:pPr marL="342900" indent="-342900" eaLnBrk="1" hangingPunct="1">
              <a:spcBef>
                <a:spcPct val="20000"/>
              </a:spcBef>
              <a:buClr>
                <a:schemeClr val="hlink"/>
              </a:buClr>
              <a:buSzPct val="80000"/>
              <a:buFont typeface="Wingdings" pitchFamily="2" charset="2"/>
              <a:buChar char="n"/>
              <a:defRPr/>
            </a:pPr>
            <a:r>
              <a:rPr lang="en-US" sz="2000" dirty="0">
                <a:effectLst>
                  <a:outerShdw blurRad="38100" dist="38100" dir="2700000" algn="tl">
                    <a:srgbClr val="000000"/>
                  </a:outerShdw>
                </a:effectLst>
                <a:latin typeface="Tahoma" charset="0"/>
              </a:rPr>
              <a:t>UCR aggregates by month. Under NIBRS there is a record for </a:t>
            </a:r>
            <a:r>
              <a:rPr lang="en-US" sz="2000" i="1" dirty="0">
                <a:effectLst>
                  <a:outerShdw blurRad="38100" dist="38100" dir="2700000" algn="tl">
                    <a:srgbClr val="000000"/>
                  </a:outerShdw>
                </a:effectLst>
                <a:latin typeface="Tahoma" charset="0"/>
              </a:rPr>
              <a:t>each crime</a:t>
            </a:r>
            <a:r>
              <a:rPr lang="en-US" sz="2000" dirty="0">
                <a:effectLst>
                  <a:outerShdw blurRad="38100" dist="38100" dir="2700000" algn="tl">
                    <a:srgbClr val="000000"/>
                  </a:outerShdw>
                </a:effectLst>
                <a:latin typeface="Tahoma" charset="0"/>
              </a:rPr>
              <a:t>. </a:t>
            </a:r>
          </a:p>
          <a:p>
            <a:pPr marL="342900" indent="-342900" eaLnBrk="1" hangingPunct="1">
              <a:spcBef>
                <a:spcPct val="20000"/>
              </a:spcBef>
              <a:buClr>
                <a:schemeClr val="hlink"/>
              </a:buClr>
              <a:buSzPct val="80000"/>
              <a:buFont typeface="Wingdings" pitchFamily="2" charset="2"/>
              <a:buChar char="n"/>
              <a:defRPr/>
            </a:pPr>
            <a:r>
              <a:rPr lang="en-US" sz="2000" dirty="0">
                <a:effectLst>
                  <a:outerShdw blurRad="38100" dist="38100" dir="2700000" algn="tl">
                    <a:srgbClr val="000000"/>
                  </a:outerShdw>
                </a:effectLst>
                <a:latin typeface="Tahoma" charset="0"/>
              </a:rPr>
              <a:t>NIBRS includes a detailed description of the offense and where known the offender, victim, and the arrest data for each crime incident. </a:t>
            </a:r>
          </a:p>
          <a:p>
            <a:pPr marL="342900" indent="-342900" eaLnBrk="1" hangingPunct="1">
              <a:spcBef>
                <a:spcPct val="20000"/>
              </a:spcBef>
              <a:buClr>
                <a:schemeClr val="hlink"/>
              </a:buClr>
              <a:buSzPct val="80000"/>
              <a:buFont typeface="Wingdings" pitchFamily="2" charset="2"/>
              <a:buChar char="n"/>
              <a:defRPr/>
            </a:pPr>
            <a:r>
              <a:rPr lang="en-US" sz="2000" dirty="0">
                <a:effectLst>
                  <a:outerShdw blurRad="38100" dist="38100" dir="2700000" algn="tl">
                    <a:srgbClr val="000000"/>
                  </a:outerShdw>
                </a:effectLst>
                <a:latin typeface="Tahoma" charset="0"/>
              </a:rPr>
              <a:t>NIBRS</a:t>
            </a:r>
          </a:p>
          <a:p>
            <a:pPr marL="742950" lvl="1" indent="-285750" eaLnBrk="1" hangingPunct="1">
              <a:spcBef>
                <a:spcPct val="20000"/>
              </a:spcBef>
              <a:buClr>
                <a:schemeClr val="tx1"/>
              </a:buClr>
              <a:buFontTx/>
              <a:buChar char="–"/>
              <a:defRPr/>
            </a:pPr>
            <a:r>
              <a:rPr lang="en-US" sz="2000" dirty="0">
                <a:effectLst>
                  <a:outerShdw blurRad="38100" dist="38100" dir="2700000" algn="tl">
                    <a:srgbClr val="000000"/>
                  </a:outerShdw>
                </a:effectLst>
                <a:latin typeface="Tahoma" charset="0"/>
              </a:rPr>
              <a:t>Victim data: age, race, gender, relationship to offender.</a:t>
            </a:r>
          </a:p>
          <a:p>
            <a:pPr marL="742950" lvl="1" indent="-285750" eaLnBrk="1" hangingPunct="1">
              <a:spcBef>
                <a:spcPct val="20000"/>
              </a:spcBef>
              <a:buClr>
                <a:schemeClr val="tx1"/>
              </a:buClr>
              <a:buFontTx/>
              <a:buChar char="–"/>
              <a:defRPr/>
            </a:pPr>
            <a:r>
              <a:rPr lang="en-US" sz="2000" dirty="0">
                <a:effectLst>
                  <a:outerShdw blurRad="38100" dist="38100" dir="2700000" algn="tl">
                    <a:srgbClr val="000000"/>
                  </a:outerShdw>
                </a:effectLst>
                <a:latin typeface="Tahoma" charset="0"/>
              </a:rPr>
              <a:t>Offender data: age, gender, race.</a:t>
            </a:r>
          </a:p>
          <a:p>
            <a:pPr marL="742950" lvl="1" indent="-285750" eaLnBrk="1" hangingPunct="1">
              <a:spcBef>
                <a:spcPct val="20000"/>
              </a:spcBef>
              <a:buClr>
                <a:schemeClr val="tx1"/>
              </a:buClr>
              <a:buFontTx/>
              <a:buChar char="–"/>
              <a:defRPr/>
            </a:pPr>
            <a:r>
              <a:rPr lang="en-US" sz="2000" dirty="0">
                <a:effectLst>
                  <a:outerShdw blurRad="38100" dist="38100" dir="2700000" algn="tl">
                    <a:srgbClr val="000000"/>
                  </a:outerShdw>
                </a:effectLst>
                <a:latin typeface="Tahoma" charset="0"/>
              </a:rPr>
              <a:t>Crime data: where, when crime happened, what weapons used.</a:t>
            </a:r>
          </a:p>
          <a:p>
            <a:pPr marL="742950" lvl="1" indent="-285750" eaLnBrk="1" hangingPunct="1">
              <a:spcBef>
                <a:spcPct val="20000"/>
              </a:spcBef>
              <a:buClr>
                <a:schemeClr val="tx1"/>
              </a:buClr>
              <a:buFontTx/>
              <a:buChar char="–"/>
              <a:defRPr/>
            </a:pPr>
            <a:r>
              <a:rPr lang="en-US" sz="2000" dirty="0">
                <a:effectLst>
                  <a:outerShdw blurRad="38100" dist="38100" dir="2700000" algn="tl">
                    <a:srgbClr val="000000"/>
                  </a:outerShdw>
                </a:effectLst>
                <a:latin typeface="Tahoma" charset="0"/>
              </a:rPr>
              <a:t>Arrest</a:t>
            </a:r>
            <a:r>
              <a:rPr lang="en-US" sz="2000" i="1" dirty="0">
                <a:effectLst>
                  <a:outerShdw blurRad="38100" dist="38100" dir="2700000" algn="tl">
                    <a:srgbClr val="000000"/>
                  </a:outerShdw>
                </a:effectLst>
                <a:latin typeface="Tahoma" charset="0"/>
              </a:rPr>
              <a:t> </a:t>
            </a:r>
            <a:r>
              <a:rPr lang="en-US" sz="2000" dirty="0">
                <a:effectLst>
                  <a:outerShdw blurRad="38100" dist="38100" dir="2700000" algn="tl">
                    <a:srgbClr val="000000"/>
                  </a:outerShdw>
                </a:effectLst>
                <a:latin typeface="Tahoma" charset="0"/>
              </a:rPr>
              <a:t>data allowing e.g. time to arrest analysis, type of arrest etc.</a:t>
            </a:r>
          </a:p>
          <a:p>
            <a:pPr marL="742950" lvl="1" indent="-285750" eaLnBrk="1" hangingPunct="1">
              <a:spcBef>
                <a:spcPct val="20000"/>
              </a:spcBef>
              <a:buClr>
                <a:schemeClr val="tx1"/>
              </a:buClr>
              <a:defRPr/>
            </a:pPr>
            <a:endParaRPr lang="en-US" dirty="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4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4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4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4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Petty’s Call</a:t>
            </a:r>
          </a:p>
        </p:txBody>
      </p:sp>
      <p:sp>
        <p:nvSpPr>
          <p:cNvPr id="3" name="Content Placeholder 2"/>
          <p:cNvSpPr>
            <a:spLocks noGrp="1"/>
          </p:cNvSpPr>
          <p:nvPr>
            <p:ph idx="1"/>
          </p:nvPr>
        </p:nvSpPr>
        <p:spPr>
          <a:xfrm>
            <a:off x="457200" y="1600200"/>
            <a:ext cx="4876800" cy="4495800"/>
          </a:xfrm>
        </p:spPr>
        <p:txBody>
          <a:bodyPr>
            <a:normAutofit fontScale="77500" lnSpcReduction="20000"/>
          </a:bodyPr>
          <a:lstStyle/>
          <a:p>
            <a:pPr>
              <a:defRPr/>
            </a:pPr>
            <a:r>
              <a:rPr lang="en-US" dirty="0"/>
              <a:t>In 1670 William Petty, founder of empirical economics, called for the collection of official statistics on “the number of people, the quality of inebriating liquors spent, the number of </a:t>
            </a:r>
            <a:r>
              <a:rPr lang="en-US" dirty="0" err="1"/>
              <a:t>unmaryed</a:t>
            </a:r>
            <a:r>
              <a:rPr lang="en-US" dirty="0"/>
              <a:t> persons between 15 and 55 years old, the number of </a:t>
            </a:r>
            <a:r>
              <a:rPr lang="en-US" dirty="0" err="1"/>
              <a:t>Corporall</a:t>
            </a:r>
            <a:r>
              <a:rPr lang="en-US" dirty="0"/>
              <a:t> sufferings and persons imprisoned for Crime” all so that that we might know “the measure of Vice and Sin in the nation.”</a:t>
            </a:r>
          </a:p>
        </p:txBody>
      </p:sp>
      <p:pic>
        <p:nvPicPr>
          <p:cNvPr id="6148" name="Picture 2" descr="The image “http://www.bowood-house.co.uk/i/marquis/sir_william_petty.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4384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5791200" y="5029200"/>
            <a:ext cx="2590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SzTx/>
              <a:buFontTx/>
              <a:buNone/>
            </a:pPr>
            <a:r>
              <a:rPr lang="en-US" altLang="en-US" sz="1600"/>
              <a:t>Sir William Petty</a:t>
            </a:r>
          </a:p>
          <a:p>
            <a:pPr algn="ctr">
              <a:spcBef>
                <a:spcPct val="0"/>
              </a:spcBef>
              <a:buClrTx/>
              <a:buSzTx/>
              <a:buFontTx/>
              <a:buNone/>
            </a:pPr>
            <a:r>
              <a:rPr lang="en-US" altLang="en-US" sz="1600"/>
              <a:t>(1623-1687)</a:t>
            </a:r>
          </a:p>
          <a:p>
            <a:pPr>
              <a:spcBef>
                <a:spcPct val="0"/>
              </a:spcBef>
              <a:buClrTx/>
              <a:buSzTx/>
              <a:buFontTx/>
              <a:buNone/>
            </a:pPr>
            <a:r>
              <a:rPr lang="en-US" altLang="en-US" sz="900"/>
              <a:t>Source: Bowood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fade">
                                      <p:cBhvr>
                                        <p:cTn id="13" dur="1000"/>
                                        <p:tgtEl>
                                          <p:spTgt spid="6149"/>
                                        </p:tgtEl>
                                      </p:cBhvr>
                                    </p:animEffect>
                                    <p:anim calcmode="lin" valueType="num">
                                      <p:cBhvr>
                                        <p:cTn id="14" dur="1000" fill="hold"/>
                                        <p:tgtEl>
                                          <p:spTgt spid="6149"/>
                                        </p:tgtEl>
                                        <p:attrNameLst>
                                          <p:attrName>ppt_x</p:attrName>
                                        </p:attrNameLst>
                                      </p:cBhvr>
                                      <p:tavLst>
                                        <p:tav tm="0">
                                          <p:val>
                                            <p:strVal val="#ppt_x"/>
                                          </p:val>
                                        </p:tav>
                                        <p:tav tm="100000">
                                          <p:val>
                                            <p:strVal val="#ppt_x"/>
                                          </p:val>
                                        </p:tav>
                                      </p:tavLst>
                                    </p:anim>
                                    <p:anim calcmode="lin" valueType="num">
                                      <p:cBhvr>
                                        <p:cTn id="15"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79ED-7C4E-443E-99A7-A6778DA9869A}"/>
              </a:ext>
            </a:extLst>
          </p:cNvPr>
          <p:cNvSpPr>
            <a:spLocks noGrp="1"/>
          </p:cNvSpPr>
          <p:nvPr>
            <p:ph type="title"/>
          </p:nvPr>
        </p:nvSpPr>
        <p:spPr/>
        <p:txBody>
          <a:bodyPr/>
          <a:lstStyle/>
          <a:p>
            <a:r>
              <a:rPr lang="en-US" dirty="0"/>
              <a:t>NIBRS</a:t>
            </a:r>
          </a:p>
        </p:txBody>
      </p:sp>
      <p:sp>
        <p:nvSpPr>
          <p:cNvPr id="3" name="Text Placeholder 2">
            <a:extLst>
              <a:ext uri="{FF2B5EF4-FFF2-40B4-BE49-F238E27FC236}">
                <a16:creationId xmlns:a16="http://schemas.microsoft.com/office/drawing/2014/main" id="{97B88E49-2156-44E8-86C2-D9E6CD262BD3}"/>
              </a:ext>
            </a:extLst>
          </p:cNvPr>
          <p:cNvSpPr>
            <a:spLocks noGrp="1"/>
          </p:cNvSpPr>
          <p:nvPr>
            <p:ph type="body" sz="half" idx="1"/>
          </p:nvPr>
        </p:nvSpPr>
        <p:spPr>
          <a:xfrm>
            <a:off x="457200" y="1600200"/>
            <a:ext cx="8001000" cy="4495800"/>
          </a:xfrm>
        </p:spPr>
        <p:txBody>
          <a:bodyPr/>
          <a:lstStyle/>
          <a:p>
            <a:r>
              <a:rPr lang="en-US" dirty="0"/>
              <a:t>NIBRS incudes many more types of offenses and breakdowns.</a:t>
            </a:r>
          </a:p>
          <a:p>
            <a:endParaRPr lang="en-US" dirty="0"/>
          </a:p>
        </p:txBody>
      </p:sp>
      <p:pic>
        <p:nvPicPr>
          <p:cNvPr id="10" name="Picture 9">
            <a:extLst>
              <a:ext uri="{FF2B5EF4-FFF2-40B4-BE49-F238E27FC236}">
                <a16:creationId xmlns:a16="http://schemas.microsoft.com/office/drawing/2014/main" id="{D6BF6B22-E8DA-4F4D-94F6-116B800424DE}"/>
              </a:ext>
            </a:extLst>
          </p:cNvPr>
          <p:cNvPicPr>
            <a:picLocks noChangeAspect="1"/>
          </p:cNvPicPr>
          <p:nvPr/>
        </p:nvPicPr>
        <p:blipFill rotWithShape="1">
          <a:blip r:embed="rId3">
            <a:extLst>
              <a:ext uri="{28A0092B-C50C-407E-A947-70E740481C1C}">
                <a14:useLocalDpi xmlns:a14="http://schemas.microsoft.com/office/drawing/2010/main" val="0"/>
              </a:ext>
            </a:extLst>
          </a:blip>
          <a:srcRect r="1353" b="5469"/>
          <a:stretch/>
        </p:blipFill>
        <p:spPr>
          <a:xfrm>
            <a:off x="399946" y="2743200"/>
            <a:ext cx="8344108" cy="3951434"/>
          </a:xfrm>
          <a:prstGeom prst="rect">
            <a:avLst/>
          </a:prstGeom>
        </p:spPr>
      </p:pic>
    </p:spTree>
    <p:extLst>
      <p:ext uri="{BB962C8B-B14F-4D97-AF65-F5344CB8AC3E}">
        <p14:creationId xmlns:p14="http://schemas.microsoft.com/office/powerpoint/2010/main" val="3644086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a:t>NIBRS</a:t>
            </a:r>
          </a:p>
        </p:txBody>
      </p:sp>
      <p:sp>
        <p:nvSpPr>
          <p:cNvPr id="135171" name="Rectangle 3"/>
          <p:cNvSpPr>
            <a:spLocks noGrp="1" noChangeArrowheads="1"/>
          </p:cNvSpPr>
          <p:nvPr>
            <p:ph type="body" sz="half" idx="1"/>
          </p:nvPr>
        </p:nvSpPr>
        <p:spPr>
          <a:xfrm>
            <a:off x="304800" y="1600200"/>
            <a:ext cx="8382000" cy="4495800"/>
          </a:xfrm>
        </p:spPr>
        <p:txBody>
          <a:bodyPr>
            <a:normAutofit/>
          </a:bodyPr>
          <a:lstStyle/>
          <a:p>
            <a:pPr eaLnBrk="1" hangingPunct="1">
              <a:lnSpc>
                <a:spcPct val="90000"/>
              </a:lnSpc>
              <a:defRPr/>
            </a:pPr>
            <a:r>
              <a:rPr lang="en-US" sz="2000" dirty="0"/>
              <a:t>So why not always use NIBRS! It’s incomplete. The FBI says, however, that by 2021, NIBRS will replace UCR. It is the crime dataset of the future</a:t>
            </a:r>
          </a:p>
          <a:p>
            <a:pPr eaLnBrk="1" hangingPunct="1">
              <a:lnSpc>
                <a:spcPct val="90000"/>
              </a:lnSpc>
              <a:defRPr/>
            </a:pPr>
            <a:r>
              <a:rPr lang="en-US" sz="2000" dirty="0"/>
              <a:t>The first pilot demonstration of NIBRS was done in 1987, and the system was approved in 1988. </a:t>
            </a:r>
          </a:p>
          <a:p>
            <a:pPr eaLnBrk="1" hangingPunct="1">
              <a:lnSpc>
                <a:spcPct val="90000"/>
              </a:lnSpc>
              <a:defRPr/>
            </a:pPr>
            <a:r>
              <a:rPr lang="en-US" sz="2000" dirty="0"/>
              <a:t>Not all states report to NIBRS and sometimes only some agencies within a state report so one cannot run cross-sectional analyses, e.g. you can’t run cross-state regressions since the number of agencies reporting in each state differs.</a:t>
            </a:r>
          </a:p>
          <a:p>
            <a:pPr eaLnBrk="1" hangingPunct="1">
              <a:lnSpc>
                <a:spcPct val="90000"/>
              </a:lnSpc>
              <a:defRPr/>
            </a:pPr>
            <a:r>
              <a:rPr lang="en-US" sz="2000" dirty="0"/>
              <a:t>E.g. Virginia 100% of agencies report to NIBRS but in Connecticut only about half and in Mississippi zero.</a:t>
            </a:r>
          </a:p>
          <a:p>
            <a:pPr eaLnBrk="1" hangingPunct="1">
              <a:lnSpc>
                <a:spcPct val="90000"/>
              </a:lnSpc>
              <a:defRPr/>
            </a:pPr>
            <a:r>
              <a:rPr lang="en-US" sz="2000" dirty="0"/>
              <a:t>Until more agencies begin participating, the FBI continues to report statistics in the traditional format by converted NIBRS data into summary format.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D286-14B3-4050-8E3D-99123C24F9C2}"/>
              </a:ext>
            </a:extLst>
          </p:cNvPr>
          <p:cNvSpPr>
            <a:spLocks noGrp="1"/>
          </p:cNvSpPr>
          <p:nvPr>
            <p:ph type="title"/>
          </p:nvPr>
        </p:nvSpPr>
        <p:spPr/>
        <p:txBody>
          <a:bodyPr/>
          <a:lstStyle/>
          <a:p>
            <a:r>
              <a:rPr lang="en-US" dirty="0"/>
              <a:t>NIBRS</a:t>
            </a:r>
          </a:p>
        </p:txBody>
      </p:sp>
      <p:sp>
        <p:nvSpPr>
          <p:cNvPr id="3" name="Text Placeholder 2">
            <a:extLst>
              <a:ext uri="{FF2B5EF4-FFF2-40B4-BE49-F238E27FC236}">
                <a16:creationId xmlns:a16="http://schemas.microsoft.com/office/drawing/2014/main" id="{C5AE641A-3454-4BB5-BDA5-53538E898190}"/>
              </a:ext>
            </a:extLst>
          </p:cNvPr>
          <p:cNvSpPr>
            <a:spLocks noGrp="1"/>
          </p:cNvSpPr>
          <p:nvPr>
            <p:ph type="body" sz="half" idx="1"/>
          </p:nvPr>
        </p:nvSpPr>
        <p:spPr>
          <a:xfrm>
            <a:off x="457200" y="1600200"/>
            <a:ext cx="8153400" cy="4495800"/>
          </a:xfrm>
        </p:spPr>
        <p:txBody>
          <a:bodyPr/>
          <a:lstStyle/>
          <a:p>
            <a:pPr eaLnBrk="1" hangingPunct="1">
              <a:lnSpc>
                <a:spcPct val="90000"/>
              </a:lnSpc>
              <a:defRPr/>
            </a:pPr>
            <a:r>
              <a:rPr lang="en-US" sz="2800" dirty="0"/>
              <a:t>NIBRS data since 1995 is available from National Archive of Criminal Justice housed in the Inter-University Consortium for Political and Social Research at the University of Michigan.  </a:t>
            </a:r>
            <a:r>
              <a:rPr lang="en-US" sz="2800" dirty="0">
                <a:hlinkClick r:id="rId2"/>
              </a:rPr>
              <a:t>The NIBRS Program Guide </a:t>
            </a:r>
            <a:r>
              <a:rPr lang="en-US" sz="2800" dirty="0"/>
              <a:t>offers useful information.</a:t>
            </a:r>
          </a:p>
          <a:p>
            <a:pPr eaLnBrk="1" hangingPunct="1">
              <a:lnSpc>
                <a:spcPct val="90000"/>
              </a:lnSpc>
              <a:defRPr/>
            </a:pPr>
            <a:r>
              <a:rPr lang="en-US" sz="2800" dirty="0"/>
              <a:t>The </a:t>
            </a:r>
            <a:r>
              <a:rPr lang="en-US" sz="2800" dirty="0">
                <a:hlinkClick r:id="rId3"/>
              </a:rPr>
              <a:t>NIBRS Book</a:t>
            </a:r>
            <a:r>
              <a:rPr lang="en-US" sz="2800" dirty="0"/>
              <a:t> by Jacob Kaplan is excellent. See also </a:t>
            </a:r>
            <a:r>
              <a:rPr lang="en-US" sz="2800" dirty="0">
                <a:hlinkClick r:id="rId4"/>
              </a:rPr>
              <a:t>Kaplan’s cleaned up UCR and NIBRS data</a:t>
            </a:r>
            <a:r>
              <a:rPr lang="en-US" sz="2800" dirty="0"/>
              <a:t>. </a:t>
            </a:r>
            <a:r>
              <a:rPr lang="en-US" sz="2800" dirty="0">
                <a:hlinkClick r:id="rId5"/>
              </a:rPr>
              <a:t>Kaplan’s FAQ</a:t>
            </a:r>
            <a:r>
              <a:rPr lang="en-US" sz="2800" dirty="0"/>
              <a:t> is also very useful.</a:t>
            </a:r>
          </a:p>
          <a:p>
            <a:pPr eaLnBrk="1" hangingPunct="1">
              <a:lnSpc>
                <a:spcPct val="90000"/>
              </a:lnSpc>
              <a:defRPr/>
            </a:pPr>
            <a:r>
              <a:rPr lang="en-US" sz="2800" dirty="0"/>
              <a:t>NIBRS databases are very big and difficult to work with.</a:t>
            </a:r>
          </a:p>
          <a:p>
            <a:endParaRPr lang="en-US" dirty="0"/>
          </a:p>
        </p:txBody>
      </p:sp>
    </p:spTree>
    <p:extLst>
      <p:ext uri="{BB962C8B-B14F-4D97-AF65-F5344CB8AC3E}">
        <p14:creationId xmlns:p14="http://schemas.microsoft.com/office/powerpoint/2010/main" val="9859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4000"/>
              <a:t>National Crime Victimization Surveys</a:t>
            </a:r>
          </a:p>
        </p:txBody>
      </p:sp>
      <p:sp>
        <p:nvSpPr>
          <p:cNvPr id="38915" name="Rectangle 3"/>
          <p:cNvSpPr>
            <a:spLocks noGrp="1" noChangeArrowheads="1"/>
          </p:cNvSpPr>
          <p:nvPr>
            <p:ph type="body" idx="1"/>
          </p:nvPr>
        </p:nvSpPr>
        <p:spPr>
          <a:xfrm>
            <a:off x="457200" y="1600200"/>
            <a:ext cx="8229600" cy="4724400"/>
          </a:xfrm>
        </p:spPr>
        <p:txBody>
          <a:bodyPr/>
          <a:lstStyle/>
          <a:p>
            <a:pPr eaLnBrk="1" hangingPunct="1">
              <a:defRPr/>
            </a:pPr>
            <a:r>
              <a:rPr lang="en-US" sz="1800" dirty="0"/>
              <a:t>Not all crimes are reported to police, and thus the Uniform Crime Reports, even with the NIBRS expansion, underreport the actual amount of crime that is taking place.</a:t>
            </a:r>
          </a:p>
          <a:p>
            <a:pPr eaLnBrk="1" hangingPunct="1">
              <a:defRPr/>
            </a:pPr>
            <a:r>
              <a:rPr lang="en-US" sz="1800" dirty="0"/>
              <a:t>Victimization survey can tell us about unreported crime and also more about age, sex, race, income etc. of victims, </a:t>
            </a:r>
            <a:r>
              <a:rPr lang="en-US" sz="1800" dirty="0">
                <a:hlinkClick r:id="rId3"/>
              </a:rPr>
              <a:t>even marriage status and crime</a:t>
            </a:r>
            <a:r>
              <a:rPr lang="en-US" sz="1800" dirty="0"/>
              <a:t>.</a:t>
            </a:r>
          </a:p>
          <a:p>
            <a:pPr eaLnBrk="1" hangingPunct="1">
              <a:defRPr/>
            </a:pPr>
            <a:r>
              <a:rPr lang="en-US" sz="1800" dirty="0"/>
              <a:t>The National Crime Victimization Surveys (NCVS), administered by the U.S. Census Bureau, was started in 1972 and has been ongoing since then. The household is the main unit of analysis. The sample size has being growing smaller due to budget cuts, began around 72,000 now around 40,000. </a:t>
            </a:r>
          </a:p>
          <a:p>
            <a:pPr eaLnBrk="1" hangingPunct="1">
              <a:defRPr/>
            </a:pPr>
            <a:r>
              <a:rPr lang="en-US" sz="1800" dirty="0"/>
              <a:t>NCVS is available through NACD the </a:t>
            </a:r>
            <a:r>
              <a:rPr lang="en-US" sz="1800" dirty="0">
                <a:hlinkClick r:id="rId4"/>
              </a:rPr>
              <a:t>NCVS Resource Guide </a:t>
            </a:r>
            <a:r>
              <a:rPr lang="en-US" sz="1800" dirty="0"/>
              <a:t>offers useful information. </a:t>
            </a:r>
          </a:p>
          <a:p>
            <a:pPr eaLnBrk="1" hangingPunct="1">
              <a:defRPr/>
            </a:pPr>
            <a:r>
              <a:rPr lang="en-US" sz="1800" dirty="0">
                <a:hlinkClick r:id="rId5"/>
              </a:rPr>
              <a:t>Quick data access tool </a:t>
            </a:r>
            <a:r>
              <a:rPr lang="en-US" sz="1800" dirty="0"/>
              <a:t>(1993-recent) is available from the BJS.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Victimization Rates versus Prevalence Rates</a:t>
            </a:r>
            <a:endParaRPr lang="en-US" dirty="0"/>
          </a:p>
        </p:txBody>
      </p:sp>
      <p:sp>
        <p:nvSpPr>
          <p:cNvPr id="4" name="Content Placeholder 3"/>
          <p:cNvSpPr>
            <a:spLocks noGrp="1"/>
          </p:cNvSpPr>
          <p:nvPr>
            <p:ph sz="half" idx="1"/>
          </p:nvPr>
        </p:nvSpPr>
        <p:spPr>
          <a:xfrm>
            <a:off x="457200" y="1600200"/>
            <a:ext cx="8077200" cy="4495800"/>
          </a:xfrm>
        </p:spPr>
        <p:txBody>
          <a:bodyPr/>
          <a:lstStyle/>
          <a:p>
            <a:r>
              <a:rPr lang="en-US" dirty="0"/>
              <a:t>In 2015 there were 5,006,620 victimizations of violent crime, i.e. 5 million incidents for a rate of 18.6 per 1000 persons aged 12 years or older.</a:t>
            </a:r>
          </a:p>
          <a:p>
            <a:r>
              <a:rPr lang="en-US" dirty="0"/>
              <a:t>How many </a:t>
            </a:r>
            <a:r>
              <a:rPr lang="en-US" i="1" dirty="0"/>
              <a:t>victims</a:t>
            </a:r>
            <a:r>
              <a:rPr lang="en-US" dirty="0"/>
              <a:t> of violent crime were there in 2015? </a:t>
            </a:r>
          </a:p>
          <a:p>
            <a:r>
              <a:rPr lang="en-US" dirty="0"/>
              <a:t>The victimization rate is victimizations/pop the prevalence rate is victims/pop.</a:t>
            </a:r>
          </a:p>
          <a:p>
            <a:r>
              <a:rPr lang="en-US" dirty="0"/>
              <a:t>Why the big differences?</a:t>
            </a:r>
          </a:p>
        </p:txBody>
      </p:sp>
      <p:sp>
        <p:nvSpPr>
          <p:cNvPr id="6" name="Rectangle 5"/>
          <p:cNvSpPr/>
          <p:nvPr/>
        </p:nvSpPr>
        <p:spPr>
          <a:xfrm>
            <a:off x="2286000" y="3810000"/>
            <a:ext cx="2018566" cy="523220"/>
          </a:xfrm>
          <a:prstGeom prst="rect">
            <a:avLst/>
          </a:prstGeom>
        </p:spPr>
        <p:txBody>
          <a:bodyPr wrap="none">
            <a:spAutoFit/>
          </a:bodyPr>
          <a:lstStyle/>
          <a:p>
            <a:r>
              <a:rPr lang="en-US" sz="2800" dirty="0"/>
              <a:t>2.65 million</a:t>
            </a:r>
          </a:p>
        </p:txBody>
      </p:sp>
    </p:spTree>
    <p:extLst>
      <p:ext uri="{BB962C8B-B14F-4D97-AF65-F5344CB8AC3E}">
        <p14:creationId xmlns:p14="http://schemas.microsoft.com/office/powerpoint/2010/main" val="7242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3" name="Rectangle 15"/>
          <p:cNvSpPr>
            <a:spLocks noGrp="1" noChangeArrowheads="1"/>
          </p:cNvSpPr>
          <p:nvPr>
            <p:ph type="title"/>
          </p:nvPr>
        </p:nvSpPr>
        <p:spPr/>
        <p:txBody>
          <a:bodyPr/>
          <a:lstStyle/>
          <a:p>
            <a:pPr eaLnBrk="1" hangingPunct="1">
              <a:defRPr/>
            </a:pPr>
            <a:r>
              <a:rPr lang="en-US" sz="4000" dirty="0"/>
              <a:t>National Crime Victimization Surveys</a:t>
            </a:r>
          </a:p>
        </p:txBody>
      </p:sp>
      <p:graphicFrame>
        <p:nvGraphicFramePr>
          <p:cNvPr id="43044" name="Group 36"/>
          <p:cNvGraphicFramePr>
            <a:graphicFrameLocks noGrp="1"/>
          </p:cNvGraphicFramePr>
          <p:nvPr>
            <p:ph idx="1"/>
            <p:extLst>
              <p:ext uri="{D42A27DB-BD31-4B8C-83A1-F6EECF244321}">
                <p14:modId xmlns:p14="http://schemas.microsoft.com/office/powerpoint/2010/main" val="3968585395"/>
              </p:ext>
            </p:extLst>
          </p:nvPr>
        </p:nvGraphicFramePr>
        <p:xfrm>
          <a:off x="457200" y="3048000"/>
          <a:ext cx="8229600" cy="37211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080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outerShdw blurRad="38100" dist="38100" dir="2700000" algn="tl">
                              <a:srgbClr val="000000"/>
                            </a:outerShdw>
                          </a:effectLst>
                          <a:latin typeface="Tahoma" charset="0"/>
                        </a:rPr>
                        <a:t>Pros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Cons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3031">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More accurate measures of true rates of crime, especially for violent crimes (minus homicide)</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  More information about the crime is collected (day, time, location, relationship of victim and perpetrator, etc…)</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 Results are aggregated at the national level and not typically available at subnational level (but this is </a:t>
                      </a: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hlinkClick r:id="rId3"/>
                        </a:rPr>
                        <a:t>changing</a:t>
                      </a: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Some crimes such as prostitution are considered victim-less and thus are not included in victimization surveys</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 Some crimes have no victims to interview (homicide)</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 Sampling error/bias issues</a:t>
                      </a:r>
                    </a:p>
                    <a:p>
                      <a:pPr marL="0" marR="0" lvl="0" indent="0" algn="l" defTabSz="914400" rtl="0" eaLnBrk="1" fontAlgn="base" latinLnBrk="0" hangingPunct="1">
                        <a:lnSpc>
                          <a:spcPct val="100000"/>
                        </a:lnSpc>
                        <a:spcBef>
                          <a:spcPct val="20000"/>
                        </a:spcBef>
                        <a:spcAft>
                          <a:spcPct val="0"/>
                        </a:spcAft>
                        <a:buClr>
                          <a:schemeClr val="tx1"/>
                        </a:buClr>
                        <a:buSzPct val="80000"/>
                        <a:buFont typeface="Wingdings" pitchFamily="2" charset="2"/>
                        <a:buChar char="n"/>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 Possibilities of different definitions of crimes across different social groups (e.g. college educated report more assaults.)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3042" name="Rectangle 34"/>
          <p:cNvSpPr>
            <a:spLocks noChangeArrowheads="1"/>
          </p:cNvSpPr>
          <p:nvPr/>
        </p:nvSpPr>
        <p:spPr bwMode="auto">
          <a:xfrm>
            <a:off x="457200" y="1600200"/>
            <a:ext cx="8229600" cy="1255728"/>
          </a:xfrm>
          <a:prstGeom prst="rect">
            <a:avLst/>
          </a:prstGeom>
          <a:noFill/>
          <a:ln w="9525">
            <a:noFill/>
            <a:miter lim="800000"/>
            <a:headEnd/>
            <a:tailEnd/>
          </a:ln>
          <a:effectLst/>
        </p:spPr>
        <p:txBody>
          <a:bodyPr>
            <a:spAutoFit/>
          </a:bodyPr>
          <a:lstStyle/>
          <a:p>
            <a:pPr marL="342900" indent="-342900" eaLnBrk="1" hangingPunct="1">
              <a:lnSpc>
                <a:spcPct val="80000"/>
              </a:lnSpc>
              <a:spcBef>
                <a:spcPct val="20000"/>
              </a:spcBef>
              <a:buClr>
                <a:schemeClr val="hlink"/>
              </a:buClr>
              <a:buSzPct val="80000"/>
              <a:buFont typeface="Wingdings" pitchFamily="2" charset="2"/>
              <a:buChar char="n"/>
              <a:defRPr/>
            </a:pPr>
            <a:r>
              <a:rPr lang="en-US" dirty="0">
                <a:effectLst>
                  <a:outerShdw blurRad="38100" dist="38100" dir="2700000" algn="tl">
                    <a:srgbClr val="000000"/>
                  </a:outerShdw>
                </a:effectLst>
                <a:latin typeface="Tahoma" charset="0"/>
              </a:rPr>
              <a:t>Data on the number and rates from crimes reported via the NCVS from 1995-continuing can be obtained from National Archive of Criminal Justice housed in the Inter-University Consortium for Political and Social Research at the University of Michigan</a:t>
            </a:r>
          </a:p>
          <a:p>
            <a:pPr marL="342900" indent="-342900" eaLnBrk="1" hangingPunct="1">
              <a:lnSpc>
                <a:spcPct val="80000"/>
              </a:lnSpc>
              <a:spcBef>
                <a:spcPct val="20000"/>
              </a:spcBef>
              <a:buClr>
                <a:schemeClr val="hlink"/>
              </a:buClr>
              <a:buSzPct val="80000"/>
              <a:buFont typeface="Wingdings" pitchFamily="2" charset="2"/>
              <a:buChar char="n"/>
              <a:defRPr/>
            </a:pPr>
            <a:endParaRPr lang="en-US" dirty="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Crime Victimization Surveys</a:t>
            </a:r>
          </a:p>
        </p:txBody>
      </p:sp>
      <p:sp>
        <p:nvSpPr>
          <p:cNvPr id="4" name="Text Placeholder 3"/>
          <p:cNvSpPr>
            <a:spLocks noGrp="1"/>
          </p:cNvSpPr>
          <p:nvPr>
            <p:ph type="body" sz="half" idx="1"/>
          </p:nvPr>
        </p:nvSpPr>
        <p:spPr>
          <a:xfrm>
            <a:off x="457200" y="1600200"/>
            <a:ext cx="8229600" cy="4495800"/>
          </a:xfrm>
        </p:spPr>
        <p:txBody>
          <a:bodyPr/>
          <a:lstStyle/>
          <a:p>
            <a:r>
              <a:rPr lang="en-US" dirty="0"/>
              <a:t>Working with the data:</a:t>
            </a:r>
          </a:p>
          <a:p>
            <a:pPr lvl="1"/>
            <a:r>
              <a:rPr lang="en-US" dirty="0"/>
              <a:t>NCVS is a survey so survey weights are very important to get national averages.</a:t>
            </a:r>
          </a:p>
          <a:p>
            <a:pPr lvl="1"/>
            <a:r>
              <a:rPr lang="en-US" dirty="0"/>
              <a:t>Data comes in incident, person, household files so you often have to work with all three.</a:t>
            </a:r>
          </a:p>
          <a:p>
            <a:r>
              <a:rPr lang="en-US" dirty="0"/>
              <a:t>A useful </a:t>
            </a:r>
            <a:r>
              <a:rPr lang="en-US" dirty="0">
                <a:hlinkClick r:id="rId2"/>
              </a:rPr>
              <a:t>learning guide</a:t>
            </a:r>
            <a:r>
              <a:rPr lang="en-US" dirty="0"/>
              <a:t> (homework!)</a:t>
            </a:r>
          </a:p>
        </p:txBody>
      </p:sp>
    </p:spTree>
    <p:extLst>
      <p:ext uri="{BB962C8B-B14F-4D97-AF65-F5344CB8AC3E}">
        <p14:creationId xmlns:p14="http://schemas.microsoft.com/office/powerpoint/2010/main" val="3867475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3" name="Rectangle 13"/>
          <p:cNvSpPr>
            <a:spLocks noGrp="1" noChangeArrowheads="1"/>
          </p:cNvSpPr>
          <p:nvPr>
            <p:ph type="title"/>
          </p:nvPr>
        </p:nvSpPr>
        <p:spPr/>
        <p:txBody>
          <a:bodyPr/>
          <a:lstStyle/>
          <a:p>
            <a:pPr eaLnBrk="1" hangingPunct="1">
              <a:defRPr/>
            </a:pPr>
            <a:r>
              <a:rPr lang="en-US"/>
              <a:t>Comparing UCR and NCVS</a:t>
            </a:r>
          </a:p>
        </p:txBody>
      </p:sp>
      <p:sp>
        <p:nvSpPr>
          <p:cNvPr id="46083" name="Rectangle 3"/>
          <p:cNvSpPr>
            <a:spLocks noGrp="1" noChangeArrowheads="1"/>
          </p:cNvSpPr>
          <p:nvPr>
            <p:ph type="body" sz="half" idx="1"/>
          </p:nvPr>
        </p:nvSpPr>
        <p:spPr>
          <a:xfrm>
            <a:off x="457200" y="1600200"/>
            <a:ext cx="8229600" cy="4495800"/>
          </a:xfrm>
        </p:spPr>
        <p:txBody>
          <a:bodyPr/>
          <a:lstStyle/>
          <a:p>
            <a:pPr eaLnBrk="1" hangingPunct="1">
              <a:defRPr/>
            </a:pPr>
            <a:r>
              <a:rPr lang="en-US" sz="1800" dirty="0"/>
              <a:t>According to data from the NCVS most crimes are not reported to police.  In 2006 38% of property crimes and about 50% of violent crimes were reported.</a:t>
            </a:r>
          </a:p>
          <a:p>
            <a:pPr eaLnBrk="1" hangingPunct="1">
              <a:defRPr/>
            </a:pPr>
            <a:r>
              <a:rPr lang="en-US" sz="1800" dirty="0"/>
              <a:t>In 2004 the UCR indicated that there were 2.91 aggravated assaults per 1,000, where as the NCVS indicated 4.3 per 1,000. Similarly the UCR indicated 4.21 motor vehicle thefts per 1,000 while the NCVS indicated 8.4 motor vehicle thefts per 1,000.</a:t>
            </a:r>
          </a:p>
          <a:p>
            <a:pPr eaLnBrk="1" hangingPunct="1">
              <a:defRPr/>
            </a:pPr>
            <a:endParaRPr lang="en-US" sz="1600" dirty="0"/>
          </a:p>
        </p:txBody>
      </p:sp>
      <p:pic>
        <p:nvPicPr>
          <p:cNvPr id="4609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3800"/>
            <a:ext cx="3543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Rectangle 17"/>
          <p:cNvSpPr>
            <a:spLocks noChangeArrowheads="1"/>
          </p:cNvSpPr>
          <p:nvPr/>
        </p:nvSpPr>
        <p:spPr bwMode="auto">
          <a:xfrm>
            <a:off x="4572000" y="3429000"/>
            <a:ext cx="4267200" cy="3048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n"/>
              <a:defRPr/>
            </a:pPr>
            <a:r>
              <a:rPr lang="en-US">
                <a:effectLst>
                  <a:outerShdw blurRad="38100" dist="38100" dir="2700000" algn="tl">
                    <a:srgbClr val="000000"/>
                  </a:outerShdw>
                </a:effectLst>
                <a:latin typeface="Tahoma" charset="0"/>
              </a:rPr>
              <a:t>The two measures often show trends that move in the same direction, but not always (Rand and Rennison 2002)</a:t>
            </a:r>
          </a:p>
          <a:p>
            <a:pPr marL="342900" indent="-342900" eaLnBrk="1" hangingPunct="1">
              <a:spcBef>
                <a:spcPct val="20000"/>
              </a:spcBef>
              <a:buClr>
                <a:schemeClr val="hlink"/>
              </a:buClr>
              <a:buSzPct val="80000"/>
              <a:buFont typeface="Wingdings" pitchFamily="2" charset="2"/>
              <a:buChar char="n"/>
              <a:defRPr/>
            </a:pPr>
            <a:r>
              <a:rPr lang="en-US">
                <a:effectLst>
                  <a:outerShdw blurRad="38100" dist="38100" dir="2700000" algn="tl">
                    <a:srgbClr val="000000"/>
                  </a:outerShdw>
                </a:effectLst>
                <a:latin typeface="Tahoma" charset="0"/>
              </a:rPr>
              <a:t>The UCR includes homicide, but the NCVS does not; the NCVS includes simple assault which the UCR does not.</a:t>
            </a:r>
          </a:p>
        </p:txBody>
      </p:sp>
      <p:sp>
        <p:nvSpPr>
          <p:cNvPr id="50182" name="Text Box 18"/>
          <p:cNvSpPr txBox="1">
            <a:spLocks noChangeArrowheads="1"/>
          </p:cNvSpPr>
          <p:nvPr/>
        </p:nvSpPr>
        <p:spPr bwMode="auto">
          <a:xfrm>
            <a:off x="533400" y="62484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46099" name="Text Box 19"/>
          <p:cNvSpPr txBox="1">
            <a:spLocks noChangeArrowheads="1"/>
          </p:cNvSpPr>
          <p:nvPr/>
        </p:nvSpPr>
        <p:spPr bwMode="auto">
          <a:xfrm>
            <a:off x="838200" y="6172200"/>
            <a:ext cx="3429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1400">
                <a:latin typeface="Arial" panose="020B0604020202020204" pitchFamily="34" charset="0"/>
              </a:rPr>
              <a:t>The top two lines are from NCVS, the bottom two from UCR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9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96"/>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4609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60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UCR and NCVS</a:t>
            </a:r>
            <a:br>
              <a:rPr lang="en-US" dirty="0"/>
            </a:br>
            <a:r>
              <a:rPr lang="en-US" dirty="0"/>
              <a:t>Convergence?</a:t>
            </a:r>
          </a:p>
        </p:txBody>
      </p:sp>
      <p:sp>
        <p:nvSpPr>
          <p:cNvPr id="3" name="Text Placeholder 2"/>
          <p:cNvSpPr>
            <a:spLocks noGrp="1"/>
          </p:cNvSpPr>
          <p:nvPr>
            <p:ph type="body" sz="half" idx="1"/>
          </p:nvPr>
        </p:nvSpPr>
        <p:spPr>
          <a:xfrm>
            <a:off x="457200" y="1600200"/>
            <a:ext cx="3733800" cy="4038600"/>
          </a:xfrm>
        </p:spPr>
        <p:txBody>
          <a:bodyPr/>
          <a:lstStyle/>
          <a:p>
            <a:r>
              <a:rPr lang="en-US" sz="2800" dirty="0"/>
              <a:t>The differences between UCR and NCVS are not constant but show signs of converging over time.</a:t>
            </a:r>
          </a:p>
          <a:p>
            <a:r>
              <a:rPr lang="en-US" sz="2800" dirty="0"/>
              <a:t>Why is MVT similar?</a:t>
            </a:r>
          </a:p>
        </p:txBody>
      </p:sp>
      <p:pic>
        <p:nvPicPr>
          <p:cNvPr id="5" name="Picture 4"/>
          <p:cNvPicPr>
            <a:picLocks noChangeAspect="1"/>
          </p:cNvPicPr>
          <p:nvPr/>
        </p:nvPicPr>
        <p:blipFill>
          <a:blip r:embed="rId2"/>
          <a:stretch>
            <a:fillRect/>
          </a:stretch>
        </p:blipFill>
        <p:spPr>
          <a:xfrm>
            <a:off x="4499675" y="1600200"/>
            <a:ext cx="4515986" cy="4874533"/>
          </a:xfrm>
          <a:prstGeom prst="rect">
            <a:avLst/>
          </a:prstGeom>
        </p:spPr>
      </p:pic>
      <p:sp>
        <p:nvSpPr>
          <p:cNvPr id="6" name="Rectangle 5"/>
          <p:cNvSpPr/>
          <p:nvPr/>
        </p:nvSpPr>
        <p:spPr>
          <a:xfrm>
            <a:off x="457200" y="5821362"/>
            <a:ext cx="3733800" cy="830997"/>
          </a:xfrm>
          <a:prstGeom prst="rect">
            <a:avLst/>
          </a:prstGeom>
        </p:spPr>
        <p:txBody>
          <a:bodyPr wrap="square">
            <a:spAutoFit/>
          </a:bodyPr>
          <a:lstStyle/>
          <a:p>
            <a:r>
              <a:rPr lang="en-US" sz="1200" dirty="0"/>
              <a:t>Ansari, Sami, and Ni He. 2017. “Explaining the UCR-NCVS Convergence: A Time Series Analysis.” </a:t>
            </a:r>
            <a:r>
              <a:rPr lang="en-US" sz="1200" i="1" dirty="0"/>
              <a:t>Asian Journal of Criminology</a:t>
            </a:r>
            <a:r>
              <a:rPr lang="en-US" sz="1200" dirty="0"/>
              <a:t> 12 (1): 39–62. </a:t>
            </a:r>
            <a:r>
              <a:rPr lang="en-US" sz="1200" dirty="0">
                <a:hlinkClick r:id="rId3"/>
              </a:rPr>
              <a:t>https://doi.org/10.1007/s11417-016-9236-3</a:t>
            </a:r>
            <a:r>
              <a:rPr lang="en-US" sz="1200" dirty="0"/>
              <a:t>.</a:t>
            </a:r>
            <a:endParaRPr lang="en-US" sz="1200" dirty="0">
              <a:effectLst/>
            </a:endParaRPr>
          </a:p>
        </p:txBody>
      </p:sp>
    </p:spTree>
    <p:extLst>
      <p:ext uri="{BB962C8B-B14F-4D97-AF65-F5344CB8AC3E}">
        <p14:creationId xmlns:p14="http://schemas.microsoft.com/office/powerpoint/2010/main" val="406807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International Crime Data (ICVS)</a:t>
            </a:r>
          </a:p>
        </p:txBody>
      </p:sp>
      <p:sp>
        <p:nvSpPr>
          <p:cNvPr id="3" name="Content Placeholder 2"/>
          <p:cNvSpPr>
            <a:spLocks noGrp="1"/>
          </p:cNvSpPr>
          <p:nvPr>
            <p:ph idx="1"/>
          </p:nvPr>
        </p:nvSpPr>
        <p:spPr/>
        <p:txBody>
          <a:bodyPr>
            <a:normAutofit fontScale="62500" lnSpcReduction="20000"/>
          </a:bodyPr>
          <a:lstStyle/>
          <a:p>
            <a:pPr>
              <a:defRPr/>
            </a:pPr>
            <a:r>
              <a:rPr lang="en-US" dirty="0"/>
              <a:t>The International Crime Victimization Survey (ICVS) became operational in 1989, with subsequent installments in 1992, 1996, 2000, and 2004-5. It is the most ambitious and comprehensive attempt to minimize the myriad of difficulties associated with making cross-country comparisons of crime victimization.  Data are available in SPSS and SPSS Portable formats and can be downloaded from </a:t>
            </a:r>
            <a:r>
              <a:rPr lang="en-US" u="sng" dirty="0">
                <a:hlinkClick r:id="rId3"/>
              </a:rPr>
              <a:t>here</a:t>
            </a:r>
            <a:r>
              <a:rPr lang="en-US" dirty="0"/>
              <a:t>.  </a:t>
            </a:r>
          </a:p>
          <a:p>
            <a:pPr>
              <a:defRPr/>
            </a:pPr>
            <a:r>
              <a:rPr lang="en-US" dirty="0"/>
              <a:t>The 1989 sweep included 14 industrialized countries; several city-specific surveys were also administered in the first installment. .  The most recent installment included responses from individuals in 30 countries as well as 33 city-specific surveys. The ICVS uses a standard sample population size of 2000 individuals for each country.</a:t>
            </a:r>
          </a:p>
          <a:p>
            <a:pPr>
              <a:defRPr/>
            </a:pPr>
            <a:r>
              <a:rPr lang="en-US" dirty="0"/>
              <a:t>Over the course of the survey, more than 300,000 individuals from 78 countries have participated in the ICVS. Five countries, Canada, England &amp; Wales, Finland, Netherlands, and USA, have participated in all five rounds of the ICVS. </a:t>
            </a:r>
          </a:p>
          <a:p>
            <a:pPr>
              <a:buFont typeface="Wingdings" panose="05000000000000000000" pitchFamily="2" charset="2"/>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Sources of Crime Data</a:t>
            </a:r>
          </a:p>
        </p:txBody>
      </p:sp>
      <p:sp>
        <p:nvSpPr>
          <p:cNvPr id="3" name="Content Placeholder 2"/>
          <p:cNvSpPr>
            <a:spLocks noGrp="1"/>
          </p:cNvSpPr>
          <p:nvPr>
            <p:ph idx="1"/>
          </p:nvPr>
        </p:nvSpPr>
        <p:spPr/>
        <p:txBody>
          <a:bodyPr>
            <a:normAutofit fontScale="70000" lnSpcReduction="20000"/>
          </a:bodyPr>
          <a:lstStyle/>
          <a:p>
            <a:pPr>
              <a:defRPr/>
            </a:pPr>
            <a:r>
              <a:rPr lang="en-US" dirty="0">
                <a:hlinkClick r:id="rId3"/>
              </a:rPr>
              <a:t>Uniform Crime Reports (UCR)</a:t>
            </a:r>
            <a:endParaRPr lang="en-US" dirty="0"/>
          </a:p>
          <a:p>
            <a:pPr lvl="1">
              <a:defRPr/>
            </a:pPr>
            <a:r>
              <a:rPr lang="en-US" dirty="0"/>
              <a:t>Supplementary Homicide Reports</a:t>
            </a:r>
          </a:p>
          <a:p>
            <a:pPr lvl="1">
              <a:defRPr/>
            </a:pPr>
            <a:r>
              <a:rPr lang="en-US" dirty="0"/>
              <a:t>Supplementary Property Reports</a:t>
            </a:r>
          </a:p>
          <a:p>
            <a:pPr lvl="1">
              <a:defRPr/>
            </a:pPr>
            <a:r>
              <a:rPr lang="en-US" dirty="0"/>
              <a:t>Law Enforcement Employees and Law Enforcement Officers Killed or Assaulted (LEOKA)</a:t>
            </a:r>
          </a:p>
          <a:p>
            <a:pPr>
              <a:defRPr/>
            </a:pPr>
            <a:r>
              <a:rPr lang="en-US" dirty="0">
                <a:hlinkClick r:id="rId4"/>
              </a:rPr>
              <a:t>National Incident-Based Reporting Systems (NIBRS)</a:t>
            </a:r>
            <a:endParaRPr lang="en-US" dirty="0"/>
          </a:p>
          <a:p>
            <a:pPr>
              <a:defRPr/>
            </a:pPr>
            <a:r>
              <a:rPr lang="en-US" dirty="0">
                <a:hlinkClick r:id="rId5"/>
              </a:rPr>
              <a:t>The National Crime Victimization Survey (NCVS)</a:t>
            </a:r>
            <a:endParaRPr lang="en-US" dirty="0"/>
          </a:p>
          <a:p>
            <a:pPr>
              <a:defRPr/>
            </a:pPr>
            <a:r>
              <a:rPr lang="en-US" dirty="0">
                <a:hlinkClick r:id="rId6"/>
              </a:rPr>
              <a:t>The Recidivism of Prisoners Released in 1994</a:t>
            </a:r>
            <a:r>
              <a:rPr lang="en-US" dirty="0"/>
              <a:t> (</a:t>
            </a:r>
            <a:r>
              <a:rPr lang="en-US" dirty="0">
                <a:hlinkClick r:id="rId7"/>
              </a:rPr>
              <a:t>2005</a:t>
            </a:r>
            <a:r>
              <a:rPr lang="en-US" dirty="0"/>
              <a:t>)</a:t>
            </a:r>
          </a:p>
          <a:p>
            <a:pPr>
              <a:defRPr/>
            </a:pPr>
            <a:r>
              <a:rPr lang="en-US" dirty="0">
                <a:hlinkClick r:id="rId8"/>
              </a:rPr>
              <a:t>Law Enforcement Management and Administrative Statistics (LEMAS)</a:t>
            </a:r>
            <a:endParaRPr lang="en-US" dirty="0"/>
          </a:p>
          <a:p>
            <a:pPr>
              <a:defRPr/>
            </a:pPr>
            <a:r>
              <a:rPr lang="en-US" dirty="0">
                <a:hlinkClick r:id="rId9"/>
              </a:rPr>
              <a:t>International Crime Victimization Survey</a:t>
            </a:r>
            <a:endParaRPr lang="en-US" dirty="0"/>
          </a:p>
          <a:p>
            <a:pPr>
              <a:defRPr/>
            </a:pPr>
            <a:r>
              <a:rPr lang="en-US" dirty="0">
                <a:hlinkClick r:id="rId10"/>
              </a:rPr>
              <a:t>Geographic Crime Data: Crime Mapping and Spatial Analysis</a:t>
            </a:r>
            <a:endParaRPr lang="en-US" dirty="0"/>
          </a:p>
          <a:p>
            <a:pPr>
              <a:defRPr/>
            </a:pPr>
            <a:r>
              <a:rPr lang="en-US" dirty="0">
                <a:hlinkClick r:id="rId11"/>
              </a:rPr>
              <a:t>Criminal Justice Administrative Records System (CJARS)</a:t>
            </a:r>
            <a:endParaRPr lang="en-US" dirty="0"/>
          </a:p>
          <a:p>
            <a:pPr>
              <a:buFont typeface="Wingdings" panose="05000000000000000000" pitchFamily="2" charset="2"/>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7423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err="1"/>
              <a:t>Homcide</a:t>
            </a:r>
            <a:r>
              <a:rPr lang="en-US" sz="3600" dirty="0"/>
              <a:t> Rates by Country</a:t>
            </a:r>
          </a:p>
        </p:txBody>
      </p:sp>
      <p:sp>
        <p:nvSpPr>
          <p:cNvPr id="3" name="Content Placeholder 2"/>
          <p:cNvSpPr>
            <a:spLocks noGrp="1"/>
          </p:cNvSpPr>
          <p:nvPr>
            <p:ph idx="1"/>
          </p:nvPr>
        </p:nvSpPr>
        <p:spPr>
          <a:xfrm>
            <a:off x="457200" y="1600200"/>
            <a:ext cx="2971800" cy="4495800"/>
          </a:xfrm>
        </p:spPr>
        <p:txBody>
          <a:bodyPr>
            <a:normAutofit fontScale="55000" lnSpcReduction="20000"/>
          </a:bodyPr>
          <a:lstStyle/>
          <a:p>
            <a:pPr>
              <a:defRPr/>
            </a:pPr>
            <a:r>
              <a:rPr lang="en-US" dirty="0"/>
              <a:t>The ICVS does not compare homicide across countries and the definition of homicide can vary.  Unfortunately, there is no central source of comparable homicide data but on any reasonable comparison the United States does have a high homicide rate relative to other </a:t>
            </a:r>
            <a:r>
              <a:rPr lang="en-US" i="1" dirty="0"/>
              <a:t>industrialized</a:t>
            </a:r>
            <a:r>
              <a:rPr lang="en-US" dirty="0"/>
              <a:t> nations as shown in Figure 7.  Thus, it is the U.S. homicide rate not the U.S. crime rate which stands as the outlier.</a:t>
            </a:r>
          </a:p>
          <a:p>
            <a:pPr>
              <a:defRPr/>
            </a:pPr>
            <a:endParaRPr lang="en-US" dirty="0"/>
          </a:p>
        </p:txBody>
      </p:sp>
      <p:pic>
        <p:nvPicPr>
          <p:cNvPr id="563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6400"/>
            <a:ext cx="54054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Recidivism of Prisoners Released in 1994, 2005</a:t>
            </a:r>
          </a:p>
        </p:txBody>
      </p:sp>
      <p:sp>
        <p:nvSpPr>
          <p:cNvPr id="3" name="Text Placeholder 2"/>
          <p:cNvSpPr>
            <a:spLocks noGrp="1"/>
          </p:cNvSpPr>
          <p:nvPr>
            <p:ph type="body" sz="half" idx="1"/>
          </p:nvPr>
        </p:nvSpPr>
        <p:spPr>
          <a:xfrm>
            <a:off x="457200" y="1600200"/>
            <a:ext cx="6172200" cy="4876800"/>
          </a:xfrm>
        </p:spPr>
        <p:txBody>
          <a:bodyPr>
            <a:normAutofit fontScale="55000" lnSpcReduction="20000"/>
          </a:bodyPr>
          <a:lstStyle/>
          <a:p>
            <a:pPr>
              <a:defRPr/>
            </a:pPr>
            <a:r>
              <a:rPr lang="en-US" dirty="0"/>
              <a:t>In 1997 the BJS collected data from 15 departments of corrections and compiled the </a:t>
            </a:r>
            <a:r>
              <a:rPr lang="en-US" i="1" dirty="0"/>
              <a:t>complete criminal history </a:t>
            </a:r>
            <a:r>
              <a:rPr lang="en-US" dirty="0"/>
              <a:t>of a sample of prisoners released in 1994.</a:t>
            </a:r>
          </a:p>
          <a:p>
            <a:pPr>
              <a:defRPr/>
            </a:pPr>
            <a:r>
              <a:rPr lang="en-US" dirty="0"/>
              <a:t>The data on each released prisoner comes from the officially recorded history captured in the FBI and State RAP Records of Arrests and Prosecutions) sheets. </a:t>
            </a:r>
          </a:p>
          <a:p>
            <a:pPr>
              <a:defRPr/>
            </a:pPr>
            <a:r>
              <a:rPr lang="en-US" dirty="0"/>
              <a:t>Thus constructed, the data contains information from the </a:t>
            </a:r>
            <a:r>
              <a:rPr lang="en-US" dirty="0" err="1"/>
              <a:t>releasees</a:t>
            </a:r>
            <a:r>
              <a:rPr lang="en-US" dirty="0"/>
              <a:t> first arrest to the end of the sample period in 1997.</a:t>
            </a:r>
          </a:p>
          <a:p>
            <a:pPr>
              <a:defRPr/>
            </a:pPr>
            <a:r>
              <a:rPr lang="en-US" dirty="0"/>
              <a:t>The file is arranged by released prisoner and contains up to 99 “arrest cycles.” Each cycle is determined by the date of arrest and includes details on the crimes committed (i.e. arrested for assault and burglary if the arrest occurred at the same time) the adjudication (i.e.. plead guilty and given 6 months). The data on arrest and adjudication are very detailed as each charge of the arrest has multiple </a:t>
            </a:r>
            <a:r>
              <a:rPr lang="en-US" dirty="0" err="1"/>
              <a:t>codings</a:t>
            </a:r>
            <a:r>
              <a:rPr lang="en-US" dirty="0"/>
              <a:t> for the crime committed, whether the charge was a felony or a misdemeanor as well as information about the victims. </a:t>
            </a:r>
          </a:p>
          <a:p>
            <a:pPr>
              <a:defRPr/>
            </a:pPr>
            <a:r>
              <a:rPr lang="en-US" dirty="0"/>
              <a:t>Very difficult data to work with.</a:t>
            </a:r>
          </a:p>
          <a:p>
            <a:pPr>
              <a:defRPr/>
            </a:pPr>
            <a:endParaRPr lang="en-US" dirty="0"/>
          </a:p>
        </p:txBody>
      </p:sp>
      <p:graphicFrame>
        <p:nvGraphicFramePr>
          <p:cNvPr id="5" name="Table 4"/>
          <p:cNvGraphicFramePr>
            <a:graphicFrameLocks noGrp="1"/>
          </p:cNvGraphicFramePr>
          <p:nvPr/>
        </p:nvGraphicFramePr>
        <p:xfrm>
          <a:off x="7086600" y="1676400"/>
          <a:ext cx="1600200" cy="4194720"/>
        </p:xfrm>
        <a:graphic>
          <a:graphicData uri="http://schemas.openxmlformats.org/drawingml/2006/table">
            <a:tbl>
              <a:tblPr/>
              <a:tblGrid>
                <a:gridCol w="69532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tblGrid>
              <a:tr h="679990">
                <a:tc gridSpan="2">
                  <a:txBody>
                    <a:bodyPr/>
                    <a:lstStyle/>
                    <a:p>
                      <a:pPr marL="0" marR="0" algn="ctr">
                        <a:spcBef>
                          <a:spcPts val="0"/>
                        </a:spcBef>
                        <a:spcAft>
                          <a:spcPts val="1000"/>
                        </a:spcAft>
                      </a:pPr>
                      <a:r>
                        <a:rPr lang="en-US" sz="1100" dirty="0">
                          <a:solidFill>
                            <a:srgbClr val="000000"/>
                          </a:solidFill>
                          <a:latin typeface="Arial"/>
                          <a:ea typeface="Cambria"/>
                          <a:cs typeface="Times New Roman"/>
                        </a:rPr>
                        <a:t>Tracked Prisoners by State from </a:t>
                      </a:r>
                      <a:r>
                        <a:rPr lang="en-US" sz="1100" i="1" dirty="0">
                          <a:solidFill>
                            <a:srgbClr val="000000"/>
                          </a:solidFill>
                          <a:latin typeface="Arial"/>
                          <a:ea typeface="Cambria"/>
                          <a:cs typeface="Times New Roman"/>
                        </a:rPr>
                        <a:t>Recidivism of Prisoners Released in 1994</a:t>
                      </a:r>
                      <a:endParaRPr lang="en-US" sz="1100" dirty="0">
                        <a:solidFill>
                          <a:srgbClr val="000000"/>
                        </a:solidFill>
                        <a:latin typeface="Times New Roman"/>
                        <a:ea typeface="Cambria"/>
                        <a:cs typeface="Times New Roman"/>
                      </a:endParaRPr>
                    </a:p>
                  </a:txBody>
                  <a:tcPr marL="9525" marR="9525" marT="9520" marB="0" anchor="b">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10000"/>
                  </a:ext>
                </a:extLst>
              </a:tr>
              <a:tr h="344755">
                <a:tc>
                  <a:txBody>
                    <a:bodyPr/>
                    <a:lstStyle/>
                    <a:p>
                      <a:pPr marL="0" marR="0" algn="r">
                        <a:spcBef>
                          <a:spcPts val="0"/>
                        </a:spcBef>
                        <a:spcAft>
                          <a:spcPts val="1000"/>
                        </a:spcAft>
                      </a:pPr>
                      <a:r>
                        <a:rPr lang="en-US" sz="1100">
                          <a:solidFill>
                            <a:srgbClr val="000000"/>
                          </a:solidFill>
                          <a:latin typeface="Arial"/>
                          <a:ea typeface="Cambria"/>
                          <a:cs typeface="Times New Roman"/>
                        </a:rPr>
                        <a:t>State</a:t>
                      </a:r>
                      <a:endParaRPr lang="en-US" sz="1100">
                        <a:solidFill>
                          <a:srgbClr val="000000"/>
                        </a:solidFill>
                        <a:latin typeface="Times New Roman"/>
                        <a:ea typeface="Cambria"/>
                        <a:cs typeface="Times New Roman"/>
                      </a:endParaRPr>
                    </a:p>
                  </a:txBody>
                  <a:tcPr marL="9525" marR="9525" marT="9520" marB="0" anchor="b">
                    <a:lnL>
                      <a:noFill/>
                    </a:lnL>
                    <a:lnR>
                      <a:noFill/>
                    </a:lnR>
                    <a:lnT w="19050" cap="flat" cmpd="dbl" algn="ctr">
                      <a:solidFill>
                        <a:srgbClr val="000000"/>
                      </a:solidFill>
                      <a:prstDash val="solid"/>
                      <a:round/>
                      <a:headEnd type="none" w="med" len="med"/>
                      <a:tailEnd type="none" w="med" len="med"/>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Released Prisoners</a:t>
                      </a:r>
                      <a:endParaRPr lang="en-US" sz="1100" dirty="0">
                        <a:solidFill>
                          <a:srgbClr val="000000"/>
                        </a:solidFill>
                        <a:latin typeface="Times New Roman"/>
                        <a:ea typeface="Cambria"/>
                        <a:cs typeface="Times New Roman"/>
                      </a:endParaRPr>
                    </a:p>
                  </a:txBody>
                  <a:tcPr marL="9525" marR="9525" marT="9520" marB="0" anchor="b">
                    <a:lnL>
                      <a:noFill/>
                    </a:lnL>
                    <a:lnR>
                      <a:noFill/>
                    </a:lnR>
                    <a:lnT w="19050" cap="flat" cmpd="dbl" algn="ctr">
                      <a:solidFill>
                        <a:srgbClr val="000000"/>
                      </a:solidFill>
                      <a:prstDash val="solid"/>
                      <a:round/>
                      <a:headEnd type="none" w="med" len="med"/>
                      <a:tailEnd type="none" w="med" len="med"/>
                    </a:lnT>
                    <a:lnB>
                      <a:noFill/>
                    </a:lnB>
                    <a:solidFill>
                      <a:schemeClr val="accent4"/>
                    </a:solidFill>
                  </a:tcPr>
                </a:tc>
                <a:extLst>
                  <a:ext uri="{0D108BD9-81ED-4DB2-BD59-A6C34878D82A}">
                    <a16:rowId xmlns:a16="http://schemas.microsoft.com/office/drawing/2014/main" val="10001"/>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Arizona</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2,000</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2"/>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California</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7,183</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3"/>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Delaware</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721</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4"/>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Florida</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2,893</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5"/>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Illinois</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2,615</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6"/>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Maryland</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2,117</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7"/>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Michigan</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2,315</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8"/>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Minnesota</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1,929</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09"/>
                  </a:ext>
                </a:extLst>
              </a:tr>
              <a:tr h="344755">
                <a:tc>
                  <a:txBody>
                    <a:bodyPr/>
                    <a:lstStyle/>
                    <a:p>
                      <a:pPr marL="0" marR="0" algn="r">
                        <a:spcBef>
                          <a:spcPts val="0"/>
                        </a:spcBef>
                        <a:spcAft>
                          <a:spcPts val="1000"/>
                        </a:spcAft>
                      </a:pPr>
                      <a:r>
                        <a:rPr lang="en-US" sz="1100">
                          <a:solidFill>
                            <a:srgbClr val="000000"/>
                          </a:solidFill>
                          <a:latin typeface="Arial"/>
                          <a:ea typeface="Cambria"/>
                          <a:cs typeface="Times New Roman"/>
                        </a:rPr>
                        <a:t>New Jersey</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2,289</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10"/>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New York</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2,639</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11"/>
                  </a:ext>
                </a:extLst>
              </a:tr>
              <a:tr h="344755">
                <a:tc>
                  <a:txBody>
                    <a:bodyPr/>
                    <a:lstStyle/>
                    <a:p>
                      <a:pPr marL="0" marR="0" algn="r">
                        <a:spcBef>
                          <a:spcPts val="0"/>
                        </a:spcBef>
                        <a:spcAft>
                          <a:spcPts val="1000"/>
                        </a:spcAft>
                      </a:pPr>
                      <a:r>
                        <a:rPr lang="en-US" sz="1100">
                          <a:solidFill>
                            <a:srgbClr val="000000"/>
                          </a:solidFill>
                          <a:latin typeface="Arial"/>
                          <a:ea typeface="Cambria"/>
                          <a:cs typeface="Times New Roman"/>
                        </a:rPr>
                        <a:t>North Carolina</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2,314</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12"/>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Ohio</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2,664</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13"/>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Oregon</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2,292</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14"/>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Texas</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2,550</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15"/>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Virginia</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2,103</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a:noFill/>
                    </a:lnB>
                    <a:solidFill>
                      <a:schemeClr val="accent4"/>
                    </a:solidFill>
                  </a:tcPr>
                </a:tc>
                <a:extLst>
                  <a:ext uri="{0D108BD9-81ED-4DB2-BD59-A6C34878D82A}">
                    <a16:rowId xmlns:a16="http://schemas.microsoft.com/office/drawing/2014/main" val="10016"/>
                  </a:ext>
                </a:extLst>
              </a:tr>
              <a:tr h="177137">
                <a:tc>
                  <a:txBody>
                    <a:bodyPr/>
                    <a:lstStyle/>
                    <a:p>
                      <a:pPr marL="0" marR="0" algn="r">
                        <a:spcBef>
                          <a:spcPts val="0"/>
                        </a:spcBef>
                        <a:spcAft>
                          <a:spcPts val="1000"/>
                        </a:spcAft>
                      </a:pPr>
                      <a:r>
                        <a:rPr lang="en-US" sz="1100">
                          <a:solidFill>
                            <a:srgbClr val="000000"/>
                          </a:solidFill>
                          <a:latin typeface="Arial"/>
                          <a:ea typeface="Cambria"/>
                          <a:cs typeface="Times New Roman"/>
                        </a:rPr>
                        <a:t>Total</a:t>
                      </a:r>
                      <a:endParaRPr lang="en-US" sz="1100">
                        <a:solidFill>
                          <a:srgbClr val="000000"/>
                        </a:solidFill>
                        <a:latin typeface="Times New Roman"/>
                        <a:ea typeface="Cambria"/>
                        <a:cs typeface="Times New Roman"/>
                      </a:endParaRPr>
                    </a:p>
                  </a:txBody>
                  <a:tcPr marL="9525" marR="9525" marT="9520" marB="0" anchor="b">
                    <a:lnL>
                      <a:noFill/>
                    </a:lnL>
                    <a:lnR>
                      <a:noFill/>
                    </a:lnR>
                    <a:lnT>
                      <a:noFill/>
                    </a:lnT>
                    <a:lnB w="19050" cap="flat" cmpd="dbl" algn="ctr">
                      <a:solidFill>
                        <a:srgbClr val="000000"/>
                      </a:solidFill>
                      <a:prstDash val="solid"/>
                      <a:round/>
                      <a:headEnd type="none" w="med" len="med"/>
                      <a:tailEnd type="none" w="med" len="med"/>
                    </a:lnB>
                    <a:solidFill>
                      <a:schemeClr val="accent4"/>
                    </a:solidFill>
                  </a:tcPr>
                </a:tc>
                <a:tc>
                  <a:txBody>
                    <a:bodyPr/>
                    <a:lstStyle/>
                    <a:p>
                      <a:pPr marL="0" marR="0" algn="ctr">
                        <a:spcBef>
                          <a:spcPts val="0"/>
                        </a:spcBef>
                        <a:spcAft>
                          <a:spcPts val="1000"/>
                        </a:spcAft>
                      </a:pPr>
                      <a:r>
                        <a:rPr lang="en-US" sz="1100" dirty="0">
                          <a:solidFill>
                            <a:srgbClr val="000000"/>
                          </a:solidFill>
                          <a:latin typeface="Arial"/>
                          <a:ea typeface="Cambria"/>
                          <a:cs typeface="Times New Roman"/>
                        </a:rPr>
                        <a:t>38,624</a:t>
                      </a:r>
                      <a:endParaRPr lang="en-US" sz="1100" dirty="0">
                        <a:solidFill>
                          <a:srgbClr val="000000"/>
                        </a:solidFill>
                        <a:latin typeface="Times New Roman"/>
                        <a:ea typeface="Cambria"/>
                        <a:cs typeface="Times New Roman"/>
                      </a:endParaRPr>
                    </a:p>
                  </a:txBody>
                  <a:tcPr marL="9525" marR="9525" marT="9520" marB="0" anchor="b">
                    <a:lnL>
                      <a:noFill/>
                    </a:lnL>
                    <a:lnR>
                      <a:noFill/>
                    </a:lnR>
                    <a:lnT>
                      <a:noFill/>
                    </a:lnT>
                    <a:lnB w="19050" cap="flat" cmpd="dbl"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400" y="50308"/>
            <a:ext cx="6195234" cy="6807692"/>
          </a:xfrm>
          <a:prstGeom prst="rect">
            <a:avLst/>
          </a:prstGeom>
        </p:spPr>
      </p:pic>
      <p:sp>
        <p:nvSpPr>
          <p:cNvPr id="5" name="TextBox 4"/>
          <p:cNvSpPr txBox="1"/>
          <p:nvPr/>
        </p:nvSpPr>
        <p:spPr>
          <a:xfrm>
            <a:off x="3886200" y="3657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15661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a:t>Other data sources</a:t>
            </a:r>
          </a:p>
        </p:txBody>
      </p:sp>
      <p:sp>
        <p:nvSpPr>
          <p:cNvPr id="140291" name="Rectangle 3"/>
          <p:cNvSpPr>
            <a:spLocks noGrp="1" noChangeArrowheads="1"/>
          </p:cNvSpPr>
          <p:nvPr>
            <p:ph type="body" idx="1"/>
          </p:nvPr>
        </p:nvSpPr>
        <p:spPr>
          <a:xfrm>
            <a:off x="381000" y="1371600"/>
            <a:ext cx="8229600" cy="6041654"/>
          </a:xfrm>
        </p:spPr>
        <p:txBody>
          <a:bodyPr>
            <a:spAutoFit/>
          </a:bodyPr>
          <a:lstStyle/>
          <a:p>
            <a:pPr eaLnBrk="1" hangingPunct="1">
              <a:lnSpc>
                <a:spcPct val="90000"/>
              </a:lnSpc>
              <a:defRPr/>
            </a:pPr>
            <a:r>
              <a:rPr lang="en-US" sz="1800" dirty="0"/>
              <a:t>From the Bureau of Justice statistics you can also find data about:</a:t>
            </a:r>
          </a:p>
          <a:p>
            <a:pPr lvl="1" eaLnBrk="1" hangingPunct="1">
              <a:lnSpc>
                <a:spcPct val="90000"/>
              </a:lnSpc>
              <a:defRPr/>
            </a:pPr>
            <a:r>
              <a:rPr lang="en-US" sz="1600" dirty="0"/>
              <a:t>Law Enforcement: Law Enforcement Management and Administrative Statistics Survey (LEMAS). Conducted in 2000</a:t>
            </a:r>
          </a:p>
          <a:p>
            <a:pPr lvl="2" eaLnBrk="1" hangingPunct="1">
              <a:lnSpc>
                <a:spcPct val="90000"/>
              </a:lnSpc>
              <a:defRPr/>
            </a:pPr>
            <a:r>
              <a:rPr lang="en-US" sz="1400" dirty="0"/>
              <a:t>Covers primary state law enforcement agencies, and local police agencies with 100 or more sworn officers and 50 or more uniformed officers</a:t>
            </a:r>
          </a:p>
          <a:p>
            <a:pPr lvl="2" eaLnBrk="1" hangingPunct="1">
              <a:lnSpc>
                <a:spcPct val="90000"/>
              </a:lnSpc>
              <a:defRPr/>
            </a:pPr>
            <a:r>
              <a:rPr lang="en-US" sz="1400" dirty="0"/>
              <a:t>Includes budget, number of employees (broken down by demographics and gender), types of patrols, salaries, special units, vehicles, and community policing activities.</a:t>
            </a:r>
          </a:p>
          <a:p>
            <a:pPr lvl="2" eaLnBrk="1" hangingPunct="1">
              <a:lnSpc>
                <a:spcPct val="90000"/>
              </a:lnSpc>
              <a:defRPr/>
            </a:pPr>
            <a:r>
              <a:rPr lang="en-US" sz="1400" dirty="0">
                <a:hlinkClick r:id="rId3"/>
              </a:rPr>
              <a:t>NACJD LEMAS Program Guide</a:t>
            </a:r>
            <a:r>
              <a:rPr lang="en-US" sz="1400" dirty="0"/>
              <a:t>.</a:t>
            </a:r>
          </a:p>
          <a:p>
            <a:pPr lvl="1" eaLnBrk="1" hangingPunct="1">
              <a:lnSpc>
                <a:spcPct val="90000"/>
              </a:lnSpc>
              <a:defRPr/>
            </a:pPr>
            <a:r>
              <a:rPr lang="en-US" sz="1600" dirty="0"/>
              <a:t>Corrections. Including:</a:t>
            </a:r>
          </a:p>
          <a:p>
            <a:pPr lvl="2" eaLnBrk="1" hangingPunct="1">
              <a:lnSpc>
                <a:spcPct val="90000"/>
              </a:lnSpc>
              <a:defRPr/>
            </a:pPr>
            <a:r>
              <a:rPr lang="en-US" sz="1400" dirty="0"/>
              <a:t>Reports of number of prisoners in State and Federal prisons.  Reports called </a:t>
            </a:r>
            <a:r>
              <a:rPr lang="en-US" sz="1400" i="1" dirty="0"/>
              <a:t>Prisoners in </a:t>
            </a:r>
            <a:r>
              <a:rPr lang="en-US" sz="1400" i="1" dirty="0" err="1"/>
              <a:t>xxxx</a:t>
            </a:r>
            <a:r>
              <a:rPr lang="en-US" sz="1400" dirty="0"/>
              <a:t> and are available from 1994-2005 on the BJS website</a:t>
            </a:r>
          </a:p>
          <a:p>
            <a:pPr lvl="2" eaLnBrk="1" hangingPunct="1">
              <a:lnSpc>
                <a:spcPct val="90000"/>
              </a:lnSpc>
              <a:defRPr/>
            </a:pPr>
            <a:r>
              <a:rPr lang="en-US" sz="1400" dirty="0"/>
              <a:t>Drug Use and Dependence in State and Federal Prisons, 2004</a:t>
            </a:r>
          </a:p>
          <a:p>
            <a:pPr lvl="2" eaLnBrk="1" hangingPunct="1">
              <a:lnSpc>
                <a:spcPct val="90000"/>
              </a:lnSpc>
              <a:defRPr/>
            </a:pPr>
            <a:r>
              <a:rPr lang="en-US" sz="1400" dirty="0"/>
              <a:t>Mental Health Problems:  self-reported information on mental health of prisoners</a:t>
            </a:r>
          </a:p>
          <a:p>
            <a:pPr lvl="2" eaLnBrk="1" hangingPunct="1">
              <a:lnSpc>
                <a:spcPct val="90000"/>
              </a:lnSpc>
              <a:defRPr/>
            </a:pPr>
            <a:r>
              <a:rPr lang="en-US" sz="1400" dirty="0"/>
              <a:t>Sexual Violence Reported by Correctional Authorities, 2005</a:t>
            </a:r>
          </a:p>
          <a:p>
            <a:pPr lvl="2" eaLnBrk="1" hangingPunct="1">
              <a:lnSpc>
                <a:spcPct val="90000"/>
              </a:lnSpc>
              <a:defRPr/>
            </a:pPr>
            <a:r>
              <a:rPr lang="en-US" sz="1400" dirty="0">
                <a:hlinkClick r:id="rId4"/>
              </a:rPr>
              <a:t>Recidivism of Prisoners Released in 1994</a:t>
            </a:r>
            <a:endParaRPr lang="en-US" sz="1400" dirty="0"/>
          </a:p>
          <a:p>
            <a:pPr lvl="1" eaLnBrk="1" hangingPunct="1">
              <a:lnSpc>
                <a:spcPct val="90000"/>
              </a:lnSpc>
              <a:defRPr/>
            </a:pPr>
            <a:r>
              <a:rPr lang="en-US" sz="1600" dirty="0"/>
              <a:t>Courts and Sentencing. Including:</a:t>
            </a:r>
          </a:p>
          <a:p>
            <a:pPr lvl="2" eaLnBrk="1" hangingPunct="1">
              <a:lnSpc>
                <a:spcPct val="90000"/>
              </a:lnSpc>
              <a:defRPr/>
            </a:pPr>
            <a:r>
              <a:rPr lang="en-US" sz="1400" dirty="0">
                <a:hlinkClick r:id="rId5"/>
              </a:rPr>
              <a:t>National Judicial Reporting Program</a:t>
            </a:r>
            <a:r>
              <a:rPr lang="en-US" sz="1400" dirty="0"/>
              <a:t>: biannual survey of felony trial courts. Includes information on demographic characteristics of felons, conviction offenses, type of sentences, sentence lengths, and time from arrest to conviction. Data from 1983-2002 available on BJS website</a:t>
            </a:r>
          </a:p>
          <a:p>
            <a:pPr lvl="2" eaLnBrk="1" hangingPunct="1">
              <a:lnSpc>
                <a:spcPct val="90000"/>
              </a:lnSpc>
              <a:defRPr/>
            </a:pPr>
            <a:r>
              <a:rPr lang="en-US" sz="1400" dirty="0">
                <a:hlinkClick r:id="rId6"/>
              </a:rPr>
              <a:t>State Court Processing Statistics</a:t>
            </a:r>
            <a:r>
              <a:rPr lang="en-US" sz="1400" dirty="0"/>
              <a:t>: provides data on the criminal justice processing of persons charged with felonies in 40 jurisdictions representative of the 75 largest counties.  1988-2009. </a:t>
            </a:r>
          </a:p>
          <a:p>
            <a:pPr lvl="2" eaLnBrk="1" hangingPunct="1">
              <a:lnSpc>
                <a:spcPct val="90000"/>
              </a:lnSpc>
              <a:defRPr/>
            </a:pPr>
            <a:r>
              <a:rPr lang="en-US" sz="1400" dirty="0"/>
              <a:t>See also the </a:t>
            </a:r>
            <a:r>
              <a:rPr lang="en-US" sz="1400" dirty="0">
                <a:hlinkClick r:id="rId7"/>
              </a:rPr>
              <a:t>Court Statistics Project</a:t>
            </a:r>
            <a:r>
              <a:rPr lang="en-US" sz="1400" dirty="0"/>
              <a:t>.</a:t>
            </a:r>
          </a:p>
          <a:p>
            <a:pPr lvl="2" eaLnBrk="1" hangingPunct="1">
              <a:lnSpc>
                <a:spcPct val="90000"/>
              </a:lnSpc>
              <a:buFont typeface="Wingdings" panose="05000000000000000000" pitchFamily="2" charset="2"/>
              <a:buNone/>
              <a:defRPr/>
            </a:pPr>
            <a:r>
              <a:rPr lang="en-US" sz="1400" dirty="0"/>
              <a:t>			</a:t>
            </a:r>
          </a:p>
          <a:p>
            <a:pPr lvl="1" eaLnBrk="1" hangingPunct="1">
              <a:lnSpc>
                <a:spcPct val="90000"/>
              </a:lnSpc>
              <a:defRPr/>
            </a:pPr>
            <a:endParaRPr lang="en-US" sz="16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029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029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29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0291">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0291">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0291">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0291">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0291">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0291">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029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a:t>NLSY</a:t>
            </a:r>
          </a:p>
        </p:txBody>
      </p:sp>
      <p:sp>
        <p:nvSpPr>
          <p:cNvPr id="139267" name="Rectangle 3"/>
          <p:cNvSpPr>
            <a:spLocks noGrp="1" noChangeArrowheads="1"/>
          </p:cNvSpPr>
          <p:nvPr>
            <p:ph type="body" idx="1"/>
          </p:nvPr>
        </p:nvSpPr>
        <p:spPr/>
        <p:txBody>
          <a:bodyPr/>
          <a:lstStyle/>
          <a:p>
            <a:pPr eaLnBrk="1" hangingPunct="1">
              <a:lnSpc>
                <a:spcPct val="90000"/>
              </a:lnSpc>
              <a:defRPr/>
            </a:pPr>
            <a:r>
              <a:rPr lang="en-US" sz="1800" dirty="0"/>
              <a:t>The National Longitudinal Survey of Youth (NLSY) is another survey useful for crime data. This survey is meant to document the transition from adolescence to adulthood. </a:t>
            </a:r>
          </a:p>
          <a:p>
            <a:pPr eaLnBrk="1" hangingPunct="1">
              <a:lnSpc>
                <a:spcPct val="90000"/>
              </a:lnSpc>
              <a:defRPr/>
            </a:pPr>
            <a:r>
              <a:rPr lang="en-US" sz="1800" dirty="0"/>
              <a:t>NLSY periodically surveys a representative sample of youths ages 12-17 about various aspects of their life such as income and jobs, family history, expectations, attitudes and behaviors, and use of time (including in criminal activities). </a:t>
            </a:r>
          </a:p>
          <a:p>
            <a:pPr eaLnBrk="1" hangingPunct="1">
              <a:lnSpc>
                <a:spcPct val="90000"/>
              </a:lnSpc>
              <a:defRPr/>
            </a:pPr>
            <a:r>
              <a:rPr lang="en-US" sz="1800" dirty="0"/>
              <a:t>Thus, unlike the NCVS, the NLSY uses self-reports of offending rather than victimization. Respondents are asked about their drug use, handgun use, type of crimes committed, and amount of illegal drugs sold or used.</a:t>
            </a:r>
          </a:p>
          <a:p>
            <a:pPr eaLnBrk="1" hangingPunct="1">
              <a:lnSpc>
                <a:spcPct val="90000"/>
              </a:lnSpc>
              <a:defRPr/>
            </a:pPr>
            <a:r>
              <a:rPr lang="en-US" sz="1800" dirty="0"/>
              <a:t>Data is reported at the individual level rather than at the household level.</a:t>
            </a:r>
          </a:p>
          <a:p>
            <a:pPr eaLnBrk="1" hangingPunct="1">
              <a:lnSpc>
                <a:spcPct val="90000"/>
              </a:lnSpc>
              <a:defRPr/>
            </a:pPr>
            <a:r>
              <a:rPr lang="en-US" sz="1800" dirty="0"/>
              <a:t>Data from the NLYS 1979 and 1997 are available from the Bureau of Labor Statistics. </a:t>
            </a:r>
          </a:p>
          <a:p>
            <a:pPr eaLnBrk="1" hangingPunct="1">
              <a:lnSpc>
                <a:spcPct val="90000"/>
              </a:lnSpc>
              <a:defRPr/>
            </a:pPr>
            <a:r>
              <a:rPr lang="en-US" sz="1800" dirty="0"/>
              <a:t>Again, this data is also available from National Archive of Criminal Justice housed in the Inter-University Consortium for Political and Social Research at the University of Michigan</a:t>
            </a:r>
          </a:p>
          <a:p>
            <a:pPr eaLnBrk="1" hangingPunct="1">
              <a:lnSpc>
                <a:spcPct val="90000"/>
              </a:lnSpc>
              <a:buFont typeface="Wingdings" panose="05000000000000000000" pitchFamily="2" charset="2"/>
              <a:buNone/>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9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9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9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sz="3200" dirty="0"/>
              <a:t>Geographic Crime Data</a:t>
            </a:r>
            <a:br>
              <a:rPr lang="en-US" sz="3200" dirty="0"/>
            </a:br>
            <a:r>
              <a:rPr lang="en-US" sz="3200" dirty="0"/>
              <a:t>Crime Mapping and Spatial Analysis</a:t>
            </a:r>
          </a:p>
        </p:txBody>
      </p:sp>
      <p:sp>
        <p:nvSpPr>
          <p:cNvPr id="3" name="Content Placeholder 2"/>
          <p:cNvSpPr>
            <a:spLocks noGrp="1"/>
          </p:cNvSpPr>
          <p:nvPr>
            <p:ph idx="1"/>
          </p:nvPr>
        </p:nvSpPr>
        <p:spPr>
          <a:xfrm>
            <a:off x="3886200" y="1371600"/>
            <a:ext cx="4800600" cy="4876800"/>
          </a:xfrm>
        </p:spPr>
        <p:txBody>
          <a:bodyPr>
            <a:normAutofit fontScale="85000" lnSpcReduction="20000"/>
          </a:bodyPr>
          <a:lstStyle/>
          <a:p>
            <a:pPr>
              <a:defRPr/>
            </a:pPr>
            <a:r>
              <a:rPr lang="en-US" dirty="0"/>
              <a:t>Crime mapping has a long history, going back to the Cartographic school </a:t>
            </a:r>
            <a:r>
              <a:rPr lang="en-US" dirty="0" err="1"/>
              <a:t>Quetelet</a:t>
            </a:r>
            <a:r>
              <a:rPr lang="en-US" dirty="0"/>
              <a:t> (1831) and Mayhew (1861), but crime mapping did not become an important tool in crime fighting until the 1990s when police departments, led by the NYPD, made the weekly collection and analysis of data the central organizing principle of police strategy.</a:t>
            </a:r>
          </a:p>
        </p:txBody>
      </p:sp>
      <p:pic>
        <p:nvPicPr>
          <p:cNvPr id="645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3328988"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5"/>
          <p:cNvSpPr txBox="1">
            <a:spLocks noChangeArrowheads="1"/>
          </p:cNvSpPr>
          <p:nvPr/>
        </p:nvSpPr>
        <p:spPr bwMode="auto">
          <a:xfrm>
            <a:off x="152400" y="6172200"/>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pPr>
            <a:r>
              <a:rPr lang="en-US" altLang="en-US" sz="900"/>
              <a:t>Source: Encyclopedia of Crime and Punishment: Volumes I-IV</a:t>
            </a:r>
          </a:p>
          <a:p>
            <a:pPr>
              <a:spcBef>
                <a:spcPct val="0"/>
              </a:spcBef>
              <a:buClrTx/>
              <a:buSzTx/>
              <a:buFontTx/>
              <a:buNone/>
            </a:pPr>
            <a:r>
              <a:rPr lang="en-US" altLang="en-US" sz="900"/>
              <a:t>By David Levinson, SAGE, 2002.  Originally in Mayhew, Henry. 1861-1862 [1968] </a:t>
            </a:r>
            <a:r>
              <a:rPr lang="en-US" altLang="en-US" sz="900" i="1"/>
              <a:t>London Labour and the London Poor</a:t>
            </a:r>
            <a:r>
              <a:rPr lang="en-US" altLang="en-US" sz="900"/>
              <a:t>, volume 4. New York: Dover, p. 467.</a:t>
            </a:r>
          </a:p>
          <a:p>
            <a:pPr>
              <a:spcBef>
                <a:spcPct val="0"/>
              </a:spcBef>
              <a:buClrTx/>
              <a:buSzTx/>
              <a:buFontTx/>
              <a:buNone/>
            </a:pPr>
            <a:endParaRPr lang="en-US" altLang="en-US"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Geographic Crime Data</a:t>
            </a:r>
          </a:p>
        </p:txBody>
      </p:sp>
      <p:sp>
        <p:nvSpPr>
          <p:cNvPr id="3" name="Content Placeholder 2"/>
          <p:cNvSpPr>
            <a:spLocks noGrp="1"/>
          </p:cNvSpPr>
          <p:nvPr>
            <p:ph idx="1"/>
          </p:nvPr>
        </p:nvSpPr>
        <p:spPr/>
        <p:txBody>
          <a:bodyPr>
            <a:normAutofit fontScale="85000" lnSpcReduction="20000"/>
          </a:bodyPr>
          <a:lstStyle/>
          <a:p>
            <a:pPr>
              <a:defRPr/>
            </a:pPr>
            <a:r>
              <a:rPr lang="en-US" dirty="0"/>
              <a:t>Many large police departments now have statistical units that collate, manage, and analyze crime databases.  With the rise of the internet it became a natural and simple procedure to export crime data to the web for use by the public.  The LA, Chicago, Washington, Oakland, and Baltimore police departments, among others, offer online mapping of crime incidents, usually from the past several months.</a:t>
            </a:r>
          </a:p>
          <a:p>
            <a:pPr>
              <a:defRPr/>
            </a:pPr>
            <a:r>
              <a:rPr lang="en-US" dirty="0"/>
              <a:t>Websites such as </a:t>
            </a:r>
            <a:r>
              <a:rPr lang="en-US" dirty="0">
                <a:hlinkClick r:id="rId3"/>
              </a:rPr>
              <a:t>SpotCrime</a:t>
            </a:r>
            <a:r>
              <a:rPr lang="en-US" dirty="0"/>
              <a:t> collate data from many police departments around the United States and produce maps on request using online tools such as Google Maps.  </a:t>
            </a:r>
          </a:p>
          <a:p>
            <a:pP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6553200"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Geocoding</a:t>
            </a:r>
            <a:endParaRPr lang="en-US" dirty="0"/>
          </a:p>
        </p:txBody>
      </p:sp>
      <p:sp>
        <p:nvSpPr>
          <p:cNvPr id="3" name="Content Placeholder 2"/>
          <p:cNvSpPr>
            <a:spLocks noGrp="1"/>
          </p:cNvSpPr>
          <p:nvPr>
            <p:ph idx="1"/>
          </p:nvPr>
        </p:nvSpPr>
        <p:spPr/>
        <p:txBody>
          <a:bodyPr>
            <a:normAutofit fontScale="55000" lnSpcReduction="20000"/>
          </a:bodyPr>
          <a:lstStyle/>
          <a:p>
            <a:pPr>
              <a:defRPr/>
            </a:pPr>
            <a:r>
              <a:rPr lang="en-US" dirty="0"/>
              <a:t>Crime data from police departments will typically come in the form of addresses (typically redacted to the block level).  The first step in analysis is to </a:t>
            </a:r>
            <a:r>
              <a:rPr lang="en-US" dirty="0" err="1"/>
              <a:t>geocode</a:t>
            </a:r>
            <a:r>
              <a:rPr lang="en-US" dirty="0"/>
              <a:t> the addresses, that is assign geographic identifiers to each address.</a:t>
            </a:r>
          </a:p>
          <a:p>
            <a:pPr>
              <a:defRPr/>
            </a:pPr>
            <a:r>
              <a:rPr lang="en-US" dirty="0"/>
              <a:t>For example, we obtained data on over 285,000 crimes from January of 1997 to July of 2003 from the Metropolitan Police Department of the District of Columbia.  For each address, we geocoded the data to link the address to longitude and latitude coordinates, zip code, and most importantly Census tract and block group codes.</a:t>
            </a:r>
          </a:p>
          <a:p>
            <a:pPr>
              <a:defRPr/>
            </a:pPr>
            <a:r>
              <a:rPr lang="en-US" dirty="0"/>
              <a:t>Census block groups are the smallest geographical unit for which the bureau publishes sample data.  The census aims for a population of 1500 in each census block group.  (In Washington, DC there are 433 Census block groups with a mean population of 1321.)</a:t>
            </a:r>
          </a:p>
          <a:p>
            <a:pPr>
              <a:defRPr/>
            </a:pPr>
            <a:r>
              <a:rPr lang="en-US" dirty="0"/>
              <a:t>Using the Census block group codes one can merge geocoded crime data with data from the Census. Census Data is available from the U.S. Bureau of the Census in many different forms.  One of the most convenient for quick look is the </a:t>
            </a:r>
            <a:r>
              <a:rPr lang="en-US" dirty="0">
                <a:hlinkClick r:id="rId3"/>
              </a:rPr>
              <a:t>online download tool</a:t>
            </a:r>
            <a:r>
              <a:rPr lang="en-US" dirty="0"/>
              <a:t>. </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t>Uniform Crime Reports</a:t>
            </a:r>
          </a:p>
        </p:txBody>
      </p:sp>
      <p:sp>
        <p:nvSpPr>
          <p:cNvPr id="5123" name="Rectangle 3"/>
          <p:cNvSpPr>
            <a:spLocks noGrp="1" noChangeArrowheads="1"/>
          </p:cNvSpPr>
          <p:nvPr>
            <p:ph type="body" sz="half" idx="1"/>
          </p:nvPr>
        </p:nvSpPr>
        <p:spPr>
          <a:xfrm>
            <a:off x="457200" y="1371600"/>
            <a:ext cx="4038600" cy="5257800"/>
          </a:xfrm>
        </p:spPr>
        <p:txBody>
          <a:bodyPr/>
          <a:lstStyle/>
          <a:p>
            <a:pPr eaLnBrk="1" hangingPunct="1">
              <a:defRPr/>
            </a:pPr>
            <a:r>
              <a:rPr lang="en-US" sz="2000" dirty="0"/>
              <a:t>The UCR program began in 1930 with 400 cities participating</a:t>
            </a:r>
          </a:p>
          <a:p>
            <a:pPr eaLnBrk="1" hangingPunct="1">
              <a:defRPr/>
            </a:pPr>
            <a:r>
              <a:rPr lang="en-US" sz="2000" dirty="0"/>
              <a:t>The FBI collects </a:t>
            </a:r>
            <a:r>
              <a:rPr lang="en-US" sz="2000" i="1" dirty="0"/>
              <a:t>crime </a:t>
            </a:r>
            <a:r>
              <a:rPr lang="en-US" sz="2000" dirty="0"/>
              <a:t>data from </a:t>
            </a:r>
            <a:r>
              <a:rPr lang="en-US" sz="2000" i="1" dirty="0"/>
              <a:t>police departments or agencies.</a:t>
            </a:r>
            <a:r>
              <a:rPr lang="en-US" sz="2000" dirty="0"/>
              <a:t>  </a:t>
            </a:r>
            <a:r>
              <a:rPr lang="en-US" sz="2000"/>
              <a:t>Crimes are broken </a:t>
            </a:r>
            <a:r>
              <a:rPr lang="en-US" sz="2000" dirty="0"/>
              <a:t>up into Part I (major crimes</a:t>
            </a:r>
            <a:r>
              <a:rPr lang="en-US" sz="2000"/>
              <a:t>) offenses </a:t>
            </a:r>
            <a:r>
              <a:rPr lang="en-US" sz="2000" dirty="0"/>
              <a:t>and Part II offenses. </a:t>
            </a:r>
          </a:p>
          <a:p>
            <a:pPr eaLnBrk="1" hangingPunct="1">
              <a:defRPr/>
            </a:pPr>
            <a:r>
              <a:rPr lang="en-US" sz="2000" dirty="0"/>
              <a:t>Jurisdictions are not required to participate in the UCR program but in 2007 97% of the U.S. population is covered, (FBI UCR FAQs) albeit with reporting breaks and errors at the agency level.</a:t>
            </a:r>
          </a:p>
          <a:p>
            <a:pPr eaLnBrk="1" hangingPunct="1">
              <a:defRPr/>
            </a:pPr>
            <a:endParaRPr lang="en-US" sz="2000" dirty="0"/>
          </a:p>
        </p:txBody>
      </p:sp>
      <p:graphicFrame>
        <p:nvGraphicFramePr>
          <p:cNvPr id="5172" name="Group 52"/>
          <p:cNvGraphicFramePr>
            <a:graphicFrameLocks noGrp="1"/>
          </p:cNvGraphicFramePr>
          <p:nvPr>
            <p:ph sz="half" idx="2"/>
          </p:nvPr>
        </p:nvGraphicFramePr>
        <p:xfrm>
          <a:off x="4648200" y="1371600"/>
          <a:ext cx="4191000" cy="5254732"/>
        </p:xfrm>
        <a:graphic>
          <a:graphicData uri="http://schemas.openxmlformats.org/drawingml/2006/table">
            <a:tbl>
              <a:tblPr/>
              <a:tblGrid>
                <a:gridCol w="1524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352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Tahoma" charset="0"/>
                        </a:rPr>
                        <a:t>Part 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ahoma" charset="0"/>
                        </a:rPr>
                        <a:t>Part II </a:t>
                      </a: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(sample)</a:t>
                      </a:r>
                      <a:endParaRPr kumimoji="0" lang="en-US" sz="1600" b="1"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93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Tahoma" charset="0"/>
                        </a:rPr>
                        <a:t>Violent: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Murder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Forcible Rape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Robbery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Aggravated Assault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outerShdw blurRad="38100" dist="38100" dir="2700000" algn="tl">
                              <a:srgbClr val="000000"/>
                            </a:outerShdw>
                          </a:effectLst>
                          <a:latin typeface="Tahoma" charset="0"/>
                        </a:rPr>
                        <a:t>Property: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Burglary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Larceny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Motor Vehicle Theft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outerShdw blurRad="38100" dist="38100" dir="2700000" algn="tl">
                              <a:srgbClr val="000000"/>
                            </a:outerShdw>
                          </a:effectLst>
                          <a:latin typeface="Tahoma" charset="0"/>
                        </a:rPr>
                        <a:t>Arson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Other Assault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Forgery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Fraud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Embezzlement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Stolen Property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Vandalism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Weapons (Carrying, Possessing)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Prostitution/commercialized Vice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Other sex offenses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Drug Abuse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Gambling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DUI</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Liquor Laws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Drunkenness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Tahoma" charset="0"/>
                        </a:rPr>
                        <a:t>Disorderly Conduct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Mapping</a:t>
            </a:r>
          </a:p>
        </p:txBody>
      </p:sp>
      <p:sp>
        <p:nvSpPr>
          <p:cNvPr id="3" name="Content Placeholder 2"/>
          <p:cNvSpPr>
            <a:spLocks noGrp="1"/>
          </p:cNvSpPr>
          <p:nvPr>
            <p:ph idx="1"/>
          </p:nvPr>
        </p:nvSpPr>
        <p:spPr/>
        <p:txBody>
          <a:bodyPr>
            <a:normAutofit fontScale="47500" lnSpcReduction="20000"/>
          </a:bodyPr>
          <a:lstStyle/>
          <a:p>
            <a:pPr>
              <a:defRPr/>
            </a:pPr>
            <a:r>
              <a:rPr lang="en-US" dirty="0"/>
              <a:t>The </a:t>
            </a:r>
            <a:r>
              <a:rPr lang="en-US" u="sng" dirty="0">
                <a:hlinkClick r:id="rId3"/>
              </a:rPr>
              <a:t>U.S. Bureau of the Census</a:t>
            </a:r>
            <a:r>
              <a:rPr lang="en-US" dirty="0"/>
              <a:t> encodes geographic information in TIGER/Line</a:t>
            </a:r>
            <a:r>
              <a:rPr lang="en-US" baseline="30000" dirty="0"/>
              <a:t>®</a:t>
            </a:r>
            <a:r>
              <a:rPr lang="en-US" dirty="0"/>
              <a:t> files.  Conveniently if the Census breaks data down by a type of region it will typically also be possible to use Tiger/Line data to map the regions.  Tiger files, for example, encode geographic information such as boundaries for Census Block Groups, Census Blocks, Census Tracts, Counties, Congressional Districts, School Districts and Voting Districts.  Tiger/Line files can also include information on railroads, roads, landmarks and other geographic features.    </a:t>
            </a:r>
          </a:p>
          <a:p>
            <a:pPr>
              <a:defRPr/>
            </a:pPr>
            <a:r>
              <a:rPr lang="en-US" dirty="0"/>
              <a:t>Data from Tiger Line files can be exported as “shape files.”  Shape files are a set of formats for geographic data developed by ESRI, a leading producer of software for spatial analysis.  Tiger Line shape files can be access from the </a:t>
            </a:r>
            <a:r>
              <a:rPr lang="en-US" u="sng" dirty="0">
                <a:hlinkClick r:id="rId3"/>
              </a:rPr>
              <a:t>U.S. Bureau of the Census</a:t>
            </a:r>
            <a:r>
              <a:rPr lang="en-US" dirty="0"/>
              <a:t> or more conveniently through ESRI where you can download </a:t>
            </a:r>
            <a:r>
              <a:rPr lang="en-US" dirty="0">
                <a:hlinkClick r:id="rId4"/>
              </a:rPr>
              <a:t>Census 2000 Tiger Line data by state</a:t>
            </a:r>
            <a:r>
              <a:rPr lang="en-US" dirty="0">
                <a:hlinkClick r:id="rId5"/>
              </a:rPr>
              <a:t> </a:t>
            </a:r>
            <a:r>
              <a:rPr lang="en-US" dirty="0"/>
              <a:t>and according to a wide variety of layers such as Census Block Groups, Census Blocks, Census Tracts, and so forth.  We obtain boundary data on Census Block Groups for Washington, DC in the form of shape files from ESRI.</a:t>
            </a:r>
          </a:p>
          <a:p>
            <a:pPr>
              <a:defRPr/>
            </a:pPr>
            <a:r>
              <a:rPr lang="en-US" dirty="0"/>
              <a:t>STATA has no built in functions for producing maps or using shape files.  But two packages provide considerable functionality.  SHP2DTA converts shape files to STATA </a:t>
            </a:r>
            <a:r>
              <a:rPr lang="en-US" dirty="0" err="1"/>
              <a:t>dta</a:t>
            </a:r>
            <a:r>
              <a:rPr lang="en-US" dirty="0"/>
              <a:t> files in a format that SPMAP can to produce maps.  Both packages can be easily installed in STATA using the </a:t>
            </a:r>
            <a:r>
              <a:rPr lang="en-US" dirty="0" err="1"/>
              <a:t>ssc</a:t>
            </a:r>
            <a:r>
              <a:rPr lang="en-US" dirty="0"/>
              <a:t> install command.  The key to using these packages is to ensure that the location identifier in the map data is the same as the location identifier in the Census data that you wish to map.</a:t>
            </a:r>
          </a:p>
          <a:p>
            <a:pPr>
              <a:defRPr/>
            </a:pPr>
            <a:r>
              <a:rPr lang="en-US" dirty="0"/>
              <a:t>Useful information can be found regarding STATA maps </a:t>
            </a:r>
            <a:r>
              <a:rPr lang="en-US" dirty="0">
                <a:hlinkClick r:id="rId6"/>
              </a:rPr>
              <a:t>here</a:t>
            </a:r>
            <a:r>
              <a:rPr lang="en-US" dirty="0"/>
              <a:t>.</a:t>
            </a:r>
          </a:p>
          <a:p>
            <a:pP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dirty="0"/>
              <a:t>Mapping</a:t>
            </a:r>
          </a:p>
        </p:txBody>
      </p:sp>
      <p:sp>
        <p:nvSpPr>
          <p:cNvPr id="125955" name="Rectangle 3"/>
          <p:cNvSpPr>
            <a:spLocks noGrp="1" noChangeArrowheads="1"/>
          </p:cNvSpPr>
          <p:nvPr>
            <p:ph type="body" idx="1"/>
          </p:nvPr>
        </p:nvSpPr>
        <p:spPr/>
        <p:txBody>
          <a:bodyPr/>
          <a:lstStyle/>
          <a:p>
            <a:pPr eaLnBrk="1" hangingPunct="1">
              <a:defRPr/>
            </a:pPr>
            <a:r>
              <a:rPr lang="en-US" sz="1800"/>
              <a:t>The DC metropolitan police department collects data on all crimes reported to police.  This data includes offense type (Homicide, Robbery, Theft from auto, etc..), date of offense, hour of offense (0-24), and location.</a:t>
            </a:r>
          </a:p>
          <a:p>
            <a:pPr eaLnBrk="1" hangingPunct="1">
              <a:defRPr/>
            </a:pPr>
            <a:r>
              <a:rPr lang="en-US" sz="1800"/>
              <a:t>Data currently includes all offenses reported to the DC police from 1/1/1997 to 7/30/2003.  It may be possible to update this to the present date by contacting the Metropolitan Police Department.</a:t>
            </a:r>
          </a:p>
          <a:p>
            <a:pPr eaLnBrk="1" hangingPunct="1">
              <a:defRPr/>
            </a:pPr>
            <a:r>
              <a:rPr lang="en-US" sz="1800"/>
              <a:t>This data was used in Jon Klick and Alex Tabarrok. 2005. Using Terror Alert Levels to Estimate the Effect of Police on Crime.</a:t>
            </a:r>
            <a:r>
              <a:rPr lang="en-US" sz="1800" i="1"/>
              <a:t> Journal of Law and Economics</a:t>
            </a:r>
            <a:r>
              <a:rPr lang="en-US" sz="1800"/>
              <a:t>:48(1)</a:t>
            </a:r>
          </a:p>
          <a:p>
            <a:pPr eaLnBrk="1" hangingPunct="1">
              <a:defRPr/>
            </a:pPr>
            <a:r>
              <a:rPr lang="en-US" sz="1800"/>
              <a:t>Similar problems can exist with this data as did with the UCR data, and as noted before not all crimes are reported to police and this dataset only includes those reported.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dirty="0"/>
              <a:t>Mapping</a:t>
            </a:r>
          </a:p>
        </p:txBody>
      </p:sp>
      <p:sp>
        <p:nvSpPr>
          <p:cNvPr id="126979" name="Rectangle 3"/>
          <p:cNvSpPr>
            <a:spLocks noGrp="1" noChangeArrowheads="1"/>
          </p:cNvSpPr>
          <p:nvPr>
            <p:ph type="body" idx="1"/>
          </p:nvPr>
        </p:nvSpPr>
        <p:spPr>
          <a:xfrm>
            <a:off x="457200" y="1600200"/>
            <a:ext cx="8229600" cy="1828800"/>
          </a:xfrm>
        </p:spPr>
        <p:txBody>
          <a:bodyPr/>
          <a:lstStyle/>
          <a:p>
            <a:pPr eaLnBrk="1" hangingPunct="1">
              <a:defRPr/>
            </a:pPr>
            <a:r>
              <a:rPr lang="en-US" sz="1800"/>
              <a:t>The data can be used to analyze the impact of policies or events on locations, rates, or times of crime, as in Klick and Tabarrok (2005).</a:t>
            </a:r>
          </a:p>
          <a:p>
            <a:pPr eaLnBrk="1" hangingPunct="1">
              <a:defRPr/>
            </a:pPr>
            <a:r>
              <a:rPr lang="en-US" sz="1800"/>
              <a:t>It can also be used for spatial analysis using graphing, spatial econometrics, or hot spot analysis.</a:t>
            </a:r>
          </a:p>
          <a:p>
            <a:pPr eaLnBrk="1" hangingPunct="1">
              <a:defRPr/>
            </a:pPr>
            <a:r>
              <a:rPr lang="en-US" sz="1800"/>
              <a:t>An example of figures that can be obtained from the data:</a:t>
            </a:r>
          </a:p>
        </p:txBody>
      </p:sp>
      <p:pic>
        <p:nvPicPr>
          <p:cNvPr id="1269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9848" t="8142" r="7426" b="8397"/>
          <a:stretch>
            <a:fillRect/>
          </a:stretch>
        </p:blipFill>
        <p:spPr bwMode="auto">
          <a:xfrm>
            <a:off x="381000" y="3505200"/>
            <a:ext cx="28956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5"/>
          <p:cNvPicPr>
            <a:picLocks noChangeAspect="1" noChangeArrowheads="1"/>
          </p:cNvPicPr>
          <p:nvPr/>
        </p:nvPicPr>
        <p:blipFill>
          <a:blip r:embed="rId4">
            <a:extLst>
              <a:ext uri="{28A0092B-C50C-407E-A947-70E740481C1C}">
                <a14:useLocalDpi xmlns:a14="http://schemas.microsoft.com/office/drawing/2010/main" val="0"/>
              </a:ext>
            </a:extLst>
          </a:blip>
          <a:srcRect l="7878" t="8142" r="9396" b="4326"/>
          <a:stretch>
            <a:fillRect/>
          </a:stretch>
        </p:blipFill>
        <p:spPr bwMode="auto">
          <a:xfrm>
            <a:off x="3505200" y="3505200"/>
            <a:ext cx="289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Rectangle 6"/>
          <p:cNvSpPr>
            <a:spLocks noChangeArrowheads="1"/>
          </p:cNvSpPr>
          <p:nvPr/>
        </p:nvSpPr>
        <p:spPr bwMode="auto">
          <a:xfrm>
            <a:off x="6477000" y="3810000"/>
            <a:ext cx="2362200" cy="2057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Char char="n"/>
              <a:defRPr/>
            </a:pPr>
            <a:r>
              <a:rPr lang="en-US">
                <a:effectLst>
                  <a:outerShdw blurRad="38100" dist="38100" dir="2700000" algn="tl">
                    <a:srgbClr val="000000"/>
                  </a:outerShdw>
                </a:effectLst>
                <a:latin typeface="Tahoma" charset="0"/>
              </a:rPr>
              <a:t>These figures compare locations of homicides to homicide rates per 1,000 in the population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9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QuadHomic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52400"/>
            <a:ext cx="89011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defRPr/>
            </a:pPr>
            <a:r>
              <a:rPr lang="en-US" sz="3200" dirty="0"/>
              <a:t>Spatial Econometrics</a:t>
            </a:r>
          </a:p>
        </p:txBody>
      </p:sp>
      <p:sp>
        <p:nvSpPr>
          <p:cNvPr id="3" name="Content Placeholder 2"/>
          <p:cNvSpPr>
            <a:spLocks noGrp="1"/>
          </p:cNvSpPr>
          <p:nvPr>
            <p:ph idx="1"/>
          </p:nvPr>
        </p:nvSpPr>
        <p:spPr>
          <a:xfrm>
            <a:off x="457200" y="1143000"/>
            <a:ext cx="8229600" cy="4953000"/>
          </a:xfrm>
        </p:spPr>
        <p:txBody>
          <a:bodyPr>
            <a:normAutofit fontScale="77500" lnSpcReduction="20000"/>
          </a:bodyPr>
          <a:lstStyle/>
          <a:p>
            <a:pPr>
              <a:defRPr/>
            </a:pPr>
            <a:r>
              <a:rPr lang="en-US" dirty="0"/>
              <a:t>It is clear from the maps that crime and its demographic correlates are not distributed randomly over space.  Thus, regressions which do not take into account spatial clustering or spatial autocorrelation can be misleading.</a:t>
            </a:r>
          </a:p>
          <a:p>
            <a:pPr>
              <a:defRPr/>
            </a:pPr>
            <a:r>
              <a:rPr lang="en-US" dirty="0"/>
              <a:t>Spatial clustering of errors is used fairly often in economics although in geographic data the clusters are not always obvious,  Census block?  City?  Region?</a:t>
            </a:r>
          </a:p>
          <a:p>
            <a:pPr>
              <a:defRPr/>
            </a:pPr>
            <a:r>
              <a:rPr lang="en-US" dirty="0"/>
              <a:t>Spatial correlation, analogous to temporal correlation, recognizes that events in space may not be independent.  An increase in crime in one region, for example, may predict an increase in crime in neighboring regimes through a variety of spillover processes.  Temporal correlation is relatively easy to model but spatial correlation is much more difficult.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defRPr/>
            </a:pPr>
            <a:r>
              <a:rPr lang="en-US" dirty="0"/>
              <a:t>Spatial Econometrics</a:t>
            </a:r>
          </a:p>
        </p:txBody>
      </p:sp>
      <p:sp>
        <p:nvSpPr>
          <p:cNvPr id="3" name="Content Placeholder 2"/>
          <p:cNvSpPr>
            <a:spLocks noGrp="1"/>
          </p:cNvSpPr>
          <p:nvPr>
            <p:ph idx="1"/>
          </p:nvPr>
        </p:nvSpPr>
        <p:spPr>
          <a:xfrm>
            <a:off x="4343400" y="1219200"/>
            <a:ext cx="4495800" cy="5029200"/>
          </a:xfrm>
        </p:spPr>
        <p:txBody>
          <a:bodyPr>
            <a:normAutofit fontScale="77500" lnSpcReduction="20000"/>
          </a:bodyPr>
          <a:lstStyle/>
          <a:p>
            <a:pPr>
              <a:defRPr/>
            </a:pPr>
            <a:r>
              <a:rPr lang="en-US" dirty="0"/>
              <a:t>Key difficulty is that defining the “neighborhood” over which correlation occurs is not obvious.</a:t>
            </a:r>
          </a:p>
          <a:p>
            <a:pPr>
              <a:defRPr/>
            </a:pPr>
            <a:r>
              <a:rPr lang="en-US" dirty="0"/>
              <a:t>Distance measure?</a:t>
            </a:r>
          </a:p>
          <a:p>
            <a:pPr>
              <a:defRPr/>
            </a:pPr>
            <a:r>
              <a:rPr lang="en-US" dirty="0"/>
              <a:t>Contiguity measure?</a:t>
            </a:r>
          </a:p>
          <a:p>
            <a:pPr>
              <a:defRPr/>
            </a:pPr>
            <a:r>
              <a:rPr lang="en-US" dirty="0"/>
              <a:t>Gravity Model?</a:t>
            </a:r>
          </a:p>
          <a:p>
            <a:pPr>
              <a:defRPr/>
            </a:pPr>
            <a:r>
              <a:rPr lang="en-US" dirty="0"/>
              <a:t>Time-Space measures?</a:t>
            </a:r>
          </a:p>
          <a:p>
            <a:pPr>
              <a:buFont typeface="Wingdings" panose="05000000000000000000" pitchFamily="2" charset="2"/>
              <a:buNone/>
              <a:defRPr/>
            </a:pPr>
            <a:r>
              <a:rPr lang="en-US" dirty="0"/>
              <a:t>  </a:t>
            </a:r>
          </a:p>
          <a:p>
            <a:pPr>
              <a:defRPr/>
            </a:pPr>
            <a:r>
              <a:rPr lang="en-US" dirty="0"/>
              <a:t>Spatial econometrics requires special techniques and is a rapidly growing field of research.</a:t>
            </a:r>
          </a:p>
          <a:p>
            <a:pPr>
              <a:defRPr/>
            </a:pPr>
            <a:endParaRPr lang="en-US" dirty="0"/>
          </a:p>
        </p:txBody>
      </p:sp>
      <p:pic>
        <p:nvPicPr>
          <p:cNvPr id="829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3781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CJARS</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a:t>Almost all the data we have on crime is gathered at “points” in the criminal justice process: e.g. victimization, arrest, imprisonment. We have very little data that is longitudinal. </a:t>
            </a:r>
          </a:p>
          <a:p>
            <a:r>
              <a:rPr lang="en-US" dirty="0"/>
              <a:t>For example, how many people have or will ever be arrested? Incarcerated? </a:t>
            </a:r>
          </a:p>
          <a:p>
            <a:r>
              <a:rPr lang="en-US" dirty="0"/>
              <a:t>What is the effect of arrest on income or educational attainment?</a:t>
            </a:r>
          </a:p>
          <a:p>
            <a:r>
              <a:rPr lang="en-US" dirty="0"/>
              <a:t>For the first time, CJARS will provide </a:t>
            </a:r>
            <a:r>
              <a:rPr lang="en-US" i="1" dirty="0"/>
              <a:t>linked </a:t>
            </a:r>
            <a:r>
              <a:rPr lang="en-US" dirty="0"/>
              <a:t>data to look at individual interactions with the criminal justice system over a lifetime. Connected through the Census to administrative data like unemployment insurance, tax and health data. Accessed through </a:t>
            </a:r>
            <a:r>
              <a:rPr lang="en-US" dirty="0">
                <a:hlinkClick r:id="rId3"/>
              </a:rPr>
              <a:t>Federal Statistical Research Data Centers</a:t>
            </a:r>
            <a:r>
              <a:rPr lang="en-US" dirty="0"/>
              <a:t>. </a:t>
            </a:r>
          </a:p>
          <a:p>
            <a:r>
              <a:rPr lang="en-US" dirty="0"/>
              <a:t>Arrest will be linked to adjudication to imprisonment to parole to income to education….</a:t>
            </a:r>
          </a:p>
          <a:p>
            <a:r>
              <a:rPr lang="en-US" dirty="0"/>
              <a:t>Can even connect adult criminal records to children in the home.</a:t>
            </a:r>
          </a:p>
        </p:txBody>
      </p:sp>
    </p:spTree>
    <p:extLst>
      <p:ext uri="{BB962C8B-B14F-4D97-AF65-F5344CB8AC3E}">
        <p14:creationId xmlns:p14="http://schemas.microsoft.com/office/powerpoint/2010/main" val="2863407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39D6-44A6-4D95-8F06-ABFCA714C3F5}"/>
              </a:ext>
            </a:extLst>
          </p:cNvPr>
          <p:cNvSpPr>
            <a:spLocks noGrp="1"/>
          </p:cNvSpPr>
          <p:nvPr>
            <p:ph type="title"/>
          </p:nvPr>
        </p:nvSpPr>
        <p:spPr/>
        <p:txBody>
          <a:bodyPr/>
          <a:lstStyle/>
          <a:p>
            <a:r>
              <a:rPr lang="en-US" sz="3200" dirty="0"/>
              <a:t>Child Exposure to Caregivers Who Are Charged, Convicted, Imprisoned: Contemporaneous and Cumulative</a:t>
            </a:r>
          </a:p>
        </p:txBody>
      </p:sp>
      <p:pic>
        <p:nvPicPr>
          <p:cNvPr id="4" name="Picture 3">
            <a:extLst>
              <a:ext uri="{FF2B5EF4-FFF2-40B4-BE49-F238E27FC236}">
                <a16:creationId xmlns:a16="http://schemas.microsoft.com/office/drawing/2014/main" id="{E23372C8-6BAD-4DF0-B156-BC4895312EB8}"/>
              </a:ext>
            </a:extLst>
          </p:cNvPr>
          <p:cNvPicPr>
            <a:picLocks noChangeAspect="1"/>
          </p:cNvPicPr>
          <p:nvPr/>
        </p:nvPicPr>
        <p:blipFill>
          <a:blip r:embed="rId2"/>
          <a:stretch>
            <a:fillRect/>
          </a:stretch>
        </p:blipFill>
        <p:spPr>
          <a:xfrm>
            <a:off x="685800" y="1752600"/>
            <a:ext cx="7684239" cy="4104829"/>
          </a:xfrm>
          <a:prstGeom prst="rect">
            <a:avLst/>
          </a:prstGeom>
        </p:spPr>
      </p:pic>
      <p:cxnSp>
        <p:nvCxnSpPr>
          <p:cNvPr id="8" name="Straight Arrow Connector 7">
            <a:extLst>
              <a:ext uri="{FF2B5EF4-FFF2-40B4-BE49-F238E27FC236}">
                <a16:creationId xmlns:a16="http://schemas.microsoft.com/office/drawing/2014/main" id="{26477691-D8D4-4C94-9FB9-41E66867EEF5}"/>
              </a:ext>
            </a:extLst>
          </p:cNvPr>
          <p:cNvCxnSpPr>
            <a:cxnSpLocks/>
          </p:cNvCxnSpPr>
          <p:nvPr/>
        </p:nvCxnSpPr>
        <p:spPr bwMode="auto">
          <a:xfrm flipH="1">
            <a:off x="7772400" y="3311098"/>
            <a:ext cx="228600" cy="190500"/>
          </a:xfrm>
          <a:prstGeom prst="straightConnector1">
            <a:avLst/>
          </a:prstGeom>
          <a:ln w="3175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5C3657-F6D6-40E9-B70B-B439C59C1A25}"/>
              </a:ext>
            </a:extLst>
          </p:cNvPr>
          <p:cNvSpPr txBox="1"/>
          <p:nvPr/>
        </p:nvSpPr>
        <p:spPr>
          <a:xfrm>
            <a:off x="6972300" y="2480101"/>
            <a:ext cx="1447800" cy="830997"/>
          </a:xfrm>
          <a:prstGeom prst="rect">
            <a:avLst/>
          </a:prstGeom>
          <a:noFill/>
        </p:spPr>
        <p:txBody>
          <a:bodyPr wrap="square" rtlCol="0">
            <a:spAutoFit/>
          </a:bodyPr>
          <a:lstStyle/>
          <a:p>
            <a:pPr algn="r"/>
            <a:r>
              <a:rPr lang="en-US" sz="1600" dirty="0">
                <a:solidFill>
                  <a:srgbClr val="000000"/>
                </a:solidFill>
              </a:rPr>
              <a:t>Cumulative over</a:t>
            </a:r>
          </a:p>
          <a:p>
            <a:pPr algn="r"/>
            <a:r>
              <a:rPr lang="en-US" sz="1600" dirty="0">
                <a:solidFill>
                  <a:srgbClr val="000000"/>
                </a:solidFill>
              </a:rPr>
              <a:t>Childhood</a:t>
            </a:r>
          </a:p>
        </p:txBody>
      </p:sp>
      <p:sp>
        <p:nvSpPr>
          <p:cNvPr id="14" name="Rectangle 13">
            <a:extLst>
              <a:ext uri="{FF2B5EF4-FFF2-40B4-BE49-F238E27FC236}">
                <a16:creationId xmlns:a16="http://schemas.microsoft.com/office/drawing/2014/main" id="{41505B5C-77F7-4FC2-99AA-200DBE25733A}"/>
              </a:ext>
            </a:extLst>
          </p:cNvPr>
          <p:cNvSpPr/>
          <p:nvPr/>
        </p:nvSpPr>
        <p:spPr>
          <a:xfrm>
            <a:off x="533400" y="5867400"/>
            <a:ext cx="8382000" cy="954107"/>
          </a:xfrm>
          <a:prstGeom prst="rect">
            <a:avLst/>
          </a:prstGeom>
        </p:spPr>
        <p:txBody>
          <a:bodyPr wrap="square">
            <a:spAutoFit/>
          </a:bodyPr>
          <a:lstStyle/>
          <a:p>
            <a:r>
              <a:rPr lang="en-US" sz="1400" dirty="0"/>
              <a:t>Finlay, Mueller-Smith, Street (2022). Measuring Intergenerational Exposure to the U.S. Justice System: Evidence from Longitudinal Links between Survey and Administrative Data. https://sites.lsa.umich.edu/mgms/wp-content/uploads/sites/283/2022/06/CJARS_KidExposure_20220609.pdf</a:t>
            </a:r>
          </a:p>
        </p:txBody>
      </p:sp>
    </p:spTree>
    <p:extLst>
      <p:ext uri="{BB962C8B-B14F-4D97-AF65-F5344CB8AC3E}">
        <p14:creationId xmlns:p14="http://schemas.microsoft.com/office/powerpoint/2010/main" val="14025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Petty would be Pleased</a:t>
            </a:r>
          </a:p>
        </p:txBody>
      </p:sp>
      <p:sp>
        <p:nvSpPr>
          <p:cNvPr id="3" name="Content Placeholder 2"/>
          <p:cNvSpPr>
            <a:spLocks noGrp="1"/>
          </p:cNvSpPr>
          <p:nvPr>
            <p:ph idx="1"/>
          </p:nvPr>
        </p:nvSpPr>
        <p:spPr>
          <a:xfrm>
            <a:off x="457200" y="1600200"/>
            <a:ext cx="4724400" cy="4495800"/>
          </a:xfrm>
        </p:spPr>
        <p:txBody>
          <a:bodyPr>
            <a:normAutofit fontScale="62500" lnSpcReduction="20000"/>
          </a:bodyPr>
          <a:lstStyle/>
          <a:p>
            <a:pPr>
              <a:defRPr/>
            </a:pPr>
            <a:r>
              <a:rPr lang="en-US" dirty="0"/>
              <a:t>Today we can measure vice and sin across time and space, we can map it, correlate it, and crunch it as never before.</a:t>
            </a:r>
          </a:p>
          <a:p>
            <a:pPr>
              <a:defRPr/>
            </a:pPr>
            <a:r>
              <a:rPr lang="en-US" dirty="0"/>
              <a:t>The amount of crime data is growing.</a:t>
            </a:r>
          </a:p>
          <a:p>
            <a:pPr>
              <a:defRPr/>
            </a:pPr>
            <a:r>
              <a:rPr lang="en-US" dirty="0"/>
              <a:t>Local crime data, including geographic information, for example, is exploding at a rapid pace and will be a key area for criminology and econometric research.</a:t>
            </a:r>
          </a:p>
          <a:p>
            <a:pPr>
              <a:defRPr/>
            </a:pPr>
            <a:r>
              <a:rPr lang="en-US" dirty="0"/>
              <a:t>We hope that this paper will help to guide researchers to the data that is most useful to answering their questions. </a:t>
            </a:r>
          </a:p>
        </p:txBody>
      </p:sp>
      <p:pic>
        <p:nvPicPr>
          <p:cNvPr id="84996" name="Picture 2" descr="The image “http://www.bowood-house.co.uk/i/marquis/sir_william_petty.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4384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4"/>
          <p:cNvSpPr txBox="1">
            <a:spLocks noChangeArrowheads="1"/>
          </p:cNvSpPr>
          <p:nvPr/>
        </p:nvSpPr>
        <p:spPr bwMode="auto">
          <a:xfrm>
            <a:off x="5791200" y="5029200"/>
            <a:ext cx="2590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SzTx/>
              <a:buFontTx/>
              <a:buNone/>
            </a:pPr>
            <a:r>
              <a:rPr lang="en-US" altLang="en-US" sz="1600"/>
              <a:t>Sir William Petty</a:t>
            </a:r>
          </a:p>
          <a:p>
            <a:pPr algn="ctr">
              <a:spcBef>
                <a:spcPct val="0"/>
              </a:spcBef>
              <a:buClrTx/>
              <a:buSzTx/>
              <a:buFontTx/>
              <a:buNone/>
            </a:pPr>
            <a:r>
              <a:rPr lang="en-US" altLang="en-US" sz="1600"/>
              <a:t>(1623-1687)</a:t>
            </a:r>
          </a:p>
          <a:p>
            <a:pPr>
              <a:spcBef>
                <a:spcPct val="0"/>
              </a:spcBef>
              <a:buClrTx/>
              <a:buSzTx/>
              <a:buFontTx/>
              <a:buNone/>
            </a:pPr>
            <a:r>
              <a:rPr lang="en-US" altLang="en-US" sz="900"/>
              <a:t>Source: Bowood House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a:t>Uniform Crime Reports</a:t>
            </a:r>
          </a:p>
        </p:txBody>
      </p:sp>
      <p:sp>
        <p:nvSpPr>
          <p:cNvPr id="27651" name="Rectangle 3"/>
          <p:cNvSpPr>
            <a:spLocks noGrp="1" noChangeArrowheads="1"/>
          </p:cNvSpPr>
          <p:nvPr>
            <p:ph type="body" idx="1"/>
          </p:nvPr>
        </p:nvSpPr>
        <p:spPr>
          <a:xfrm>
            <a:off x="457200" y="1447800"/>
            <a:ext cx="8229600" cy="4708981"/>
          </a:xfrm>
        </p:spPr>
        <p:txBody>
          <a:bodyPr>
            <a:spAutoFit/>
          </a:bodyPr>
          <a:lstStyle/>
          <a:p>
            <a:pPr marL="342900" lvl="1" indent="-342900" eaLnBrk="1" hangingPunct="1">
              <a:lnSpc>
                <a:spcPct val="80000"/>
              </a:lnSpc>
              <a:buClr>
                <a:schemeClr val="hlink"/>
              </a:buClr>
              <a:buSzPct val="80000"/>
              <a:buFont typeface="Wingdings" pitchFamily="2" charset="2"/>
              <a:buChar char="n"/>
              <a:defRPr/>
            </a:pPr>
            <a:r>
              <a:rPr lang="en-US" sz="1800" dirty="0"/>
              <a:t>For the </a:t>
            </a:r>
            <a:r>
              <a:rPr lang="en-US" sz="1800" b="1" dirty="0"/>
              <a:t>Part One offenses</a:t>
            </a:r>
            <a:r>
              <a:rPr lang="en-US" sz="1800" dirty="0"/>
              <a:t>, the UCR includes the number of offenses reported as well as the number of arrests by age, sex, and race of person arrested </a:t>
            </a:r>
            <a:r>
              <a:rPr lang="en-US" sz="1800" i="1" dirty="0"/>
              <a:t>all by month</a:t>
            </a:r>
            <a:r>
              <a:rPr lang="en-US" sz="1800" dirty="0"/>
              <a:t>. Clearance rates are also included.</a:t>
            </a:r>
          </a:p>
          <a:p>
            <a:pPr marL="742950" lvl="2" indent="-342900" eaLnBrk="1" hangingPunct="1">
              <a:lnSpc>
                <a:spcPct val="80000"/>
              </a:lnSpc>
              <a:buSzPct val="80000"/>
              <a:buFont typeface="Wingdings" panose="05000000000000000000" pitchFamily="2" charset="2"/>
              <a:buChar char="n"/>
              <a:defRPr/>
            </a:pPr>
            <a:r>
              <a:rPr lang="en-US" sz="1400" dirty="0"/>
              <a:t>Percent cleared is offenses cleared/total offenses.  An Offense can by cleared by arrest or “exceptional means”, meaning they have identified the offender through evidence but </a:t>
            </a:r>
            <a:r>
              <a:rPr lang="en-US" altLang="zh-CN" sz="1400" dirty="0">
                <a:ea typeface="宋体" charset="-122"/>
              </a:rPr>
              <a:t>encountered a circumstance outside the control of law enforcement that prohibits the agency from arresting, charging, and prosecuting the offender (i.e. death of offenders or victims refusal to cooperate).</a:t>
            </a:r>
            <a:endParaRPr lang="en-US" sz="1800" dirty="0"/>
          </a:p>
          <a:p>
            <a:pPr eaLnBrk="1" hangingPunct="1">
              <a:lnSpc>
                <a:spcPct val="80000"/>
              </a:lnSpc>
              <a:defRPr/>
            </a:pPr>
            <a:r>
              <a:rPr lang="en-US" sz="1800" dirty="0"/>
              <a:t>For </a:t>
            </a:r>
            <a:r>
              <a:rPr lang="en-US" sz="1800" b="1" dirty="0"/>
              <a:t>Part II Offenses </a:t>
            </a:r>
            <a:r>
              <a:rPr lang="en-US" sz="1800" dirty="0"/>
              <a:t>only arrests by month (by age, sex and race) are available.  Agencies do not have to report Part II data and thus this data is more incomplete than Part I data.</a:t>
            </a:r>
            <a:endParaRPr lang="en-US" sz="1800" b="1" dirty="0"/>
          </a:p>
          <a:p>
            <a:pPr eaLnBrk="1" hangingPunct="1">
              <a:defRPr/>
            </a:pPr>
            <a:r>
              <a:rPr lang="en-US" sz="1800" b="1" dirty="0"/>
              <a:t>Supplementary Homicide Reports</a:t>
            </a:r>
            <a:r>
              <a:rPr lang="en-US" sz="1800" dirty="0"/>
              <a:t> add age, sex, and race of victims and (where-known) offenders, victim-offender relationships, weapons used, and circumstances surrounding the homicides.</a:t>
            </a:r>
          </a:p>
          <a:p>
            <a:pPr eaLnBrk="1" hangingPunct="1">
              <a:defRPr/>
            </a:pPr>
            <a:r>
              <a:rPr lang="en-US" sz="1800" b="1" dirty="0"/>
              <a:t> Supplementary Property Reports</a:t>
            </a:r>
            <a:r>
              <a:rPr lang="en-US" sz="1800" dirty="0"/>
              <a:t> include information on the value and type of property stolen during a murder, rape, robbery, burglary, motor vehicle theft or larceny as well as basic information about the crime (e.g. robbery is subdivided into highway, common house, gas station, bank. Etc.) </a:t>
            </a:r>
          </a:p>
          <a:p>
            <a:pPr eaLnBrk="1" hangingPunct="1">
              <a:lnSpc>
                <a:spcPct val="80000"/>
              </a:lnSpc>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eaLnBrk="1" hangingPunct="1">
              <a:defRPr/>
            </a:pPr>
            <a:r>
              <a:rPr lang="en-US" dirty="0"/>
              <a:t>Aggregations</a:t>
            </a:r>
          </a:p>
        </p:txBody>
      </p:sp>
      <p:sp>
        <p:nvSpPr>
          <p:cNvPr id="3" name="Content Placeholder 2"/>
          <p:cNvSpPr>
            <a:spLocks noGrp="1"/>
          </p:cNvSpPr>
          <p:nvPr>
            <p:ph idx="1"/>
          </p:nvPr>
        </p:nvSpPr>
        <p:spPr>
          <a:xfrm>
            <a:off x="457200" y="1295400"/>
            <a:ext cx="8229600" cy="5257800"/>
          </a:xfrm>
        </p:spPr>
        <p:txBody>
          <a:bodyPr>
            <a:normAutofit fontScale="55000" lnSpcReduction="20000"/>
          </a:bodyPr>
          <a:lstStyle/>
          <a:p>
            <a:pPr eaLnBrk="1" hangingPunct="1">
              <a:defRPr/>
            </a:pPr>
            <a:r>
              <a:rPr lang="en-US" dirty="0"/>
              <a:t>The atom of the UCR is the agency/month.</a:t>
            </a:r>
          </a:p>
          <a:p>
            <a:pPr eaLnBrk="1" hangingPunct="1">
              <a:defRPr/>
            </a:pPr>
            <a:r>
              <a:rPr lang="en-US" dirty="0"/>
              <a:t>Agency data is aggregated to county, state, and national levels by the FBI and other agencies.</a:t>
            </a:r>
          </a:p>
          <a:p>
            <a:pPr eaLnBrk="1" hangingPunct="1">
              <a:defRPr/>
            </a:pPr>
            <a:r>
              <a:rPr lang="en-US" dirty="0"/>
              <a:t>The </a:t>
            </a:r>
            <a:r>
              <a:rPr lang="en-US" i="1" u="sng" dirty="0">
                <a:hlinkClick r:id="rId3"/>
              </a:rPr>
              <a:t>National Archive of Criminal Justice Data</a:t>
            </a:r>
            <a:r>
              <a:rPr lang="en-US" i="1" dirty="0"/>
              <a:t> (NACJD),</a:t>
            </a:r>
            <a:r>
              <a:rPr lang="en-US" dirty="0"/>
              <a:t> a part of the </a:t>
            </a:r>
            <a:r>
              <a:rPr lang="en-US" i="1" dirty="0"/>
              <a:t>Interuniversity Consortium for Political and Social Research</a:t>
            </a:r>
            <a:r>
              <a:rPr lang="en-US" dirty="0"/>
              <a:t> (</a:t>
            </a:r>
            <a:r>
              <a:rPr lang="en-US" i="1" dirty="0"/>
              <a:t>ICPSR</a:t>
            </a:r>
            <a:r>
              <a:rPr lang="en-US" dirty="0"/>
              <a:t>), contains the most complete yet still relatively accessible subset of the UCR data in electronic form.</a:t>
            </a:r>
          </a:p>
          <a:p>
            <a:pPr eaLnBrk="1" hangingPunct="1">
              <a:defRPr/>
            </a:pPr>
            <a:r>
              <a:rPr lang="en-US" dirty="0"/>
              <a:t>The NAJCD aggregates the agency level data to the county level.  County level data is very useful if one wants to examine correlates of crime because a wide variety of demographic data is available from the Census by county.</a:t>
            </a:r>
          </a:p>
          <a:p>
            <a:pPr eaLnBrk="1" hangingPunct="1">
              <a:defRPr/>
            </a:pPr>
            <a:r>
              <a:rPr lang="en-US" dirty="0"/>
              <a:t>The county data includes information on Part One and Part Two offenses and also arrests by under and over 18 but does not otherwise include age, sex, or race characteristics of offenders. </a:t>
            </a:r>
          </a:p>
          <a:p>
            <a:pPr eaLnBrk="1" hangingPunct="1">
              <a:defRPr/>
            </a:pPr>
            <a:r>
              <a:rPr lang="en-US" dirty="0"/>
              <a:t>Not all agencies report every month so the NAJCD must impute missing data to aggregate to the county-level. The agencies imputation algorithm changed in 1994 and thus comparisons pre and post-1994 have to be done with care.  County level data is available from 1977-continuing.   </a:t>
            </a:r>
          </a:p>
          <a:p>
            <a:pPr eaLnBrk="1" hangingPunct="1">
              <a:defRPr/>
            </a:pPr>
            <a:r>
              <a:rPr lang="en-US" dirty="0"/>
              <a:t>All of this data can be accessed conveniently from the NAJCD’s </a:t>
            </a:r>
            <a:r>
              <a:rPr lang="en-US" dirty="0">
                <a:hlinkClick r:id="rId4"/>
              </a:rPr>
              <a:t>UCR Resource Guide</a:t>
            </a:r>
            <a:r>
              <a:rPr lang="en-US" dirty="0"/>
              <a:t>.</a:t>
            </a:r>
          </a:p>
          <a:p>
            <a:pPr eaLnBrk="1" hangingPunct="1">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Accessing the Data</a:t>
            </a:r>
          </a:p>
        </p:txBody>
      </p:sp>
      <p:sp>
        <p:nvSpPr>
          <p:cNvPr id="3" name="Content Placeholder 2"/>
          <p:cNvSpPr>
            <a:spLocks noGrp="1"/>
          </p:cNvSpPr>
          <p:nvPr>
            <p:ph idx="1"/>
          </p:nvPr>
        </p:nvSpPr>
        <p:spPr/>
        <p:txBody>
          <a:bodyPr>
            <a:normAutofit lnSpcReduction="10000"/>
          </a:bodyPr>
          <a:lstStyle/>
          <a:p>
            <a:pPr eaLnBrk="1" hangingPunct="1">
              <a:defRPr/>
            </a:pPr>
            <a:r>
              <a:rPr lang="en-US" sz="2400" dirty="0"/>
              <a:t>The first place to look is the FBI’s </a:t>
            </a:r>
            <a:r>
              <a:rPr lang="en-US" sz="2400" dirty="0">
                <a:hlinkClick r:id="rId3"/>
              </a:rPr>
              <a:t>Crime Data Explorer</a:t>
            </a:r>
            <a:r>
              <a:rPr lang="en-US" sz="2400" dirty="0"/>
              <a:t>.</a:t>
            </a:r>
          </a:p>
          <a:p>
            <a:pPr eaLnBrk="1" hangingPunct="1">
              <a:defRPr/>
            </a:pPr>
            <a:r>
              <a:rPr lang="en-US" sz="2400" dirty="0"/>
              <a:t>The FBI offers quick and easy access to Part One offense rates and numbers by agency (with population greater than 10,000) since 1985.  Aggregated data by state or for the nation as a whole are available for the years (1960-continuing).  </a:t>
            </a:r>
          </a:p>
          <a:p>
            <a:pPr eaLnBrk="1" hangingPunct="1">
              <a:defRPr/>
            </a:pPr>
            <a:r>
              <a:rPr lang="en-US" sz="2400" dirty="0"/>
              <a:t>Also quick overview of NIBRS and LEOKA.</a:t>
            </a:r>
          </a:p>
          <a:p>
            <a:pPr eaLnBrk="1" hangingPunct="1">
              <a:defRPr/>
            </a:pPr>
            <a:r>
              <a:rPr lang="en-US" sz="2400" dirty="0"/>
              <a:t>A variety of other information on offenses, arrests and demographics by various aggregations, including counties, can be also found at </a:t>
            </a:r>
            <a:r>
              <a:rPr lang="en-US" sz="2400" dirty="0">
                <a:hlinkClick r:id="rId4"/>
              </a:rPr>
              <a:t>The Bureau of Justice Statistics</a:t>
            </a:r>
            <a:r>
              <a:rPr lang="en-US" sz="2400" dirty="0"/>
              <a:t> including a </a:t>
            </a:r>
            <a:r>
              <a:rPr lang="en-US" sz="2400" dirty="0">
                <a:hlinkClick r:id="rId5"/>
              </a:rPr>
              <a:t>data access tool</a:t>
            </a:r>
            <a:r>
              <a:rPr lang="en-US" sz="2400" dirty="0"/>
              <a:t> for various databases (useful for a quick look).</a:t>
            </a:r>
          </a:p>
          <a:p>
            <a:pPr eaLnBrk="1" hangingPunct="1">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Accessing the Data</a:t>
            </a:r>
          </a:p>
        </p:txBody>
      </p:sp>
      <p:sp>
        <p:nvSpPr>
          <p:cNvPr id="3" name="Content Placeholder 2"/>
          <p:cNvSpPr>
            <a:spLocks noGrp="1"/>
          </p:cNvSpPr>
          <p:nvPr>
            <p:ph idx="1"/>
          </p:nvPr>
        </p:nvSpPr>
        <p:spPr/>
        <p:txBody>
          <a:bodyPr>
            <a:normAutofit/>
          </a:bodyPr>
          <a:lstStyle/>
          <a:p>
            <a:pPr eaLnBrk="1" hangingPunct="1">
              <a:defRPr/>
            </a:pPr>
            <a:r>
              <a:rPr lang="en-US" sz="2000" dirty="0"/>
              <a:t>Another source for quick access to various tabulations of the UCR data including aggregations to county, state and region is FBI’s annual report </a:t>
            </a:r>
            <a:r>
              <a:rPr lang="en-US" sz="2000" u="sng" dirty="0">
                <a:hlinkClick r:id="rId3"/>
              </a:rPr>
              <a:t>Crime in the United States</a:t>
            </a:r>
            <a:r>
              <a:rPr lang="en-US" sz="2000" dirty="0"/>
              <a:t> (1995-continuing).</a:t>
            </a:r>
          </a:p>
          <a:p>
            <a:pPr eaLnBrk="1" hangingPunct="1">
              <a:defRPr/>
            </a:pPr>
            <a:r>
              <a:rPr lang="en-US" sz="2000" dirty="0"/>
              <a:t>Simple online data analysis is also available for some series at the </a:t>
            </a:r>
            <a:r>
              <a:rPr lang="en-US" sz="2000" u="sng" dirty="0">
                <a:hlinkClick r:id="rId4"/>
              </a:rPr>
              <a:t>Office of Juvenile Justice and Delinquency Prevention</a:t>
            </a:r>
            <a:r>
              <a:rPr lang="en-US" sz="2000" dirty="0"/>
              <a:t>.  </a:t>
            </a:r>
          </a:p>
          <a:p>
            <a:pPr eaLnBrk="1" hangingPunct="1">
              <a:defRPr/>
            </a:pPr>
            <a:r>
              <a:rPr lang="en-US" sz="2000" dirty="0"/>
              <a:t>If the BJS has what you want then it’s probably the easiest and best place to get what you want but often the BJS data will not have enough detail, a long enough time frame, or the right variables.  For more detailed analysis, the </a:t>
            </a:r>
            <a:r>
              <a:rPr lang="en-US" sz="2000" i="1" u="sng" dirty="0">
                <a:hlinkClick r:id="rId5"/>
              </a:rPr>
              <a:t>National Archive of Criminal Justice Data</a:t>
            </a:r>
            <a:r>
              <a:rPr lang="en-US" sz="2000" i="1" dirty="0"/>
              <a:t> </a:t>
            </a:r>
            <a:r>
              <a:rPr lang="en-US" sz="2000" dirty="0"/>
              <a:t>contains the most complete yet still relatively accessible subset of the UCR data in electronic form.</a:t>
            </a:r>
          </a:p>
          <a:p>
            <a:pPr eaLnBrk="1" hangingPunct="1">
              <a:defRPr/>
            </a:pPr>
            <a:r>
              <a:rPr lang="en-US" sz="2000" dirty="0"/>
              <a:t>Further data can be requested from the FBI UCR Communications Unit.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Uses</a:t>
            </a:r>
          </a:p>
        </p:txBody>
      </p:sp>
      <p:sp>
        <p:nvSpPr>
          <p:cNvPr id="3" name="Content Placeholder 2"/>
          <p:cNvSpPr>
            <a:spLocks noGrp="1"/>
          </p:cNvSpPr>
          <p:nvPr>
            <p:ph idx="1"/>
          </p:nvPr>
        </p:nvSpPr>
        <p:spPr/>
        <p:txBody>
          <a:bodyPr/>
          <a:lstStyle/>
          <a:p>
            <a:pPr eaLnBrk="1" hangingPunct="1">
              <a:defRPr/>
            </a:pPr>
            <a:r>
              <a:rPr lang="en-US" dirty="0"/>
              <a:t>When aggregated to the state or national level the basic UCR Part One data on violent and property crime reports are one of the primary sources of data for understanding overall crime trends in the United States (the other primary source being the National Victimization Survey to be discussed below).  </a:t>
            </a:r>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2501</TotalTime>
  <Words>6228</Words>
  <Application>Microsoft Office PowerPoint</Application>
  <PresentationFormat>On-screen Show (4:3)</PresentationFormat>
  <Paragraphs>376</Paragraphs>
  <Slides>48</Slides>
  <Notes>41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宋体</vt:lpstr>
      <vt:lpstr>Arial</vt:lpstr>
      <vt:lpstr>Cambria</vt:lpstr>
      <vt:lpstr>Georgia</vt:lpstr>
      <vt:lpstr>Tahoma</vt:lpstr>
      <vt:lpstr>Times New Roman</vt:lpstr>
      <vt:lpstr>Wingdings</vt:lpstr>
      <vt:lpstr>Slit</vt:lpstr>
      <vt:lpstr>Document</vt:lpstr>
      <vt:lpstr>The Measure of Vice and Sin A Review of the Uses, Limitations and Implications of Crime Data</vt:lpstr>
      <vt:lpstr>Petty’s Call</vt:lpstr>
      <vt:lpstr>Sources of Crime Data</vt:lpstr>
      <vt:lpstr>Uniform Crime Reports</vt:lpstr>
      <vt:lpstr>Uniform Crime Reports</vt:lpstr>
      <vt:lpstr>Aggregations</vt:lpstr>
      <vt:lpstr>Accessing the Data</vt:lpstr>
      <vt:lpstr>Accessing the Data</vt:lpstr>
      <vt:lpstr>Uses</vt:lpstr>
      <vt:lpstr>PowerPoint Presentation</vt:lpstr>
      <vt:lpstr>PowerPoint Presentation</vt:lpstr>
      <vt:lpstr>PowerPoint Presentation</vt:lpstr>
      <vt:lpstr>Problems and Issues</vt:lpstr>
      <vt:lpstr>Problems and Issues</vt:lpstr>
      <vt:lpstr>Problems and Issues</vt:lpstr>
      <vt:lpstr>Problems and Issues</vt:lpstr>
      <vt:lpstr>Uniform Crime Reports</vt:lpstr>
      <vt:lpstr>How Many Homicides in the United States in 2010?</vt:lpstr>
      <vt:lpstr>NIBRS</vt:lpstr>
      <vt:lpstr>NIBRS</vt:lpstr>
      <vt:lpstr>NIBRS</vt:lpstr>
      <vt:lpstr>NIBRS</vt:lpstr>
      <vt:lpstr>National Crime Victimization Surveys</vt:lpstr>
      <vt:lpstr>Victimization Rates versus Prevalence Rates</vt:lpstr>
      <vt:lpstr>National Crime Victimization Surveys</vt:lpstr>
      <vt:lpstr>National Crime Victimization Surveys</vt:lpstr>
      <vt:lpstr>Comparing UCR and NCVS</vt:lpstr>
      <vt:lpstr>Comparing UCR and NCVS Convergence?</vt:lpstr>
      <vt:lpstr>International Crime Data (ICVS)</vt:lpstr>
      <vt:lpstr>PowerPoint Presentation</vt:lpstr>
      <vt:lpstr>Homcide Rates by Country</vt:lpstr>
      <vt:lpstr>Recidivism of Prisoners Released in 1994, 2005</vt:lpstr>
      <vt:lpstr>PowerPoint Presentation</vt:lpstr>
      <vt:lpstr>Other data sources</vt:lpstr>
      <vt:lpstr>NLSY</vt:lpstr>
      <vt:lpstr>Geographic Crime Data Crime Mapping and Spatial Analysis</vt:lpstr>
      <vt:lpstr>Geographic Crime Data</vt:lpstr>
      <vt:lpstr>PowerPoint Presentation</vt:lpstr>
      <vt:lpstr>Geocoding</vt:lpstr>
      <vt:lpstr>Mapping</vt:lpstr>
      <vt:lpstr>Mapping</vt:lpstr>
      <vt:lpstr>Mapping</vt:lpstr>
      <vt:lpstr>PowerPoint Presentation</vt:lpstr>
      <vt:lpstr>Spatial Econometrics</vt:lpstr>
      <vt:lpstr>Spatial Econometrics</vt:lpstr>
      <vt:lpstr>CJARS</vt:lpstr>
      <vt:lpstr>Child Exposure to Caregivers Who Are Charged, Convicted, Imprisoned: Contemporaneous and Cumulative</vt:lpstr>
      <vt:lpstr>Petty would be Pleased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Agan</dc:creator>
  <cp:lastModifiedBy>Alex T Tabarrok</cp:lastModifiedBy>
  <cp:revision>121</cp:revision>
  <dcterms:created xsi:type="dcterms:W3CDTF">2006-11-08T17:19:26Z</dcterms:created>
  <dcterms:modified xsi:type="dcterms:W3CDTF">2023-08-21T18:26:16Z</dcterms:modified>
</cp:coreProperties>
</file>